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62" r:id="rId5"/>
    <p:sldId id="258" r:id="rId6"/>
    <p:sldId id="268" r:id="rId7"/>
    <p:sldId id="257" r:id="rId8"/>
    <p:sldId id="259" r:id="rId9"/>
    <p:sldId id="260" r:id="rId10"/>
    <p:sldId id="261" r:id="rId11"/>
    <p:sldId id="263" r:id="rId12"/>
    <p:sldId id="264" r:id="rId13"/>
    <p:sldId id="265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6DDC4F-2B49-446C-BC80-EF109B8574F9}" type="doc">
      <dgm:prSet loTypeId="urn:microsoft.com/office/officeart/2005/8/layout/pyramid1" loCatId="pyramid" qsTypeId="urn:microsoft.com/office/officeart/2005/8/quickstyle/simple2" qsCatId="simple" csTypeId="urn:microsoft.com/office/officeart/2005/8/colors/accent1_2" csCatId="accent1" phldr="1"/>
      <dgm:spPr/>
    </dgm:pt>
    <dgm:pt modelId="{A8470A24-5B95-4B7F-B99A-DF92E823EFA7}">
      <dgm:prSet phldrT="[Text]"/>
      <dgm:spPr/>
      <dgm:t>
        <a:bodyPr/>
        <a:lstStyle/>
        <a:p>
          <a:r>
            <a:rPr lang="cs-CZ" dirty="0" smtClean="0"/>
            <a:t>m</a:t>
          </a:r>
          <a:endParaRPr lang="cs-CZ" dirty="0"/>
        </a:p>
      </dgm:t>
    </dgm:pt>
    <dgm:pt modelId="{836AF011-4FC3-4650-89D0-EE9C10679A71}" type="parTrans" cxnId="{F44FE9BF-C4C1-4620-B45E-85F71F2AE210}">
      <dgm:prSet/>
      <dgm:spPr/>
      <dgm:t>
        <a:bodyPr/>
        <a:lstStyle/>
        <a:p>
          <a:endParaRPr lang="cs-CZ"/>
        </a:p>
      </dgm:t>
    </dgm:pt>
    <dgm:pt modelId="{6CB58048-A3FA-47BF-98E9-CDAF78C13802}" type="sibTrans" cxnId="{F44FE9BF-C4C1-4620-B45E-85F71F2AE210}">
      <dgm:prSet/>
      <dgm:spPr/>
      <dgm:t>
        <a:bodyPr/>
        <a:lstStyle/>
        <a:p>
          <a:endParaRPr lang="cs-CZ"/>
        </a:p>
      </dgm:t>
    </dgm:pt>
    <dgm:pt modelId="{E37F7771-321B-44CC-A0FC-678453290641}">
      <dgm:prSet phldrT="[Text]"/>
      <dgm:spPr/>
      <dgm:t>
        <a:bodyPr/>
        <a:lstStyle/>
        <a:p>
          <a:r>
            <a:rPr lang="cs-CZ" dirty="0" smtClean="0"/>
            <a:t>M . n</a:t>
          </a:r>
          <a:endParaRPr lang="cs-CZ" dirty="0"/>
        </a:p>
      </dgm:t>
    </dgm:pt>
    <dgm:pt modelId="{0B378C45-BF2F-4512-96B9-F55BE8F8F4E1}" type="parTrans" cxnId="{E6C705C7-153D-4DB9-B927-B197B4ECBF25}">
      <dgm:prSet/>
      <dgm:spPr/>
      <dgm:t>
        <a:bodyPr/>
        <a:lstStyle/>
        <a:p>
          <a:endParaRPr lang="cs-CZ"/>
        </a:p>
      </dgm:t>
    </dgm:pt>
    <dgm:pt modelId="{396A7DB7-A9BC-4C0A-AF57-355B5BE4F2F0}" type="sibTrans" cxnId="{E6C705C7-153D-4DB9-B927-B197B4ECBF25}">
      <dgm:prSet/>
      <dgm:spPr/>
      <dgm:t>
        <a:bodyPr/>
        <a:lstStyle/>
        <a:p>
          <a:endParaRPr lang="cs-CZ"/>
        </a:p>
      </dgm:t>
    </dgm:pt>
    <dgm:pt modelId="{B7FE8288-C064-4DF1-B2DE-5118E1F2F39A}" type="pres">
      <dgm:prSet presAssocID="{656DDC4F-2B49-446C-BC80-EF109B8574F9}" presName="Name0" presStyleCnt="0">
        <dgm:presLayoutVars>
          <dgm:dir/>
          <dgm:animLvl val="lvl"/>
          <dgm:resizeHandles val="exact"/>
        </dgm:presLayoutVars>
      </dgm:prSet>
      <dgm:spPr/>
    </dgm:pt>
    <dgm:pt modelId="{57193E65-5508-466C-BD4A-BB527EB4283A}" type="pres">
      <dgm:prSet presAssocID="{A8470A24-5B95-4B7F-B99A-DF92E823EFA7}" presName="Name8" presStyleCnt="0"/>
      <dgm:spPr/>
    </dgm:pt>
    <dgm:pt modelId="{21E854D2-DCF1-490F-A471-81080954D36C}" type="pres">
      <dgm:prSet presAssocID="{A8470A24-5B95-4B7F-B99A-DF92E823EFA7}" presName="level" presStyleLbl="node1" presStyleIdx="0" presStyleCnt="2" custScaleY="9201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6C9F5-7344-49A7-B02A-4565B9428930}" type="pres">
      <dgm:prSet presAssocID="{A8470A24-5B95-4B7F-B99A-DF92E823EFA7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894C6F-693E-417C-9633-B1DEBAF7F403}" type="pres">
      <dgm:prSet presAssocID="{E37F7771-321B-44CC-A0FC-678453290641}" presName="Name8" presStyleCnt="0"/>
      <dgm:spPr/>
    </dgm:pt>
    <dgm:pt modelId="{706A40E3-D2AB-4021-A066-6B6AA31893E3}" type="pres">
      <dgm:prSet presAssocID="{E37F7771-321B-44CC-A0FC-678453290641}" presName="level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6C2120-0CF4-47AF-8635-C5260D30CB1C}" type="pres">
      <dgm:prSet presAssocID="{E37F7771-321B-44CC-A0FC-67845329064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4FE9BF-C4C1-4620-B45E-85F71F2AE210}" srcId="{656DDC4F-2B49-446C-BC80-EF109B8574F9}" destId="{A8470A24-5B95-4B7F-B99A-DF92E823EFA7}" srcOrd="0" destOrd="0" parTransId="{836AF011-4FC3-4650-89D0-EE9C10679A71}" sibTransId="{6CB58048-A3FA-47BF-98E9-CDAF78C13802}"/>
    <dgm:cxn modelId="{E6C705C7-153D-4DB9-B927-B197B4ECBF25}" srcId="{656DDC4F-2B49-446C-BC80-EF109B8574F9}" destId="{E37F7771-321B-44CC-A0FC-678453290641}" srcOrd="1" destOrd="0" parTransId="{0B378C45-BF2F-4512-96B9-F55BE8F8F4E1}" sibTransId="{396A7DB7-A9BC-4C0A-AF57-355B5BE4F2F0}"/>
    <dgm:cxn modelId="{3D001725-267B-4259-AA4C-F63F4FC574AE}" type="presOf" srcId="{656DDC4F-2B49-446C-BC80-EF109B8574F9}" destId="{B7FE8288-C064-4DF1-B2DE-5118E1F2F39A}" srcOrd="0" destOrd="0" presId="urn:microsoft.com/office/officeart/2005/8/layout/pyramid1"/>
    <dgm:cxn modelId="{C925B8A0-CF91-4382-8070-7ACC1ECF1655}" type="presOf" srcId="{E37F7771-321B-44CC-A0FC-678453290641}" destId="{706A40E3-D2AB-4021-A066-6B6AA31893E3}" srcOrd="0" destOrd="0" presId="urn:microsoft.com/office/officeart/2005/8/layout/pyramid1"/>
    <dgm:cxn modelId="{C420EA90-3376-4B16-A92F-47CBDC4C23C6}" type="presOf" srcId="{E37F7771-321B-44CC-A0FC-678453290641}" destId="{CE6C2120-0CF4-47AF-8635-C5260D30CB1C}" srcOrd="1" destOrd="0" presId="urn:microsoft.com/office/officeart/2005/8/layout/pyramid1"/>
    <dgm:cxn modelId="{D3FB9D63-D879-434E-865E-CC5A7F04517E}" type="presOf" srcId="{A8470A24-5B95-4B7F-B99A-DF92E823EFA7}" destId="{21E854D2-DCF1-490F-A471-81080954D36C}" srcOrd="0" destOrd="0" presId="urn:microsoft.com/office/officeart/2005/8/layout/pyramid1"/>
    <dgm:cxn modelId="{0603BA62-78E4-4FFB-9984-3A892CF178E1}" type="presOf" srcId="{A8470A24-5B95-4B7F-B99A-DF92E823EFA7}" destId="{25C6C9F5-7344-49A7-B02A-4565B9428930}" srcOrd="1" destOrd="0" presId="urn:microsoft.com/office/officeart/2005/8/layout/pyramid1"/>
    <dgm:cxn modelId="{B2BC511D-56C5-4109-A0EB-9505843A95E9}" type="presParOf" srcId="{B7FE8288-C064-4DF1-B2DE-5118E1F2F39A}" destId="{57193E65-5508-466C-BD4A-BB527EB4283A}" srcOrd="0" destOrd="0" presId="urn:microsoft.com/office/officeart/2005/8/layout/pyramid1"/>
    <dgm:cxn modelId="{8F904C25-885E-4CF1-AA5A-BCCED19139E3}" type="presParOf" srcId="{57193E65-5508-466C-BD4A-BB527EB4283A}" destId="{21E854D2-DCF1-490F-A471-81080954D36C}" srcOrd="0" destOrd="0" presId="urn:microsoft.com/office/officeart/2005/8/layout/pyramid1"/>
    <dgm:cxn modelId="{F3532AD2-A82F-4665-898F-E7290910FF53}" type="presParOf" srcId="{57193E65-5508-466C-BD4A-BB527EB4283A}" destId="{25C6C9F5-7344-49A7-B02A-4565B9428930}" srcOrd="1" destOrd="0" presId="urn:microsoft.com/office/officeart/2005/8/layout/pyramid1"/>
    <dgm:cxn modelId="{3562858F-2D86-4E97-8E01-80835BB6CEF6}" type="presParOf" srcId="{B7FE8288-C064-4DF1-B2DE-5118E1F2F39A}" destId="{11894C6F-693E-417C-9633-B1DEBAF7F403}" srcOrd="1" destOrd="0" presId="urn:microsoft.com/office/officeart/2005/8/layout/pyramid1"/>
    <dgm:cxn modelId="{D2022D61-DB2F-401E-B74F-67B11948D1F9}" type="presParOf" srcId="{11894C6F-693E-417C-9633-B1DEBAF7F403}" destId="{706A40E3-D2AB-4021-A066-6B6AA31893E3}" srcOrd="0" destOrd="0" presId="urn:microsoft.com/office/officeart/2005/8/layout/pyramid1"/>
    <dgm:cxn modelId="{E9880681-2D8A-44E2-906F-D4E9543E9F82}" type="presParOf" srcId="{11894C6F-693E-417C-9633-B1DEBAF7F403}" destId="{CE6C2120-0CF4-47AF-8635-C5260D30CB1C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1E854D2-DCF1-490F-A471-81080954D36C}">
      <dsp:nvSpPr>
        <dsp:cNvPr id="0" name=""/>
        <dsp:cNvSpPr/>
      </dsp:nvSpPr>
      <dsp:spPr>
        <a:xfrm>
          <a:off x="1023125" y="0"/>
          <a:ext cx="1882838" cy="1384544"/>
        </a:xfrm>
        <a:prstGeom prst="trapezoid">
          <a:avLst>
            <a:gd name="adj" fmla="val 6799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m</a:t>
          </a:r>
          <a:endParaRPr lang="cs-CZ" sz="6500" kern="1200" dirty="0"/>
        </a:p>
      </dsp:txBody>
      <dsp:txXfrm>
        <a:off x="1023125" y="0"/>
        <a:ext cx="1882838" cy="1384544"/>
      </dsp:txXfrm>
    </dsp:sp>
    <dsp:sp modelId="{706A40E3-D2AB-4021-A066-6B6AA31893E3}">
      <dsp:nvSpPr>
        <dsp:cNvPr id="0" name=""/>
        <dsp:cNvSpPr/>
      </dsp:nvSpPr>
      <dsp:spPr>
        <a:xfrm>
          <a:off x="0" y="1384544"/>
          <a:ext cx="3929090" cy="1504711"/>
        </a:xfrm>
        <a:prstGeom prst="trapezoid">
          <a:avLst>
            <a:gd name="adj" fmla="val 6799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M . n</a:t>
          </a:r>
          <a:endParaRPr lang="cs-CZ" sz="6500" kern="1200" dirty="0"/>
        </a:p>
      </dsp:txBody>
      <dsp:txXfrm>
        <a:off x="687590" y="1384544"/>
        <a:ext cx="2553908" cy="15047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84BF28-721A-4C5F-ABBD-812B2A47107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78A5BD-9102-4478-BEE6-DEFA0FAD822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EBC30F-D6CF-47FF-A313-EC821448E5D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1692E5-362D-45EC-89A3-01509474FFA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6192D3-2AC3-408F-974A-D6587A59C77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C3BE3B-5F7D-45B1-BB42-C14396AA477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55899A-6BE1-4142-90A8-19BAB424644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ACD4F7-D9C3-4F8D-AE70-A34DAC5CA12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2BFD33-83D6-4E58-966A-368C5BB8930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854C4F-62A7-4370-8D56-3E7E9D00541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683DEE-3DB4-4F56-A266-27FE879DB34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E5ED690-0680-4682-9617-9140C1D09A6B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trips dir="ru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ify.nou.cz/lid_chemie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6382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Ch9 - 2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8. 11. 2010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Opakování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Molární hmotnost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Prezentace slouží k opakování pojmů látkové množství a molární hmotnost, procvičování hledání v tabulkách a opakování výpočtu hmotnosti, molární hmotnosti a látkového množství </a:t>
            </a:r>
            <a:endParaRPr lang="cs-CZ" sz="2800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eorgia" pitchFamily="18" charset="0"/>
              </a:rPr>
              <a:t>Chemické výpočty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ubTitle" idx="4294967295"/>
          </p:nvPr>
        </p:nvSpPr>
        <p:spPr>
          <a:xfrm>
            <a:off x="1476375" y="1557338"/>
            <a:ext cx="6264275" cy="1366837"/>
          </a:xfrm>
        </p:spPr>
        <p:txBody>
          <a:bodyPr/>
          <a:lstStyle/>
          <a:p>
            <a:pPr marL="0" indent="0" algn="ctr">
              <a:buFontTx/>
              <a:buNone/>
            </a:pPr>
            <a:r>
              <a:rPr lang="cs-CZ" sz="44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Georgia" pitchFamily="18" charset="0"/>
              </a:rPr>
              <a:t>Molární hmotnost</a:t>
            </a:r>
          </a:p>
        </p:txBody>
      </p:sp>
      <p:pic>
        <p:nvPicPr>
          <p:cNvPr id="2053" name="Picture 5" descr="che1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3213100"/>
            <a:ext cx="2798762" cy="26828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2000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Základní veličina v chemii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600200"/>
            <a:ext cx="4352956" cy="4525963"/>
          </a:xfrm>
        </p:spPr>
        <p:txBody>
          <a:bodyPr/>
          <a:lstStyle/>
          <a:p>
            <a:r>
              <a:rPr lang="cs-CZ" sz="3200" b="1" dirty="0" smtClean="0"/>
              <a:t>Množství látek </a:t>
            </a:r>
            <a:r>
              <a:rPr lang="cs-CZ" sz="3200" b="1" dirty="0" smtClean="0"/>
              <a:t>   při </a:t>
            </a:r>
            <a:r>
              <a:rPr lang="cs-CZ" sz="3200" b="1" dirty="0" smtClean="0"/>
              <a:t>reakcích můžeme zjišťovat a vyjadřovat různým způsobem, např. hmotností, objemem nebo jako počet molekul vody,…</a:t>
            </a:r>
            <a:endParaRPr lang="cs-CZ" sz="3200" b="1" dirty="0"/>
          </a:p>
        </p:txBody>
      </p:sp>
      <p:pic>
        <p:nvPicPr>
          <p:cNvPr id="7" name="Picture 2" descr="D:\Documents and Settings\Aleš\Plocha\skenovat000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27334" t="28198" r="3675" b="4595"/>
          <a:stretch>
            <a:fillRect/>
          </a:stretch>
        </p:blipFill>
        <p:spPr bwMode="auto">
          <a:xfrm>
            <a:off x="4786314" y="2285992"/>
            <a:ext cx="4152334" cy="35004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eorgia" pitchFamily="18" charset="0"/>
              </a:rPr>
              <a:t>Látkové množství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>
                <a:latin typeface="Georgia" pitchFamily="18" charset="0"/>
              </a:rPr>
              <a:t>Udává počet částic (atomů, molekul, iontů) v látce</a:t>
            </a:r>
          </a:p>
          <a:p>
            <a:r>
              <a:rPr lang="cs-CZ" b="1" dirty="0">
                <a:latin typeface="Georgia" pitchFamily="18" charset="0"/>
              </a:rPr>
              <a:t>Jednotkou látkového množství je </a:t>
            </a:r>
            <a:r>
              <a:rPr lang="cs-CZ" b="1" dirty="0" smtClean="0">
                <a:latin typeface="Georgia" pitchFamily="18" charset="0"/>
              </a:rPr>
              <a:t>             1 </a:t>
            </a:r>
            <a:r>
              <a:rPr lang="cs-CZ" b="1" dirty="0">
                <a:latin typeface="Georgia" pitchFamily="18" charset="0"/>
              </a:rPr>
              <a:t>mol (z latinského </a:t>
            </a:r>
            <a:r>
              <a:rPr lang="cs-CZ" b="1" dirty="0" err="1">
                <a:latin typeface="Georgia" pitchFamily="18" charset="0"/>
              </a:rPr>
              <a:t>moles</a:t>
            </a:r>
            <a:r>
              <a:rPr lang="cs-CZ" b="1" dirty="0">
                <a:latin typeface="Georgia" pitchFamily="18" charset="0"/>
              </a:rPr>
              <a:t> = hmota)</a:t>
            </a:r>
          </a:p>
          <a:p>
            <a:r>
              <a:rPr lang="cs-CZ" b="1" dirty="0">
                <a:latin typeface="Georgia" pitchFamily="18" charset="0"/>
              </a:rPr>
              <a:t>Látkové množství 1 mol obsahuje 6,023 . </a:t>
            </a:r>
            <a:r>
              <a:rPr lang="cs-CZ" b="1" dirty="0" smtClean="0"/>
              <a:t>10 </a:t>
            </a:r>
            <a:r>
              <a:rPr lang="cs-CZ" b="1" baseline="30000" dirty="0" smtClean="0"/>
              <a:t>23</a:t>
            </a:r>
            <a:r>
              <a:rPr lang="cs-CZ" b="1" dirty="0" smtClean="0">
                <a:latin typeface="Georgia" pitchFamily="18" charset="0"/>
              </a:rPr>
              <a:t> </a:t>
            </a:r>
            <a:r>
              <a:rPr lang="cs-CZ" b="1" dirty="0">
                <a:latin typeface="Georgia" pitchFamily="18" charset="0"/>
              </a:rPr>
              <a:t>částic</a:t>
            </a:r>
          </a:p>
          <a:p>
            <a:r>
              <a:rPr lang="cs-CZ" b="1" dirty="0">
                <a:latin typeface="Georgia" pitchFamily="18" charset="0"/>
              </a:rPr>
              <a:t>Tzv. </a:t>
            </a:r>
            <a:r>
              <a:rPr lang="cs-CZ" b="1" dirty="0" err="1">
                <a:latin typeface="Georgia" pitchFamily="18" charset="0"/>
              </a:rPr>
              <a:t>Avogadrova</a:t>
            </a:r>
            <a:r>
              <a:rPr lang="cs-CZ" b="1" dirty="0">
                <a:latin typeface="Georgia" pitchFamily="18" charset="0"/>
              </a:rPr>
              <a:t> konstanta</a:t>
            </a:r>
          </a:p>
          <a:p>
            <a:r>
              <a:rPr lang="cs-CZ" b="1" dirty="0">
                <a:latin typeface="Georgia" pitchFamily="18" charset="0"/>
              </a:rPr>
              <a:t>Značka: n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2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20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7" dur="20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3" dur="20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9" dur="20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ocuments and Settings\Aleš\Plocha\skenovat000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4798" t="6836" b="7230"/>
          <a:stretch>
            <a:fillRect/>
          </a:stretch>
        </p:blipFill>
        <p:spPr bwMode="auto">
          <a:xfrm>
            <a:off x="-86376" y="0"/>
            <a:ext cx="9230375" cy="707233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chemeClr val="tx1"/>
                </a:solidFill>
                <a:latin typeface="Georgia" pitchFamily="18" charset="0"/>
              </a:rPr>
              <a:t>Molární hmotnost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3200" b="1" dirty="0">
                <a:latin typeface="Georgia" pitchFamily="18" charset="0"/>
              </a:rPr>
              <a:t>Udává, jakou hmotnost má      1 mol látky</a:t>
            </a:r>
          </a:p>
          <a:p>
            <a:r>
              <a:rPr lang="cs-CZ" sz="3200" b="1" dirty="0">
                <a:latin typeface="Georgia" pitchFamily="18" charset="0"/>
              </a:rPr>
              <a:t>Značka: M</a:t>
            </a:r>
          </a:p>
          <a:p>
            <a:r>
              <a:rPr lang="cs-CZ" sz="3200" b="1" dirty="0">
                <a:latin typeface="Georgia" pitchFamily="18" charset="0"/>
              </a:rPr>
              <a:t>m – hmotnost látky (g)</a:t>
            </a:r>
          </a:p>
          <a:p>
            <a:r>
              <a:rPr lang="cs-CZ" sz="3200" b="1" dirty="0">
                <a:latin typeface="Georgia" pitchFamily="18" charset="0"/>
              </a:rPr>
              <a:t>n – látkové množství (mol)</a:t>
            </a:r>
          </a:p>
          <a:p>
            <a:endParaRPr lang="cs-CZ" sz="3200" b="1" dirty="0">
              <a:latin typeface="Georgia" pitchFamily="18" charset="0"/>
            </a:endParaRP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4643438" y="2571744"/>
          <a:ext cx="3929090" cy="2889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7" dur="2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3" dur="2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  <p:bldGraphic spid="7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chemeClr val="tx1"/>
                </a:solidFill>
                <a:latin typeface="Georgia" pitchFamily="18" charset="0"/>
              </a:rPr>
              <a:t>Tabulky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3600" b="1" dirty="0">
                <a:latin typeface="Georgia" pitchFamily="18" charset="0"/>
              </a:rPr>
              <a:t>V matematicko-fyzikálních tabulkách najdeme molární hmotnosti atomů jednotlivých prvků</a:t>
            </a:r>
          </a:p>
          <a:p>
            <a:pPr>
              <a:lnSpc>
                <a:spcPct val="90000"/>
              </a:lnSpc>
            </a:pPr>
            <a:r>
              <a:rPr lang="cs-CZ" sz="3600" b="1" dirty="0">
                <a:latin typeface="Georgia" pitchFamily="18" charset="0"/>
              </a:rPr>
              <a:t>Molární hmotnost sloučeniny vypočítáme jako součet molárních hmotností jednotlivých prvků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2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2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00000">
              <a:alpha val="32000"/>
            </a:srgbClr>
          </a:solidFill>
        </p:spPr>
        <p:txBody>
          <a:bodyPr/>
          <a:lstStyle/>
          <a:p>
            <a:r>
              <a:rPr lang="cs-CZ" sz="4000" b="1" u="sng" dirty="0" smtClean="0">
                <a:solidFill>
                  <a:schemeClr val="tx1"/>
                </a:solidFill>
              </a:rPr>
              <a:t>Vypočítej</a:t>
            </a:r>
            <a:r>
              <a:rPr lang="cs-CZ" b="1" u="sng" dirty="0" smtClean="0">
                <a:solidFill>
                  <a:schemeClr val="tx1"/>
                </a:solidFill>
              </a:rPr>
              <a:t> molární hmotnost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Fe</a:t>
            </a:r>
            <a:r>
              <a:rPr lang="cs-CZ" b="1" baseline="-25000" dirty="0" smtClean="0">
                <a:solidFill>
                  <a:srgbClr val="FFC000"/>
                </a:solidFill>
              </a:rPr>
              <a:t>2</a:t>
            </a:r>
            <a:r>
              <a:rPr lang="cs-CZ" b="1" dirty="0" smtClean="0">
                <a:solidFill>
                  <a:srgbClr val="FFC000"/>
                </a:solidFill>
              </a:rPr>
              <a:t>O</a:t>
            </a:r>
            <a:r>
              <a:rPr lang="cs-CZ" b="1" baseline="-25000" dirty="0" smtClean="0">
                <a:solidFill>
                  <a:srgbClr val="FFC000"/>
                </a:solidFill>
              </a:rPr>
              <a:t>3 </a:t>
            </a:r>
            <a:r>
              <a:rPr lang="cs-CZ" b="1" dirty="0" smtClean="0">
                <a:solidFill>
                  <a:srgbClr val="FFC000"/>
                </a:solidFill>
              </a:rPr>
              <a:t> - oxid železitý</a:t>
            </a:r>
          </a:p>
          <a:p>
            <a:r>
              <a:rPr lang="cs-CZ" b="1" dirty="0" smtClean="0"/>
              <a:t>M(</a:t>
            </a:r>
            <a:r>
              <a:rPr lang="cs-CZ" b="1" dirty="0" err="1" smtClean="0"/>
              <a:t>Fe</a:t>
            </a:r>
            <a:r>
              <a:rPr lang="cs-CZ" b="1" dirty="0" smtClean="0"/>
              <a:t>) = 55,85 g/mol</a:t>
            </a:r>
          </a:p>
          <a:p>
            <a:r>
              <a:rPr lang="cs-CZ" b="1" dirty="0" smtClean="0"/>
              <a:t>M(O) = 16 g/mol</a:t>
            </a:r>
          </a:p>
          <a:p>
            <a:r>
              <a:rPr lang="cs-CZ" b="1" dirty="0" smtClean="0"/>
              <a:t>M(Fe</a:t>
            </a:r>
            <a:r>
              <a:rPr lang="cs-CZ" b="1" baseline="-25000" dirty="0" smtClean="0"/>
              <a:t>2</a:t>
            </a:r>
            <a:r>
              <a:rPr lang="cs-CZ" b="1" dirty="0" smtClean="0"/>
              <a:t>O</a:t>
            </a:r>
            <a:r>
              <a:rPr lang="cs-CZ" b="1" baseline="-25000" dirty="0" smtClean="0"/>
              <a:t>3</a:t>
            </a:r>
            <a:r>
              <a:rPr lang="cs-CZ" b="1" dirty="0" smtClean="0"/>
              <a:t> ) = 2. M(</a:t>
            </a:r>
            <a:r>
              <a:rPr lang="cs-CZ" b="1" dirty="0" err="1" smtClean="0"/>
              <a:t>Fe</a:t>
            </a:r>
            <a:r>
              <a:rPr lang="cs-CZ" b="1" dirty="0" smtClean="0"/>
              <a:t>) + 3 . M (O)</a:t>
            </a:r>
          </a:p>
          <a:p>
            <a:r>
              <a:rPr lang="cs-CZ" sz="3000" b="1" dirty="0" smtClean="0"/>
              <a:t>M(Fe</a:t>
            </a:r>
            <a:r>
              <a:rPr lang="cs-CZ" sz="3000" b="1" baseline="-25000" dirty="0" smtClean="0"/>
              <a:t>2</a:t>
            </a:r>
            <a:r>
              <a:rPr lang="cs-CZ" sz="3000" b="1" dirty="0" smtClean="0"/>
              <a:t>O</a:t>
            </a:r>
            <a:r>
              <a:rPr lang="cs-CZ" sz="3000" b="1" baseline="-25000" dirty="0" smtClean="0"/>
              <a:t>3</a:t>
            </a:r>
            <a:r>
              <a:rPr lang="cs-CZ" sz="3000" b="1" dirty="0" smtClean="0"/>
              <a:t> ) = 2. 55,85 g/mol + 3 . 16 </a:t>
            </a:r>
            <a:r>
              <a:rPr lang="cs-CZ" sz="3000" b="1" dirty="0" smtClean="0"/>
              <a:t>g/mol</a:t>
            </a:r>
          </a:p>
          <a:p>
            <a:pPr>
              <a:buNone/>
            </a:pPr>
            <a:endParaRPr lang="cs-CZ" sz="3000" b="1" dirty="0" smtClean="0"/>
          </a:p>
          <a:p>
            <a:r>
              <a:rPr lang="cs-CZ" b="1" dirty="0" smtClean="0">
                <a:solidFill>
                  <a:srgbClr val="0070C0"/>
                </a:solidFill>
              </a:rPr>
              <a:t>M(Fe</a:t>
            </a:r>
            <a:r>
              <a:rPr lang="cs-CZ" b="1" baseline="-25000" dirty="0" smtClean="0">
                <a:solidFill>
                  <a:srgbClr val="0070C0"/>
                </a:solidFill>
              </a:rPr>
              <a:t>2</a:t>
            </a:r>
            <a:r>
              <a:rPr lang="cs-CZ" b="1" dirty="0" smtClean="0">
                <a:solidFill>
                  <a:srgbClr val="0070C0"/>
                </a:solidFill>
              </a:rPr>
              <a:t>O</a:t>
            </a:r>
            <a:r>
              <a:rPr lang="cs-CZ" b="1" baseline="-25000" dirty="0" smtClean="0">
                <a:solidFill>
                  <a:srgbClr val="0070C0"/>
                </a:solidFill>
              </a:rPr>
              <a:t>3</a:t>
            </a:r>
            <a:r>
              <a:rPr lang="cs-CZ" b="1" dirty="0" smtClean="0">
                <a:solidFill>
                  <a:srgbClr val="0070C0"/>
                </a:solidFill>
              </a:rPr>
              <a:t> ) = </a:t>
            </a:r>
            <a:r>
              <a:rPr lang="cs-CZ" b="1" u="sng" dirty="0" smtClean="0">
                <a:solidFill>
                  <a:srgbClr val="0070C0"/>
                </a:solidFill>
              </a:rPr>
              <a:t>159,7 g/mol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2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2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20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7" dur="2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2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20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nimBg="1"/>
      <p:bldP spid="1126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B0F0">
              <a:alpha val="48000"/>
            </a:srgbClr>
          </a:solidFill>
        </p:spPr>
        <p:txBody>
          <a:bodyPr/>
          <a:lstStyle/>
          <a:p>
            <a:r>
              <a:rPr lang="cs-CZ" sz="4000" b="1" u="sng" dirty="0" smtClean="0">
                <a:solidFill>
                  <a:schemeClr val="tx1"/>
                </a:solidFill>
              </a:rPr>
              <a:t>Vypočítej</a:t>
            </a:r>
            <a:r>
              <a:rPr lang="cs-CZ" b="1" u="sng" dirty="0" smtClean="0">
                <a:solidFill>
                  <a:schemeClr val="tx1"/>
                </a:solidFill>
              </a:rPr>
              <a:t> molární hmotnost</a:t>
            </a:r>
            <a:endParaRPr lang="cs-CZ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NH</a:t>
            </a:r>
            <a:r>
              <a:rPr lang="cs-CZ" b="1" baseline="-25000" dirty="0" smtClean="0">
                <a:solidFill>
                  <a:srgbClr val="FFC000"/>
                </a:solidFill>
              </a:rPr>
              <a:t>3</a:t>
            </a:r>
            <a:r>
              <a:rPr lang="cs-CZ" b="1" dirty="0" smtClean="0">
                <a:solidFill>
                  <a:srgbClr val="FFC000"/>
                </a:solidFill>
              </a:rPr>
              <a:t> – amoniak</a:t>
            </a:r>
          </a:p>
          <a:p>
            <a:r>
              <a:rPr lang="cs-CZ" b="1" dirty="0" smtClean="0"/>
              <a:t>M (N) = 14,01 g/mol</a:t>
            </a:r>
          </a:p>
          <a:p>
            <a:r>
              <a:rPr lang="cs-CZ" b="1" dirty="0" smtClean="0"/>
              <a:t>M (H) = 1,008 g/mol</a:t>
            </a:r>
          </a:p>
          <a:p>
            <a:r>
              <a:rPr lang="cs-CZ" b="1" dirty="0" smtClean="0"/>
              <a:t>M (NH</a:t>
            </a:r>
            <a:r>
              <a:rPr lang="cs-CZ" b="1" baseline="-25000" dirty="0" smtClean="0"/>
              <a:t>3</a:t>
            </a:r>
            <a:r>
              <a:rPr lang="cs-CZ" b="1" dirty="0" smtClean="0"/>
              <a:t> ) = M (N) + 3 . M(H)</a:t>
            </a:r>
          </a:p>
          <a:p>
            <a:r>
              <a:rPr lang="cs-CZ" b="1" dirty="0" smtClean="0"/>
              <a:t>M (NH</a:t>
            </a:r>
            <a:r>
              <a:rPr lang="cs-CZ" b="1" baseline="-25000" dirty="0" smtClean="0"/>
              <a:t>3</a:t>
            </a:r>
            <a:r>
              <a:rPr lang="cs-CZ" b="1" dirty="0" smtClean="0"/>
              <a:t> ) = 14,01 g/mol + 3. 1,008 g/mol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M (NH</a:t>
            </a:r>
            <a:r>
              <a:rPr lang="cs-CZ" b="1" baseline="-25000" dirty="0" smtClean="0">
                <a:solidFill>
                  <a:srgbClr val="0070C0"/>
                </a:solidFill>
              </a:rPr>
              <a:t>3</a:t>
            </a:r>
            <a:r>
              <a:rPr lang="cs-CZ" b="1" dirty="0" smtClean="0">
                <a:solidFill>
                  <a:srgbClr val="0070C0"/>
                </a:solidFill>
              </a:rPr>
              <a:t> ) = 17,034 g/mol= </a:t>
            </a:r>
            <a:r>
              <a:rPr lang="cs-CZ" b="1" u="sng" dirty="0" smtClean="0">
                <a:solidFill>
                  <a:srgbClr val="0070C0"/>
                </a:solidFill>
              </a:rPr>
              <a:t>17 g/mol</a:t>
            </a:r>
          </a:p>
          <a:p>
            <a:pPr>
              <a:buNone/>
            </a:pPr>
            <a:endParaRPr lang="cs-CZ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7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3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9" dur="2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5" dur="20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animBg="1"/>
      <p:bldP spid="1229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>
              <a:alpha val="60000"/>
            </a:srgbClr>
          </a:solidFill>
        </p:spPr>
        <p:txBody>
          <a:bodyPr/>
          <a:lstStyle/>
          <a:p>
            <a:r>
              <a:rPr lang="cs-CZ" b="1" dirty="0" smtClean="0"/>
              <a:t>Vypočítej hmotnost 2 molů hydroxidu sodného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/>
          <a:lstStyle/>
          <a:p>
            <a:r>
              <a:rPr lang="cs-CZ" sz="2800" b="1" dirty="0" smtClean="0"/>
              <a:t>M(Na) = 22,99 g/mol</a:t>
            </a:r>
          </a:p>
          <a:p>
            <a:r>
              <a:rPr lang="cs-CZ" sz="2800" b="1" dirty="0" smtClean="0"/>
              <a:t>M(O) = 16 g/mol</a:t>
            </a:r>
          </a:p>
          <a:p>
            <a:r>
              <a:rPr lang="cs-CZ" sz="2800" b="1" dirty="0" smtClean="0"/>
              <a:t>M(H) = 1,008 g/ mol</a:t>
            </a:r>
          </a:p>
          <a:p>
            <a:r>
              <a:rPr lang="cs-CZ" sz="2800" b="1" dirty="0" smtClean="0"/>
              <a:t>M(</a:t>
            </a:r>
            <a:r>
              <a:rPr lang="cs-CZ" sz="2800" b="1" dirty="0" err="1" smtClean="0"/>
              <a:t>NaOH</a:t>
            </a:r>
            <a:r>
              <a:rPr lang="cs-CZ" sz="2800" b="1" dirty="0" smtClean="0"/>
              <a:t>) = (22,99 + 16 + 1,008) g/mol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M(</a:t>
            </a:r>
            <a:r>
              <a:rPr lang="cs-CZ" sz="2800" b="1" dirty="0" err="1" smtClean="0">
                <a:solidFill>
                  <a:srgbClr val="7030A0"/>
                </a:solidFill>
              </a:rPr>
              <a:t>NaOH</a:t>
            </a:r>
            <a:r>
              <a:rPr lang="cs-CZ" sz="2800" b="1" dirty="0" smtClean="0">
                <a:solidFill>
                  <a:srgbClr val="7030A0"/>
                </a:solidFill>
              </a:rPr>
              <a:t>) = 39,998 g/mol=40 g/mol</a:t>
            </a:r>
          </a:p>
          <a:p>
            <a:r>
              <a:rPr lang="cs-CZ" sz="2800" b="1" dirty="0" smtClean="0"/>
              <a:t>m = </a:t>
            </a:r>
            <a:r>
              <a:rPr lang="cs-CZ" sz="2800" b="1" dirty="0" err="1" smtClean="0"/>
              <a:t>M</a:t>
            </a:r>
            <a:r>
              <a:rPr lang="cs-CZ" sz="2800" b="1" dirty="0" smtClean="0"/>
              <a:t> . n</a:t>
            </a:r>
          </a:p>
          <a:p>
            <a:r>
              <a:rPr lang="cs-CZ" sz="2800" b="1" dirty="0" smtClean="0"/>
              <a:t>m = 40 g/mol . 2 mol</a:t>
            </a:r>
          </a:p>
          <a:p>
            <a:r>
              <a:rPr lang="cs-CZ" sz="2800" b="1" u="sng" dirty="0" smtClean="0"/>
              <a:t>m = 80 g</a:t>
            </a:r>
          </a:p>
          <a:p>
            <a:r>
              <a:rPr lang="cs-CZ" sz="2800" b="1" dirty="0" smtClean="0"/>
              <a:t>Hmotnost 2 molů </a:t>
            </a:r>
            <a:r>
              <a:rPr lang="cs-CZ" sz="2800" b="1" dirty="0" err="1" smtClean="0"/>
              <a:t>NaOH</a:t>
            </a:r>
            <a:r>
              <a:rPr lang="cs-CZ" sz="2800" b="1" dirty="0" smtClean="0"/>
              <a:t> je 80 g.</a:t>
            </a:r>
          </a:p>
          <a:p>
            <a:endParaRPr lang="cs-CZ" sz="2800" b="1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0"/>
            <a:ext cx="8715436" cy="1285860"/>
          </a:xfrm>
          <a:solidFill>
            <a:schemeClr val="accent2">
              <a:lumMod val="40000"/>
              <a:lumOff val="60000"/>
              <a:alpha val="53000"/>
            </a:schemeClr>
          </a:solidFill>
        </p:spPr>
        <p:txBody>
          <a:bodyPr/>
          <a:lstStyle/>
          <a:p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Kolika molům odpovídá hmotnost 126 g jedlé sody NaHCO</a:t>
            </a:r>
            <a:r>
              <a:rPr lang="cs-CZ" sz="3600" b="1" baseline="-25000" dirty="0" smtClean="0"/>
              <a:t>3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929718" cy="4525963"/>
          </a:xfrm>
        </p:spPr>
        <p:txBody>
          <a:bodyPr/>
          <a:lstStyle/>
          <a:p>
            <a:r>
              <a:rPr lang="cs-CZ" sz="2800" b="1" dirty="0" smtClean="0"/>
              <a:t>M (Na) = 22,99 g/mol</a:t>
            </a:r>
          </a:p>
          <a:p>
            <a:r>
              <a:rPr lang="cs-CZ" sz="2800" b="1" dirty="0" smtClean="0"/>
              <a:t>M (H) = 1,008 g/mol</a:t>
            </a:r>
          </a:p>
          <a:p>
            <a:r>
              <a:rPr lang="cs-CZ" sz="2800" b="1" dirty="0" smtClean="0"/>
              <a:t>M ( C )= 12,01 g/mol</a:t>
            </a:r>
          </a:p>
          <a:p>
            <a:r>
              <a:rPr lang="cs-CZ" sz="2800" b="1" dirty="0" smtClean="0"/>
              <a:t>M (O) = 16 g/mol</a:t>
            </a:r>
          </a:p>
          <a:p>
            <a:r>
              <a:rPr lang="cs-CZ" sz="2800" b="1" dirty="0" smtClean="0"/>
              <a:t>M</a:t>
            </a:r>
            <a:r>
              <a:rPr lang="cs-CZ" sz="2800" dirty="0" smtClean="0"/>
              <a:t>(</a:t>
            </a:r>
            <a:r>
              <a:rPr lang="cs-CZ" sz="2800" b="1" dirty="0" smtClean="0"/>
              <a:t>NaHCO</a:t>
            </a:r>
            <a:r>
              <a:rPr lang="cs-CZ" sz="2800" b="1" baseline="-25000" dirty="0" smtClean="0"/>
              <a:t>3</a:t>
            </a:r>
            <a:r>
              <a:rPr lang="cs-CZ" sz="2800" b="1" dirty="0" smtClean="0"/>
              <a:t> ) = (22,99 + 1,008 + 12,01 + 3.16) g/mol</a:t>
            </a:r>
          </a:p>
          <a:p>
            <a:r>
              <a:rPr lang="cs-CZ" sz="2800" b="1" dirty="0" smtClean="0"/>
              <a:t>M(NaHCO</a:t>
            </a:r>
            <a:r>
              <a:rPr lang="cs-CZ" sz="2800" b="1" baseline="-25000" dirty="0" smtClean="0"/>
              <a:t>3 </a:t>
            </a:r>
            <a:r>
              <a:rPr lang="cs-CZ" sz="2800" b="1" dirty="0" smtClean="0"/>
              <a:t> ) = 84 g/mol</a:t>
            </a:r>
          </a:p>
          <a:p>
            <a:r>
              <a:rPr lang="cs-CZ" sz="2800" b="1" dirty="0" smtClean="0"/>
              <a:t>n = m : </a:t>
            </a:r>
            <a:r>
              <a:rPr lang="cs-CZ" sz="2800" b="1" dirty="0" err="1" smtClean="0"/>
              <a:t>M</a:t>
            </a:r>
            <a:endParaRPr lang="cs-CZ" sz="2800" b="1" dirty="0" smtClean="0"/>
          </a:p>
          <a:p>
            <a:r>
              <a:rPr lang="cs-CZ" sz="2800" b="1" u="sng" dirty="0" smtClean="0"/>
              <a:t>n</a:t>
            </a:r>
            <a:r>
              <a:rPr lang="cs-CZ" sz="2800" b="1" dirty="0" smtClean="0"/>
              <a:t> = 126 g : 84 g/mol = </a:t>
            </a:r>
            <a:r>
              <a:rPr lang="cs-CZ" sz="2800" b="1" u="sng" dirty="0" smtClean="0"/>
              <a:t>1,5 mol </a:t>
            </a:r>
            <a:br>
              <a:rPr lang="cs-CZ" sz="2800" b="1" u="sng" dirty="0" smtClean="0"/>
            </a:br>
            <a:r>
              <a:rPr lang="cs-CZ" sz="2800" b="1" u="sng" dirty="0" smtClean="0"/>
              <a:t> </a:t>
            </a:r>
            <a:endParaRPr lang="cs-CZ" sz="2800" u="sng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Samostatná práce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b="1" u="sng" dirty="0" smtClean="0"/>
              <a:t>Vypočítej molární hmotnost</a:t>
            </a:r>
          </a:p>
          <a:p>
            <a:pPr marL="514350" indent="-514350"/>
            <a:r>
              <a:rPr lang="cs-CZ" b="1" dirty="0" smtClean="0"/>
              <a:t>HNO3</a:t>
            </a:r>
            <a:endParaRPr lang="cs-CZ" dirty="0" smtClean="0"/>
          </a:p>
          <a:p>
            <a:pPr marL="514350" indent="-514350"/>
            <a:r>
              <a:rPr lang="cs-CZ" b="1" dirty="0" smtClean="0"/>
              <a:t>H</a:t>
            </a:r>
            <a:r>
              <a:rPr lang="cs-CZ" b="1" baseline="-25000" dirty="0" smtClean="0"/>
              <a:t>2</a:t>
            </a:r>
            <a:r>
              <a:rPr lang="cs-CZ" b="1" dirty="0" smtClean="0"/>
              <a:t>SO</a:t>
            </a:r>
            <a:r>
              <a:rPr lang="cs-CZ" b="1" baseline="-25000" dirty="0" smtClean="0"/>
              <a:t>4</a:t>
            </a:r>
            <a:endParaRPr lang="cs-CZ" dirty="0" smtClean="0"/>
          </a:p>
          <a:p>
            <a:pPr marL="514350" indent="-514350">
              <a:buNone/>
            </a:pPr>
            <a:r>
              <a:rPr lang="cs-CZ" b="1" dirty="0" smtClean="0"/>
              <a:t>2</a:t>
            </a:r>
            <a:r>
              <a:rPr lang="cs-CZ" dirty="0" smtClean="0"/>
              <a:t>. </a:t>
            </a:r>
            <a:r>
              <a:rPr lang="cs-CZ" b="1" dirty="0" smtClean="0"/>
              <a:t>Vypočítej hmotnost 3 molů </a:t>
            </a:r>
            <a:r>
              <a:rPr lang="cs-CZ" b="1" dirty="0" err="1" smtClean="0"/>
              <a:t>HCl</a:t>
            </a:r>
            <a:endParaRPr lang="cs-CZ" b="1" dirty="0" smtClean="0"/>
          </a:p>
          <a:p>
            <a:pPr marL="514350" indent="-514350">
              <a:buNone/>
            </a:pPr>
            <a:r>
              <a:rPr lang="cs-CZ" b="1" dirty="0" smtClean="0"/>
              <a:t>3. Kolik molů odpovídá 30 g CaCO</a:t>
            </a:r>
            <a:r>
              <a:rPr lang="cs-CZ" b="1" baseline="-25000" dirty="0" smtClean="0"/>
              <a:t>3</a:t>
            </a:r>
            <a:r>
              <a:rPr lang="cs-CZ" b="1" dirty="0" smtClean="0"/>
              <a:t>              </a:t>
            </a:r>
            <a:endParaRPr lang="cs-CZ" b="1" baseline="-25000" dirty="0" smtClean="0"/>
          </a:p>
          <a:p>
            <a:pPr marL="514350" indent="-514350">
              <a:buNone/>
            </a:pPr>
            <a:r>
              <a:rPr lang="cs-CZ" b="1" dirty="0" smtClean="0"/>
              <a:t>4. Urči prvek, jehož látkové množství 0,25 molu má hmotnost 8 g</a:t>
            </a:r>
            <a:endParaRPr lang="cs-CZ" dirty="0" smtClean="0"/>
          </a:p>
          <a:p>
            <a:pPr marL="514350" indent="-514350">
              <a:buNone/>
            </a:pPr>
            <a:endParaRPr lang="cs-CZ" b="1" baseline="-25000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b="1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Výsledky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85860"/>
            <a:ext cx="8543956" cy="484030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sz="2800" b="1" dirty="0" smtClean="0"/>
              <a:t>M </a:t>
            </a:r>
            <a:r>
              <a:rPr lang="cs-CZ" sz="2800" dirty="0" smtClean="0"/>
              <a:t>(</a:t>
            </a:r>
            <a:r>
              <a:rPr lang="cs-CZ" sz="2800" b="1" dirty="0" smtClean="0"/>
              <a:t>HNO</a:t>
            </a:r>
            <a:r>
              <a:rPr lang="cs-CZ" sz="2800" b="1" baseline="-25000" dirty="0" smtClean="0"/>
              <a:t>3</a:t>
            </a:r>
            <a:r>
              <a:rPr lang="cs-CZ" sz="2800" b="1" dirty="0" smtClean="0"/>
              <a:t> ) =( 1,008 + 14,01 + 3. 16) g/mol      </a:t>
            </a:r>
            <a:r>
              <a:rPr lang="cs-CZ" sz="2800" b="1" dirty="0" smtClean="0">
                <a:solidFill>
                  <a:srgbClr val="FFFF00"/>
                </a:solidFill>
              </a:rPr>
              <a:t>M </a:t>
            </a:r>
            <a:r>
              <a:rPr lang="cs-CZ" sz="2800" dirty="0" smtClean="0">
                <a:solidFill>
                  <a:srgbClr val="FFFF00"/>
                </a:solidFill>
              </a:rPr>
              <a:t>(</a:t>
            </a:r>
            <a:r>
              <a:rPr lang="cs-CZ" sz="2800" b="1" dirty="0" smtClean="0">
                <a:solidFill>
                  <a:srgbClr val="FFFF00"/>
                </a:solidFill>
              </a:rPr>
              <a:t>HNO</a:t>
            </a:r>
            <a:r>
              <a:rPr lang="cs-CZ" sz="2800" b="1" baseline="-25000" dirty="0" smtClean="0">
                <a:solidFill>
                  <a:srgbClr val="FFFF00"/>
                </a:solidFill>
              </a:rPr>
              <a:t>3</a:t>
            </a:r>
            <a:r>
              <a:rPr lang="cs-CZ" sz="2800" b="1" dirty="0" smtClean="0">
                <a:solidFill>
                  <a:srgbClr val="FFFF00"/>
                </a:solidFill>
              </a:rPr>
              <a:t> ) =63,02 g/mol</a:t>
            </a:r>
          </a:p>
          <a:p>
            <a:pPr marL="514350" indent="-514350"/>
            <a:r>
              <a:rPr lang="cs-CZ" sz="2800" b="1" dirty="0" smtClean="0"/>
              <a:t>M (H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SO</a:t>
            </a:r>
            <a:r>
              <a:rPr lang="cs-CZ" sz="2800" b="1" baseline="-25000" dirty="0" smtClean="0"/>
              <a:t>4</a:t>
            </a:r>
            <a:r>
              <a:rPr lang="cs-CZ" sz="2800" b="1" dirty="0" smtClean="0"/>
              <a:t> ) = (2. 1,008 + 32,07 + 4. 16) g/mol</a:t>
            </a:r>
          </a:p>
          <a:p>
            <a:pPr marL="514350" indent="-514350"/>
            <a:r>
              <a:rPr lang="cs-CZ" sz="2800" b="1" dirty="0" smtClean="0">
                <a:solidFill>
                  <a:srgbClr val="FFFF00"/>
                </a:solidFill>
              </a:rPr>
              <a:t>M (H</a:t>
            </a:r>
            <a:r>
              <a:rPr lang="cs-CZ" sz="28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2800" b="1" dirty="0" smtClean="0">
                <a:solidFill>
                  <a:srgbClr val="FFFF00"/>
                </a:solidFill>
              </a:rPr>
              <a:t>SO</a:t>
            </a:r>
            <a:r>
              <a:rPr lang="cs-CZ" sz="2800" b="1" baseline="-25000" dirty="0" smtClean="0">
                <a:solidFill>
                  <a:srgbClr val="FFFF00"/>
                </a:solidFill>
              </a:rPr>
              <a:t>4</a:t>
            </a:r>
            <a:r>
              <a:rPr lang="cs-CZ" sz="2800" b="1" dirty="0" smtClean="0">
                <a:solidFill>
                  <a:srgbClr val="FFFF00"/>
                </a:solidFill>
              </a:rPr>
              <a:t> ) = 98,09 g/mol  </a:t>
            </a:r>
          </a:p>
          <a:p>
            <a:pPr marL="514350" indent="-514350">
              <a:buNone/>
            </a:pPr>
            <a:r>
              <a:rPr lang="cs-CZ" sz="2800" b="1" dirty="0" smtClean="0"/>
              <a:t>2. m = n . M(</a:t>
            </a:r>
            <a:r>
              <a:rPr lang="cs-CZ" sz="2800" b="1" dirty="0" err="1" smtClean="0"/>
              <a:t>HCl</a:t>
            </a:r>
            <a:r>
              <a:rPr lang="cs-CZ" sz="2800" b="1" dirty="0" smtClean="0"/>
              <a:t>) = 3 mol . (1,008 + 35,45 ) g/mol = </a:t>
            </a:r>
            <a:r>
              <a:rPr lang="cs-CZ" sz="2800" b="1" dirty="0" smtClean="0">
                <a:solidFill>
                  <a:srgbClr val="FFFF00"/>
                </a:solidFill>
              </a:rPr>
              <a:t>109,37 g</a:t>
            </a:r>
          </a:p>
          <a:p>
            <a:pPr marL="514350" indent="-514350">
              <a:buNone/>
            </a:pPr>
            <a:r>
              <a:rPr lang="cs-CZ" sz="2800" b="1" dirty="0" smtClean="0"/>
              <a:t>3. n = m : </a:t>
            </a:r>
            <a:r>
              <a:rPr lang="cs-CZ" sz="2800" b="1" dirty="0" err="1" smtClean="0"/>
              <a:t>M</a:t>
            </a:r>
            <a:r>
              <a:rPr lang="cs-CZ" sz="2800" b="1" dirty="0" smtClean="0"/>
              <a:t> = 30 g : (40,08 + 12,01 + 3.16) g/mol = 30:100,09 = </a:t>
            </a:r>
            <a:r>
              <a:rPr lang="cs-CZ" sz="2800" b="1" dirty="0" smtClean="0">
                <a:solidFill>
                  <a:srgbClr val="FFFF00"/>
                </a:solidFill>
              </a:rPr>
              <a:t>0,3 mol </a:t>
            </a:r>
          </a:p>
          <a:p>
            <a:pPr marL="514350" indent="-514350">
              <a:buNone/>
            </a:pPr>
            <a:r>
              <a:rPr lang="cs-CZ" sz="2800" b="1" dirty="0" smtClean="0"/>
              <a:t>4. M = </a:t>
            </a:r>
            <a:r>
              <a:rPr lang="cs-CZ" sz="2800" b="1" dirty="0" err="1" smtClean="0"/>
              <a:t>m</a:t>
            </a:r>
            <a:r>
              <a:rPr lang="cs-CZ" sz="2800" b="1" dirty="0" smtClean="0"/>
              <a:t> : n = 8 g : 0,25 mol = 32 g/mol - </a:t>
            </a:r>
            <a:r>
              <a:rPr lang="cs-CZ" sz="2800" b="1" dirty="0" smtClean="0">
                <a:solidFill>
                  <a:srgbClr val="FFFF00"/>
                </a:solidFill>
              </a:rPr>
              <a:t>síra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Úvod do obecné a anorganické chemie, J. Mach, I. </a:t>
            </a:r>
            <a:r>
              <a:rPr lang="cs-CZ" sz="2800" dirty="0" err="1" smtClean="0"/>
              <a:t>Plucková</a:t>
            </a:r>
            <a:r>
              <a:rPr lang="cs-CZ" sz="2800" dirty="0" smtClean="0"/>
              <a:t>, J. </a:t>
            </a:r>
            <a:r>
              <a:rPr lang="cs-CZ" sz="2800" dirty="0" err="1" smtClean="0"/>
              <a:t>Šibor</a:t>
            </a:r>
            <a:r>
              <a:rPr lang="cs-CZ" sz="2800" dirty="0" smtClean="0"/>
              <a:t>, nakladatelství Nová škola</a:t>
            </a:r>
          </a:p>
          <a:p>
            <a:r>
              <a:rPr lang="cs-CZ" sz="2800" dirty="0" smtClean="0"/>
              <a:t>Základy chemie I, P. Beneš, V. </a:t>
            </a:r>
            <a:r>
              <a:rPr lang="cs-CZ" sz="2800" dirty="0" err="1" smtClean="0"/>
              <a:t>Pumpr</a:t>
            </a:r>
            <a:r>
              <a:rPr lang="cs-CZ" sz="2800" dirty="0" smtClean="0"/>
              <a:t>, J. </a:t>
            </a:r>
            <a:r>
              <a:rPr lang="cs-CZ" sz="2800" dirty="0" err="1" smtClean="0"/>
              <a:t>Banýr</a:t>
            </a:r>
            <a:r>
              <a:rPr lang="cs-CZ" sz="2800" dirty="0" smtClean="0"/>
              <a:t>, nakladatelství Fortuna</a:t>
            </a:r>
          </a:p>
          <a:p>
            <a:r>
              <a:rPr lang="cs-CZ" sz="2800" dirty="0" smtClean="0"/>
              <a:t>Naskenované obrázky str. 72</a:t>
            </a:r>
          </a:p>
          <a:p>
            <a:r>
              <a:rPr lang="cs-CZ" sz="2800" dirty="0" smtClean="0">
                <a:hlinkClick r:id="rId2"/>
              </a:rPr>
              <a:t>http://www.</a:t>
            </a:r>
            <a:r>
              <a:rPr lang="cs-CZ" sz="2800" dirty="0" err="1" smtClean="0">
                <a:hlinkClick r:id="rId2"/>
              </a:rPr>
              <a:t>gify.nou.cz</a:t>
            </a:r>
            <a:r>
              <a:rPr lang="cs-CZ" sz="2800" dirty="0" smtClean="0">
                <a:hlinkClick r:id="rId2"/>
              </a:rPr>
              <a:t>/lid_chemie.</a:t>
            </a:r>
            <a:r>
              <a:rPr lang="cs-CZ" sz="2800" dirty="0" err="1" smtClean="0">
                <a:hlinkClick r:id="rId2"/>
              </a:rPr>
              <a:t>htm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144</TotalTime>
  <Words>627</Words>
  <Application>Microsoft Office PowerPoint</Application>
  <PresentationFormat>Předvádění na obrazovce (4:3)</PresentationFormat>
  <Paragraphs>96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Výchozí návrh</vt:lpstr>
      <vt:lpstr>Snímek 1</vt:lpstr>
      <vt:lpstr>Anotace</vt:lpstr>
      <vt:lpstr>Chemické výpočty</vt:lpstr>
      <vt:lpstr>Základní veličina v chemii</vt:lpstr>
      <vt:lpstr>Látkové množství</vt:lpstr>
      <vt:lpstr>Snímek 6</vt:lpstr>
      <vt:lpstr>Molární hmotnost</vt:lpstr>
      <vt:lpstr>Tabulky</vt:lpstr>
      <vt:lpstr>Vypočítej molární hmotnost</vt:lpstr>
      <vt:lpstr>Vypočítej molární hmotnost</vt:lpstr>
      <vt:lpstr>Vypočítej hmotnost 2 molů hydroxidu sodného</vt:lpstr>
      <vt:lpstr> Kolika molům odpovídá hmotnost 126 g jedlé sody NaHCO3  </vt:lpstr>
      <vt:lpstr>Samostatná práce</vt:lpstr>
      <vt:lpstr>Výsledky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Molární hmotnost</dc:title>
  <dc:subject>Chemie 9</dc:subject>
  <dc:creator>Přibíková</dc:creator>
  <cp:lastModifiedBy>Dum</cp:lastModifiedBy>
  <cp:revision>25</cp:revision>
  <dcterms:created xsi:type="dcterms:W3CDTF">2010-11-21T16:15:30Z</dcterms:created>
  <dcterms:modified xsi:type="dcterms:W3CDTF">2013-01-25T20:16:14Z</dcterms:modified>
</cp:coreProperties>
</file>