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6" r:id="rId4"/>
    <p:sldId id="257" r:id="rId5"/>
    <p:sldId id="259" r:id="rId6"/>
    <p:sldId id="258" r:id="rId7"/>
    <p:sldId id="260" r:id="rId8"/>
    <p:sldId id="261" r:id="rId9"/>
    <p:sldId id="262" r:id="rId10"/>
    <p:sldId id="263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ACFC8-9CF0-43C4-AB00-962C0C042E4A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6A2566-C869-4A26-A223-F3D8E9D0E3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ACFC8-9CF0-43C4-AB00-962C0C042E4A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6A2566-C869-4A26-A223-F3D8E9D0E3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ACFC8-9CF0-43C4-AB00-962C0C042E4A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6A2566-C869-4A26-A223-F3D8E9D0E3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ACFC8-9CF0-43C4-AB00-962C0C042E4A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6A2566-C869-4A26-A223-F3D8E9D0E3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ACFC8-9CF0-43C4-AB00-962C0C042E4A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6A2566-C869-4A26-A223-F3D8E9D0E3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ACFC8-9CF0-43C4-AB00-962C0C042E4A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6A2566-C869-4A26-A223-F3D8E9D0E3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ACFC8-9CF0-43C4-AB00-962C0C042E4A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6A2566-C869-4A26-A223-F3D8E9D0E3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ACFC8-9CF0-43C4-AB00-962C0C042E4A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6A2566-C869-4A26-A223-F3D8E9D0E3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ACFC8-9CF0-43C4-AB00-962C0C042E4A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6A2566-C869-4A26-A223-F3D8E9D0E3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ACFC8-9CF0-43C4-AB00-962C0C042E4A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6A2566-C869-4A26-A223-F3D8E9D0E3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ACFC8-9CF0-43C4-AB00-962C0C042E4A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6A2566-C869-4A26-A223-F3D8E9D0E3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7000">
              <a:schemeClr val="bg2">
                <a:lumMod val="90000"/>
              </a:schemeClr>
            </a:gs>
            <a:gs pos="0">
              <a:schemeClr val="bg2">
                <a:lumMod val="75000"/>
                <a:alpha val="33000"/>
              </a:schemeClr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DACFC8-9CF0-43C4-AB00-962C0C042E4A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6A2566-C869-4A26-A223-F3D8E9D0E34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pull dir="r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gif"/><Relationship Id="rId4" Type="http://schemas.openxmlformats.org/officeDocument/2006/relationships/image" Target="../media/image15.gi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ify.nou.cz/lid_malirzednik.htm" TargetMode="External"/><Relationship Id="rId7" Type="http://schemas.openxmlformats.org/officeDocument/2006/relationships/hyperlink" Target="http://www.gify.nou.cz/lid_posta.htm" TargetMode="External"/><Relationship Id="rId2" Type="http://schemas.openxmlformats.org/officeDocument/2006/relationships/hyperlink" Target="http://www.gify.nou.cz/lid_auto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ify.nou.cz/4us_lide.htm" TargetMode="External"/><Relationship Id="rId5" Type="http://schemas.openxmlformats.org/officeDocument/2006/relationships/hyperlink" Target="http://www.gify.nou.cz/lid_mix.htm" TargetMode="External"/><Relationship Id="rId4" Type="http://schemas.openxmlformats.org/officeDocument/2006/relationships/hyperlink" Target="http://www.gify.nou.cz/lid_skola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98364"/>
                <a:gridCol w="5062476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F8 - 1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14. 9. 2012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Fyzika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Práce, energie,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teplo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Práce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ll dir="r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Výkladová prezentace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Zavedení pojmu práce z fyzikálního hlediska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Objasnění na konkrétních příkladech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Odvození vzorce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pull dir="r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8800" u="sng" dirty="0" smtClean="0"/>
              <a:t>Práce</a:t>
            </a:r>
            <a:endParaRPr lang="cs-CZ" sz="8800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u="sng" dirty="0" smtClean="0"/>
              <a:t>Práce</a:t>
            </a:r>
            <a:endParaRPr lang="cs-CZ" sz="5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29196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latin typeface="+mj-lt"/>
              </a:rPr>
              <a:t>Jakou představu ve vás vyvolá slovo práce?</a:t>
            </a:r>
          </a:p>
          <a:p>
            <a:r>
              <a:rPr lang="cs-CZ" dirty="0" smtClean="0">
                <a:latin typeface="+mj-lt"/>
              </a:rPr>
              <a:t>Práce na zahradě</a:t>
            </a:r>
          </a:p>
          <a:p>
            <a:r>
              <a:rPr lang="cs-CZ" dirty="0" smtClean="0">
                <a:latin typeface="+mj-lt"/>
              </a:rPr>
              <a:t>Práce v domácnosti</a:t>
            </a:r>
          </a:p>
          <a:p>
            <a:r>
              <a:rPr lang="cs-CZ" dirty="0" smtClean="0">
                <a:latin typeface="+mj-lt"/>
              </a:rPr>
              <a:t>Sklízení sněhu</a:t>
            </a:r>
          </a:p>
          <a:p>
            <a:r>
              <a:rPr lang="cs-CZ" dirty="0" smtClean="0">
                <a:latin typeface="+mj-lt"/>
              </a:rPr>
              <a:t>Psaní úkolů,….</a:t>
            </a:r>
          </a:p>
          <a:p>
            <a:r>
              <a:rPr lang="cs-CZ" dirty="0" smtClean="0">
                <a:latin typeface="+mj-lt"/>
              </a:rPr>
              <a:t>V běžném životě považujeme za práci každou činnost, při které se musíme namáhat</a:t>
            </a:r>
            <a:endParaRPr lang="cs-CZ" dirty="0">
              <a:latin typeface="+mj-lt"/>
            </a:endParaRPr>
          </a:p>
        </p:txBody>
      </p:sp>
      <p:pic>
        <p:nvPicPr>
          <p:cNvPr id="4098" name="Picture 2" descr="D:\Documents and Settings\Aleš\Plocha\kuk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5852" y="0"/>
            <a:ext cx="2057986" cy="2074583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Jeřáb i prodavač práci konají</a:t>
            </a:r>
            <a:endParaRPr lang="cs-CZ" dirty="0"/>
          </a:p>
        </p:txBody>
      </p:sp>
      <p:pic>
        <p:nvPicPr>
          <p:cNvPr id="7" name="Picture 3" descr="D:\Documents and Settings\Aleš\Plocha\skenovat0002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 l="4625" r="3637" b="2997"/>
          <a:stretch>
            <a:fillRect/>
          </a:stretch>
        </p:blipFill>
        <p:spPr bwMode="auto">
          <a:xfrm>
            <a:off x="714348" y="1353582"/>
            <a:ext cx="3429024" cy="523272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2" descr="D:\Documents and Settings\Aleš\Plocha\skenovat0001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 l="24224" r="9116"/>
          <a:stretch>
            <a:fillRect/>
          </a:stretch>
        </p:blipFill>
        <p:spPr bwMode="auto">
          <a:xfrm>
            <a:off x="4857752" y="1315070"/>
            <a:ext cx="3784569" cy="532863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D:\Documents and Settings\Aleš\Plocha\skenovat0006.jpg"/>
          <p:cNvPicPr>
            <a:picLocks noChangeAspect="1" noChangeArrowheads="1"/>
          </p:cNvPicPr>
          <p:nvPr/>
        </p:nvPicPr>
        <p:blipFill>
          <a:blip r:embed="rId2" cstate="print"/>
          <a:srcRect l="11508" t="2686" r="5803"/>
          <a:stretch>
            <a:fillRect/>
          </a:stretch>
        </p:blipFill>
        <p:spPr bwMode="auto">
          <a:xfrm rot="10800000">
            <a:off x="1428727" y="3643313"/>
            <a:ext cx="5572164" cy="322599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Traktor i maminka práci konají</a:t>
            </a:r>
            <a:endParaRPr lang="cs-CZ" dirty="0"/>
          </a:p>
        </p:txBody>
      </p:sp>
      <p:pic>
        <p:nvPicPr>
          <p:cNvPr id="1028" name="Picture 4" descr="D:\Documents and Settings\Aleš\Plocha\skenovat0005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 t="8732" b="3945"/>
          <a:stretch>
            <a:fillRect/>
          </a:stretch>
        </p:blipFill>
        <p:spPr bwMode="auto">
          <a:xfrm>
            <a:off x="714347" y="1428736"/>
            <a:ext cx="7529565" cy="24288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143372" y="274638"/>
            <a:ext cx="4543428" cy="4225932"/>
          </a:xfrm>
        </p:spPr>
        <p:txBody>
          <a:bodyPr>
            <a:normAutofit/>
          </a:bodyPr>
          <a:lstStyle/>
          <a:p>
            <a:r>
              <a:rPr lang="cs-CZ" sz="3200" u="sng" dirty="0" smtClean="0"/>
              <a:t>Ani jeden z nich práci nekoná.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V obou případech </a:t>
            </a:r>
            <a:r>
              <a:rPr lang="cs-CZ" sz="3200" u="sng" dirty="0" smtClean="0"/>
              <a:t>působí</a:t>
            </a:r>
            <a:r>
              <a:rPr lang="cs-CZ" sz="3200" dirty="0" smtClean="0"/>
              <a:t> na těleso </a:t>
            </a:r>
            <a:r>
              <a:rPr lang="cs-CZ" sz="3200" u="sng" dirty="0" smtClean="0"/>
              <a:t>pouze silou F.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Aktovka, auto ani sedící chlapec se nepřemisťují.</a:t>
            </a:r>
            <a:endParaRPr lang="cs-CZ" sz="3200" dirty="0"/>
          </a:p>
        </p:txBody>
      </p:sp>
      <p:pic>
        <p:nvPicPr>
          <p:cNvPr id="2050" name="Picture 2" descr="D:\Documents and Settings\Aleš\Plocha\skenovat0001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 l="3783" t="5405" r="8226" b="5039"/>
          <a:stretch>
            <a:fillRect/>
          </a:stretch>
        </p:blipFill>
        <p:spPr bwMode="auto">
          <a:xfrm flipH="1" flipV="1">
            <a:off x="0" y="-1"/>
            <a:ext cx="3929058" cy="45243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1" name="Picture 3" descr="D:\Documents and Settings\Aleš\Plocha\skenovat0002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 t="15294" r="3420"/>
          <a:stretch>
            <a:fillRect/>
          </a:stretch>
        </p:blipFill>
        <p:spPr bwMode="auto">
          <a:xfrm flipH="1" flipV="1">
            <a:off x="2695871" y="4286256"/>
            <a:ext cx="6448129" cy="25717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6" name="Picture 4" descr="D:\Documents and Settings\Aleš\Plocha\postavy vesele37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3636" y="0"/>
            <a:ext cx="2886089" cy="3320554"/>
          </a:xfrm>
          <a:prstGeom prst="rect">
            <a:avLst/>
          </a:prstGeom>
          <a:noFill/>
        </p:spPr>
      </p:pic>
      <p:pic>
        <p:nvPicPr>
          <p:cNvPr id="3077" name="Picture 5" descr="D:\Documents and Settings\Aleš\Plocha\s1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4286256"/>
            <a:ext cx="1990725" cy="1905000"/>
          </a:xfrm>
          <a:prstGeom prst="rect">
            <a:avLst/>
          </a:prstGeom>
          <a:noFill/>
        </p:spPr>
      </p:pic>
      <p:pic>
        <p:nvPicPr>
          <p:cNvPr id="4098" name="Picture 2" descr="http://www.gify.nou.cz/lid_posta_soubory/ps3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72198" y="4500570"/>
            <a:ext cx="2787029" cy="183357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6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1.32948E-6 L -0.50399 -0.4929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2" y="-2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0 L 0.25 0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D:\Documents and Settings\Aleš\Plocha\611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81383" y="571480"/>
            <a:ext cx="3081639" cy="1428760"/>
          </a:xfrm>
          <a:prstGeom prst="rect">
            <a:avLst/>
          </a:prstGeom>
          <a:noFill/>
        </p:spPr>
      </p:pic>
      <p:pic>
        <p:nvPicPr>
          <p:cNvPr id="5123" name="Picture 3" descr="D:\Documents and Settings\Aleš\Plocha\mix50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86578" y="2428868"/>
            <a:ext cx="1714504" cy="17145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124" name="Picture 4" descr="D:\Documents and Settings\Aleš\Plocha\x2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282" y="2285992"/>
            <a:ext cx="2643206" cy="22026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125" name="Picture 5" descr="D:\Documents and Settings\Aleš\Plocha\x12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4282" y="4786322"/>
            <a:ext cx="2190750" cy="192405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96296E-6 L -0.59861 0.01041 " pathEditMode="relative" rAng="0" ptsTypes="AA">
                                      <p:cBhvr>
                                        <p:cTn id="12" dur="5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9" y="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663 0.10486 L -0.38316 0.35694 " pathEditMode="relative" rAng="0" ptsTypes="AA">
                                      <p:cBhvr>
                                        <p:cTn id="22" dur="5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3" y="1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3.33333E-6 L 0.68525 -0.01042 " pathEditMode="relative" rAng="0" ptsTypes="AA">
                                      <p:cBhvr>
                                        <p:cTn id="32" dur="3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3" y="-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u="sng" dirty="0" smtClean="0"/>
              <a:t>Závěr</a:t>
            </a:r>
            <a:endParaRPr lang="cs-CZ" sz="5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dirty="0" smtClean="0">
                <a:latin typeface="+mj-lt"/>
              </a:rPr>
              <a:t>Těleso koná práci, jestliže </a:t>
            </a:r>
            <a:r>
              <a:rPr lang="cs-CZ" sz="3200" b="1" dirty="0" smtClean="0">
                <a:latin typeface="+mj-lt"/>
              </a:rPr>
              <a:t>působí silou </a:t>
            </a:r>
            <a:r>
              <a:rPr lang="cs-CZ" sz="3200" b="1" dirty="0" smtClean="0">
                <a:latin typeface="+mj-lt"/>
              </a:rPr>
              <a:t>               </a:t>
            </a:r>
            <a:r>
              <a:rPr lang="cs-CZ" sz="3200" dirty="0" smtClean="0">
                <a:latin typeface="+mj-lt"/>
              </a:rPr>
              <a:t>na </a:t>
            </a:r>
            <a:r>
              <a:rPr lang="cs-CZ" sz="3200" dirty="0" smtClean="0">
                <a:latin typeface="+mj-lt"/>
              </a:rPr>
              <a:t>jiné těleso </a:t>
            </a:r>
            <a:r>
              <a:rPr lang="cs-CZ" sz="3200" b="1" dirty="0" smtClean="0">
                <a:latin typeface="+mj-lt"/>
              </a:rPr>
              <a:t>a přemisťuje ho po určité dráze</a:t>
            </a:r>
          </a:p>
          <a:p>
            <a:r>
              <a:rPr lang="cs-CZ" sz="3200" b="1" u="sng" dirty="0" smtClean="0">
                <a:latin typeface="+mj-lt"/>
              </a:rPr>
              <a:t>Značka:</a:t>
            </a:r>
            <a:r>
              <a:rPr lang="cs-CZ" sz="3200" dirty="0" smtClean="0">
                <a:latin typeface="+mj-lt"/>
              </a:rPr>
              <a:t>      </a:t>
            </a:r>
            <a:r>
              <a:rPr lang="cs-CZ" sz="3200" b="1" dirty="0" smtClean="0">
                <a:latin typeface="+mj-lt"/>
              </a:rPr>
              <a:t>W</a:t>
            </a:r>
          </a:p>
          <a:p>
            <a:r>
              <a:rPr lang="cs-CZ" sz="3200" b="1" u="sng" dirty="0" smtClean="0">
                <a:latin typeface="+mj-lt"/>
              </a:rPr>
              <a:t>Jednotka :</a:t>
            </a:r>
            <a:r>
              <a:rPr lang="cs-CZ" sz="3200" dirty="0" smtClean="0">
                <a:latin typeface="+mj-lt"/>
              </a:rPr>
              <a:t> </a:t>
            </a:r>
            <a:r>
              <a:rPr lang="cs-CZ" sz="3200" b="1" dirty="0" smtClean="0">
                <a:latin typeface="+mj-lt"/>
              </a:rPr>
              <a:t>J </a:t>
            </a:r>
            <a:r>
              <a:rPr lang="cs-CZ" sz="3200" dirty="0" smtClean="0">
                <a:latin typeface="+mj-lt"/>
              </a:rPr>
              <a:t>(joule)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1257296"/>
          </a:xfrm>
          <a:solidFill>
            <a:srgbClr val="FFC000"/>
          </a:solidFill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6600" dirty="0" smtClean="0">
                <a:latin typeface="+mj-lt"/>
              </a:rPr>
              <a:t>W = F . s</a:t>
            </a:r>
          </a:p>
          <a:p>
            <a:pPr>
              <a:buNone/>
            </a:pPr>
            <a:endParaRPr lang="cs-CZ" sz="3200" dirty="0">
              <a:latin typeface="+mj-lt"/>
            </a:endParaRPr>
          </a:p>
          <a:p>
            <a:pPr>
              <a:buNone/>
            </a:pPr>
            <a:endParaRPr lang="cs-CZ" sz="3200" dirty="0" smtClean="0"/>
          </a:p>
          <a:p>
            <a:pPr>
              <a:buNone/>
            </a:pP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4714876" y="2967334"/>
            <a:ext cx="364333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3200" dirty="0" smtClean="0">
                <a:latin typeface="+mj-lt"/>
              </a:rPr>
              <a:t>W – práce (J)</a:t>
            </a:r>
          </a:p>
          <a:p>
            <a:pPr>
              <a:buNone/>
            </a:pPr>
            <a:r>
              <a:rPr lang="cs-CZ" sz="3200" dirty="0" smtClean="0">
                <a:latin typeface="+mj-lt"/>
              </a:rPr>
              <a:t>F –  síla (N)</a:t>
            </a:r>
          </a:p>
          <a:p>
            <a:pPr>
              <a:buNone/>
            </a:pPr>
            <a:r>
              <a:rPr lang="cs-CZ" sz="3200" dirty="0" smtClean="0">
                <a:latin typeface="+mj-lt"/>
              </a:rPr>
              <a:t>s –  dráha (m)</a:t>
            </a:r>
          </a:p>
        </p:txBody>
      </p:sp>
    </p:spTree>
  </p:cSld>
  <p:clrMapOvr>
    <a:masterClrMapping/>
  </p:clrMapOvr>
  <p:transition spd="med"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 animBg="1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Zdroje</a:t>
            </a:r>
            <a:endParaRPr lang="cs-CZ" b="1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latin typeface="+mj-lt"/>
              </a:rPr>
              <a:t>Fyzika pro 8. ročník ZŠ, R. Kolářová, J. </a:t>
            </a:r>
            <a:r>
              <a:rPr lang="cs-CZ" sz="2400" dirty="0" err="1" smtClean="0">
                <a:latin typeface="+mj-lt"/>
              </a:rPr>
              <a:t>Bohuněk</a:t>
            </a:r>
            <a:r>
              <a:rPr lang="cs-CZ" sz="2400" dirty="0" smtClean="0">
                <a:latin typeface="+mj-lt"/>
              </a:rPr>
              <a:t>, nakladatelství </a:t>
            </a:r>
            <a:r>
              <a:rPr lang="cs-CZ" sz="2400" dirty="0" err="1" smtClean="0">
                <a:latin typeface="+mj-lt"/>
              </a:rPr>
              <a:t>Prometheus</a:t>
            </a:r>
            <a:endParaRPr lang="cs-CZ" sz="2400" dirty="0" smtClean="0">
              <a:latin typeface="+mj-lt"/>
            </a:endParaRPr>
          </a:p>
          <a:p>
            <a:r>
              <a:rPr lang="cs-CZ" sz="2400" dirty="0" smtClean="0">
                <a:latin typeface="+mj-lt"/>
              </a:rPr>
              <a:t>Naskenované obrázky str. 12 - 13</a:t>
            </a:r>
          </a:p>
          <a:p>
            <a:r>
              <a:rPr lang="cs-CZ" sz="2400" dirty="0" smtClean="0">
                <a:latin typeface="+mj-lt"/>
                <a:hlinkClick r:id="rId2"/>
              </a:rPr>
              <a:t>http://www.</a:t>
            </a:r>
            <a:r>
              <a:rPr lang="cs-CZ" sz="2400" dirty="0" err="1" smtClean="0">
                <a:latin typeface="+mj-lt"/>
                <a:hlinkClick r:id="rId2"/>
              </a:rPr>
              <a:t>gify.nou.cz</a:t>
            </a:r>
            <a:r>
              <a:rPr lang="cs-CZ" sz="2400" dirty="0" smtClean="0">
                <a:latin typeface="+mj-lt"/>
                <a:hlinkClick r:id="rId2"/>
              </a:rPr>
              <a:t>/lid_auto.</a:t>
            </a:r>
            <a:r>
              <a:rPr lang="cs-CZ" sz="2400" dirty="0" err="1" smtClean="0">
                <a:latin typeface="+mj-lt"/>
                <a:hlinkClick r:id="rId2"/>
              </a:rPr>
              <a:t>htm</a:t>
            </a:r>
            <a:endParaRPr lang="cs-CZ" sz="2400" dirty="0" smtClean="0">
              <a:latin typeface="+mj-lt"/>
            </a:endParaRPr>
          </a:p>
          <a:p>
            <a:r>
              <a:rPr lang="cs-CZ" sz="2400" dirty="0" smtClean="0">
                <a:latin typeface="+mj-lt"/>
                <a:hlinkClick r:id="rId3"/>
              </a:rPr>
              <a:t>http://www.</a:t>
            </a:r>
            <a:r>
              <a:rPr lang="cs-CZ" sz="2400" dirty="0" err="1" smtClean="0">
                <a:latin typeface="+mj-lt"/>
                <a:hlinkClick r:id="rId3"/>
              </a:rPr>
              <a:t>gify.nou.cz</a:t>
            </a:r>
            <a:r>
              <a:rPr lang="cs-CZ" sz="2400" dirty="0" smtClean="0">
                <a:latin typeface="+mj-lt"/>
                <a:hlinkClick r:id="rId3"/>
              </a:rPr>
              <a:t>/lid_</a:t>
            </a:r>
            <a:r>
              <a:rPr lang="cs-CZ" sz="2400" dirty="0" err="1" smtClean="0">
                <a:latin typeface="+mj-lt"/>
                <a:hlinkClick r:id="rId3"/>
              </a:rPr>
              <a:t>malirzednik.htm</a:t>
            </a:r>
            <a:endParaRPr lang="cs-CZ" sz="2400" dirty="0" smtClean="0">
              <a:latin typeface="+mj-lt"/>
            </a:endParaRPr>
          </a:p>
          <a:p>
            <a:r>
              <a:rPr lang="cs-CZ" sz="2400" dirty="0" smtClean="0">
                <a:latin typeface="+mj-lt"/>
                <a:hlinkClick r:id="rId4"/>
              </a:rPr>
              <a:t>http://www.</a:t>
            </a:r>
            <a:r>
              <a:rPr lang="cs-CZ" sz="2400" dirty="0" err="1" smtClean="0">
                <a:latin typeface="+mj-lt"/>
                <a:hlinkClick r:id="rId4"/>
              </a:rPr>
              <a:t>gify.nou.cz</a:t>
            </a:r>
            <a:r>
              <a:rPr lang="cs-CZ" sz="2400" dirty="0" smtClean="0">
                <a:latin typeface="+mj-lt"/>
                <a:hlinkClick r:id="rId4"/>
              </a:rPr>
              <a:t>/lid_</a:t>
            </a:r>
            <a:r>
              <a:rPr lang="cs-CZ" sz="2400" dirty="0" err="1" smtClean="0">
                <a:latin typeface="+mj-lt"/>
                <a:hlinkClick r:id="rId4"/>
              </a:rPr>
              <a:t>skola.htm</a:t>
            </a:r>
            <a:endParaRPr lang="cs-CZ" sz="2400" dirty="0" smtClean="0">
              <a:latin typeface="+mj-lt"/>
            </a:endParaRPr>
          </a:p>
          <a:p>
            <a:r>
              <a:rPr lang="cs-CZ" sz="2400" dirty="0" smtClean="0">
                <a:latin typeface="+mj-lt"/>
                <a:hlinkClick r:id="rId5"/>
              </a:rPr>
              <a:t>http://www.</a:t>
            </a:r>
            <a:r>
              <a:rPr lang="cs-CZ" sz="2400" dirty="0" err="1" smtClean="0">
                <a:latin typeface="+mj-lt"/>
                <a:hlinkClick r:id="rId5"/>
              </a:rPr>
              <a:t>gify.nou.cz</a:t>
            </a:r>
            <a:r>
              <a:rPr lang="cs-CZ" sz="2400" dirty="0" smtClean="0">
                <a:latin typeface="+mj-lt"/>
                <a:hlinkClick r:id="rId5"/>
              </a:rPr>
              <a:t>/lid_mix.</a:t>
            </a:r>
            <a:r>
              <a:rPr lang="cs-CZ" sz="2400" dirty="0" err="1" smtClean="0">
                <a:latin typeface="+mj-lt"/>
                <a:hlinkClick r:id="rId5"/>
              </a:rPr>
              <a:t>htm</a:t>
            </a:r>
            <a:endParaRPr lang="cs-CZ" sz="2400" dirty="0" smtClean="0">
              <a:latin typeface="+mj-lt"/>
            </a:endParaRPr>
          </a:p>
          <a:p>
            <a:r>
              <a:rPr lang="cs-CZ" sz="2400" dirty="0" smtClean="0">
                <a:latin typeface="+mj-lt"/>
                <a:hlinkClick r:id="rId6"/>
              </a:rPr>
              <a:t>http://www.</a:t>
            </a:r>
            <a:r>
              <a:rPr lang="cs-CZ" sz="2400" dirty="0" err="1" smtClean="0">
                <a:latin typeface="+mj-lt"/>
                <a:hlinkClick r:id="rId6"/>
              </a:rPr>
              <a:t>gify.nou.cz</a:t>
            </a:r>
            <a:r>
              <a:rPr lang="cs-CZ" sz="2400" dirty="0" smtClean="0">
                <a:latin typeface="+mj-lt"/>
                <a:hlinkClick r:id="rId6"/>
              </a:rPr>
              <a:t>/4us_lide.</a:t>
            </a:r>
            <a:r>
              <a:rPr lang="cs-CZ" sz="2400" dirty="0" err="1" smtClean="0">
                <a:latin typeface="+mj-lt"/>
                <a:hlinkClick r:id="rId6"/>
              </a:rPr>
              <a:t>htm</a:t>
            </a:r>
            <a:endParaRPr lang="cs-CZ" sz="2400" dirty="0" smtClean="0">
              <a:latin typeface="+mj-lt"/>
            </a:endParaRPr>
          </a:p>
          <a:p>
            <a:r>
              <a:rPr lang="cs-CZ" sz="2400" dirty="0" smtClean="0">
                <a:latin typeface="+mj-lt"/>
                <a:hlinkClick r:id="rId7"/>
              </a:rPr>
              <a:t>http://www.</a:t>
            </a:r>
            <a:r>
              <a:rPr lang="cs-CZ" sz="2400" dirty="0" err="1" smtClean="0">
                <a:latin typeface="+mj-lt"/>
                <a:hlinkClick r:id="rId7"/>
              </a:rPr>
              <a:t>gify.nou.cz</a:t>
            </a:r>
            <a:r>
              <a:rPr lang="cs-CZ" sz="2400" dirty="0" smtClean="0">
                <a:latin typeface="+mj-lt"/>
                <a:hlinkClick r:id="rId7"/>
              </a:rPr>
              <a:t>/lid_posta.</a:t>
            </a:r>
            <a:r>
              <a:rPr lang="cs-CZ" sz="2400" dirty="0" err="1" smtClean="0">
                <a:latin typeface="+mj-lt"/>
                <a:hlinkClick r:id="rId7"/>
              </a:rPr>
              <a:t>htm</a:t>
            </a:r>
            <a:endParaRPr lang="cs-CZ" sz="2400" dirty="0" smtClean="0">
              <a:latin typeface="+mj-lt"/>
            </a:endParaRPr>
          </a:p>
          <a:p>
            <a:endParaRPr lang="cs-CZ" sz="2400" dirty="0" smtClean="0">
              <a:latin typeface="+mj-lt"/>
            </a:endParaRPr>
          </a:p>
          <a:p>
            <a:endParaRPr lang="cs-CZ" dirty="0">
              <a:latin typeface="+mj-lt"/>
            </a:endParaRPr>
          </a:p>
        </p:txBody>
      </p:sp>
    </p:spTree>
  </p:cSld>
  <p:clrMapOvr>
    <a:masterClrMapping/>
  </p:clrMapOvr>
  <p:transition spd="med">
    <p:pull dir="r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</TotalTime>
  <Words>216</Words>
  <Application>Microsoft Office PowerPoint</Application>
  <PresentationFormat>Předvádění na obrazovce (4:3)</PresentationFormat>
  <Paragraphs>54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</vt:lpstr>
      <vt:lpstr>Práce</vt:lpstr>
      <vt:lpstr>Práce</vt:lpstr>
      <vt:lpstr>Jeřáb i prodavač práci konají</vt:lpstr>
      <vt:lpstr>Traktor i maminka práci konají</vt:lpstr>
      <vt:lpstr>Ani jeden z nich práci nekoná.  V obou případech působí na těleso pouze silou F.  Aktovka, auto ani sedící chlapec se nepřemisťují.</vt:lpstr>
      <vt:lpstr>Snímek 8</vt:lpstr>
      <vt:lpstr>Snímek 9</vt:lpstr>
      <vt:lpstr>Závěr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Práce</dc:title>
  <dc:subject>Fyzika 8</dc:subject>
  <dc:creator>Přibíková</dc:creator>
  <cp:lastModifiedBy>Dum</cp:lastModifiedBy>
  <cp:revision>24</cp:revision>
  <dcterms:created xsi:type="dcterms:W3CDTF">2010-11-20T17:03:46Z</dcterms:created>
  <dcterms:modified xsi:type="dcterms:W3CDTF">2013-01-25T20:18:24Z</dcterms:modified>
</cp:coreProperties>
</file>