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71" r:id="rId3"/>
    <p:sldId id="256" r:id="rId4"/>
    <p:sldId id="261" r:id="rId5"/>
    <p:sldId id="257" r:id="rId6"/>
    <p:sldId id="258" r:id="rId7"/>
    <p:sldId id="260" r:id="rId8"/>
    <p:sldId id="267" r:id="rId9"/>
    <p:sldId id="268" r:id="rId10"/>
    <p:sldId id="269" r:id="rId11"/>
    <p:sldId id="263" r:id="rId12"/>
    <p:sldId id="264" r:id="rId13"/>
    <p:sldId id="266" r:id="rId14"/>
    <p:sldId id="265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344" autoAdjust="0"/>
    <p:restoredTop sz="94660"/>
  </p:normalViewPr>
  <p:slideViewPr>
    <p:cSldViewPr>
      <p:cViewPr>
        <p:scale>
          <a:sx n="100" d="100"/>
          <a:sy n="100" d="100"/>
        </p:scale>
        <p:origin x="-384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008E4-4E19-4DFF-A4E2-63A9D6483FD3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A07AE-DE86-4E51-BB78-D37F0B5161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amond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008E4-4E19-4DFF-A4E2-63A9D6483FD3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A07AE-DE86-4E51-BB78-D37F0B5161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amond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008E4-4E19-4DFF-A4E2-63A9D6483FD3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A07AE-DE86-4E51-BB78-D37F0B5161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amond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008E4-4E19-4DFF-A4E2-63A9D6483FD3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A07AE-DE86-4E51-BB78-D37F0B5161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amond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008E4-4E19-4DFF-A4E2-63A9D6483FD3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A07AE-DE86-4E51-BB78-D37F0B5161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amond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008E4-4E19-4DFF-A4E2-63A9D6483FD3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A07AE-DE86-4E51-BB78-D37F0B5161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amond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008E4-4E19-4DFF-A4E2-63A9D6483FD3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A07AE-DE86-4E51-BB78-D37F0B5161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amond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008E4-4E19-4DFF-A4E2-63A9D6483FD3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A07AE-DE86-4E51-BB78-D37F0B5161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amond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008E4-4E19-4DFF-A4E2-63A9D6483FD3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A07AE-DE86-4E51-BB78-D37F0B5161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amond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008E4-4E19-4DFF-A4E2-63A9D6483FD3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A07AE-DE86-4E51-BB78-D37F0B5161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amond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008E4-4E19-4DFF-A4E2-63A9D6483FD3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A07AE-DE86-4E51-BB78-D37F0B5161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amond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8000">
              <a:schemeClr val="accent6">
                <a:lumMod val="60000"/>
                <a:lumOff val="4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008E4-4E19-4DFF-A4E2-63A9D6483FD3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2A07AE-DE86-4E51-BB78-D37F0B5161B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diamond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eachersdomain.org/asset/mck05_int_rollercoaster/" TargetMode="External"/><Relationship Id="rId2" Type="http://schemas.openxmlformats.org/officeDocument/2006/relationships/hyperlink" Target="http://phet.colorado.edu/sims/energy-skate-park/energy-skate-park_en.jnlp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edo.jex.cz/menu/galerie/vodopady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 l="3670" t="9828" r="3670" b="7634"/>
          <a:stretch>
            <a:fillRect/>
          </a:stretch>
        </p:blipFill>
        <p:spPr bwMode="auto">
          <a:xfrm>
            <a:off x="611188" y="260350"/>
            <a:ext cx="6913562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792163" y="1700213"/>
          <a:ext cx="7560840" cy="4520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59757"/>
                <a:gridCol w="4501083"/>
              </a:tblGrid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Projekt:</a:t>
                      </a:r>
                      <a:endParaRPr lang="cs-CZ" sz="1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projektu: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Mgr. Alena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Přibíková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F8 - 2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Datum ověření ve výuce: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2. 11. 2010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8.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příroda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Fyzika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Tematický okruh: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Práce,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energie, teplo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Téma: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Vzájemná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přeměna energie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87" name="Picture 2" descr="logo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7625" y="115888"/>
            <a:ext cx="989013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diamond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Výkladová prezentace zaměřená </a:t>
            </a:r>
            <a:r>
              <a:rPr lang="cs-CZ" sz="2800" dirty="0" smtClean="0"/>
              <a:t>                       na </a:t>
            </a:r>
            <a:r>
              <a:rPr lang="cs-CZ" sz="2800" dirty="0" smtClean="0"/>
              <a:t>objasňování změn pohybové a polohové energie na konkrétních příkladech</a:t>
            </a:r>
          </a:p>
          <a:p>
            <a:r>
              <a:rPr lang="cs-CZ" sz="2800" dirty="0" smtClean="0"/>
              <a:t>Zavedení pojmu energie pružnosti</a:t>
            </a:r>
          </a:p>
          <a:p>
            <a:r>
              <a:rPr lang="cs-CZ" sz="2800" dirty="0" smtClean="0"/>
              <a:t>Význam v praxi</a:t>
            </a:r>
          </a:p>
          <a:p>
            <a:r>
              <a:rPr lang="cs-CZ" sz="2800" dirty="0" smtClean="0"/>
              <a:t>Prezentace je doplněna odkazy </a:t>
            </a:r>
            <a:r>
              <a:rPr lang="cs-CZ" sz="2800" dirty="0" smtClean="0"/>
              <a:t>                         na </a:t>
            </a:r>
            <a:r>
              <a:rPr lang="cs-CZ" sz="2800" dirty="0" smtClean="0"/>
              <a:t>animace </a:t>
            </a:r>
          </a:p>
        </p:txBody>
      </p:sp>
    </p:spTree>
  </p:cSld>
  <p:clrMapOvr>
    <a:masterClrMapping/>
  </p:clrMapOvr>
  <p:transition spd="med">
    <p:diamond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 cstate="print"/>
          <a:srcRect l="2021" t="11548" r="74228" b="26582"/>
          <a:stretch>
            <a:fillRect/>
          </a:stretch>
        </p:blipFill>
        <p:spPr>
          <a:xfrm>
            <a:off x="285720" y="2928934"/>
            <a:ext cx="3786214" cy="364333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71481"/>
            <a:ext cx="7772400" cy="2643206"/>
          </a:xfrm>
        </p:spPr>
        <p:txBody>
          <a:bodyPr>
            <a:normAutofit/>
          </a:bodyPr>
          <a:lstStyle/>
          <a:p>
            <a:r>
              <a:rPr lang="cs-CZ" b="1" u="sng" dirty="0" smtClean="0"/>
              <a:t>Vzájemná přeměna polohové a pohybové energie tělesa</a:t>
            </a:r>
            <a:endParaRPr lang="cs-CZ" b="1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" name="Obrázek 5"/>
          <p:cNvPicPr/>
          <p:nvPr/>
        </p:nvPicPr>
        <p:blipFill>
          <a:blip r:embed="rId2" cstate="print"/>
          <a:srcRect l="27418" t="9283" r="48819" b="24202"/>
          <a:stretch>
            <a:fillRect/>
          </a:stretch>
        </p:blipFill>
        <p:spPr>
          <a:xfrm>
            <a:off x="4500562" y="2928934"/>
            <a:ext cx="4214842" cy="378621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diamond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u="sng" dirty="0" smtClean="0"/>
              <a:t>Vodopád</a:t>
            </a:r>
            <a:endParaRPr lang="cs-CZ" u="sng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Pozorovali jste někdy vodopád?</a:t>
            </a:r>
          </a:p>
          <a:p>
            <a:r>
              <a:rPr lang="cs-CZ" dirty="0" smtClean="0"/>
              <a:t>Polohová energie vody v nejvyšším místě se mění postupně </a:t>
            </a:r>
            <a:r>
              <a:rPr lang="cs-CZ" dirty="0" smtClean="0"/>
              <a:t>                      na </a:t>
            </a:r>
            <a:r>
              <a:rPr lang="cs-CZ" dirty="0" smtClean="0"/>
              <a:t>pohybovou energii vody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1266" name="Picture 2" descr="Vodopád 2 - 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9124" y="214290"/>
            <a:ext cx="3905273" cy="2928958"/>
          </a:xfrm>
          <a:prstGeom prst="rect">
            <a:avLst/>
          </a:prstGeom>
          <a:noFill/>
        </p:spPr>
      </p:pic>
      <p:pic>
        <p:nvPicPr>
          <p:cNvPr id="11268" name="Picture 4" descr="Vodopád - 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9124" y="3286124"/>
            <a:ext cx="3905274" cy="2928958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Jízda na skateboardu</a:t>
            </a:r>
            <a:endParaRPr lang="cs-CZ" u="sng" dirty="0"/>
          </a:p>
        </p:txBody>
      </p:sp>
      <p:pic>
        <p:nvPicPr>
          <p:cNvPr id="5" name="Zástupný symbol pro obsah 4"/>
          <p:cNvPicPr>
            <a:picLocks noGrp="1"/>
          </p:cNvPicPr>
          <p:nvPr>
            <p:ph idx="1"/>
          </p:nvPr>
        </p:nvPicPr>
        <p:blipFill>
          <a:blip r:embed="rId2" cstate="print"/>
          <a:srcRect l="2791" r="7850" b="11652"/>
          <a:stretch>
            <a:fillRect/>
          </a:stretch>
        </p:blipFill>
        <p:spPr>
          <a:xfrm rot="10800000">
            <a:off x="571471" y="1071546"/>
            <a:ext cx="8143932" cy="55721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diamond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Jízda na skateboardu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Zkusili jste někdy jízdu na skateboardu na rampě?</a:t>
            </a:r>
          </a:p>
          <a:p>
            <a:r>
              <a:rPr lang="cs-CZ" b="1" dirty="0" smtClean="0"/>
              <a:t>Před rozjezdem </a:t>
            </a:r>
            <a:r>
              <a:rPr lang="cs-CZ" dirty="0" smtClean="0"/>
              <a:t>máme </a:t>
            </a:r>
            <a:r>
              <a:rPr lang="cs-CZ" b="1" dirty="0" smtClean="0"/>
              <a:t>největší</a:t>
            </a:r>
            <a:r>
              <a:rPr lang="cs-CZ" dirty="0" smtClean="0"/>
              <a:t> výšku </a:t>
            </a:r>
            <a:r>
              <a:rPr lang="cs-CZ" dirty="0" smtClean="0"/>
              <a:t>             i </a:t>
            </a:r>
            <a:r>
              <a:rPr lang="cs-CZ" b="1" dirty="0" smtClean="0"/>
              <a:t>polohovou energii</a:t>
            </a:r>
            <a:r>
              <a:rPr lang="cs-CZ" dirty="0" smtClean="0"/>
              <a:t>, která se po rozjetí zmenšuje</a:t>
            </a:r>
          </a:p>
          <a:p>
            <a:r>
              <a:rPr lang="cs-CZ" dirty="0" smtClean="0"/>
              <a:t>V nejvyšším bodě jsme v klidu, a proto </a:t>
            </a:r>
            <a:r>
              <a:rPr lang="cs-CZ" b="1" dirty="0" smtClean="0"/>
              <a:t>pohybová energie je nulová</a:t>
            </a:r>
          </a:p>
        </p:txBody>
      </p:sp>
    </p:spTree>
  </p:cSld>
  <p:clrMapOvr>
    <a:masterClrMapping/>
  </p:clrMapOvr>
  <p:transition spd="med">
    <p:diamond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Jízda na skateboardu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Rychlost jízdy se zvětšuje a zároveň se zvětšuje i pohybová energie</a:t>
            </a:r>
          </a:p>
          <a:p>
            <a:r>
              <a:rPr lang="cs-CZ" dirty="0" smtClean="0"/>
              <a:t>Polohová energie se mění </a:t>
            </a:r>
            <a:r>
              <a:rPr lang="cs-CZ" dirty="0" smtClean="0"/>
              <a:t>                           na </a:t>
            </a:r>
            <a:r>
              <a:rPr lang="cs-CZ" dirty="0" smtClean="0"/>
              <a:t>pohybovou</a:t>
            </a:r>
          </a:p>
          <a:p>
            <a:r>
              <a:rPr lang="cs-CZ" b="1" dirty="0" smtClean="0"/>
              <a:t>V nejnižším bodě </a:t>
            </a:r>
            <a:r>
              <a:rPr lang="cs-CZ" dirty="0" smtClean="0"/>
              <a:t>rampy máme </a:t>
            </a:r>
            <a:r>
              <a:rPr lang="cs-CZ" b="1" dirty="0" smtClean="0"/>
              <a:t>polohovou energii nulovou</a:t>
            </a:r>
            <a:r>
              <a:rPr lang="cs-CZ" dirty="0" smtClean="0"/>
              <a:t>, ale jedeme nejvyšší rychlostí, naše </a:t>
            </a:r>
            <a:r>
              <a:rPr lang="cs-CZ" b="1" dirty="0" smtClean="0"/>
              <a:t>pohybová energie je maximální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diamond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Další příklady přeměn energie</a:t>
            </a:r>
            <a:endParaRPr lang="cs-CZ" u="sng" dirty="0"/>
          </a:p>
        </p:txBody>
      </p:sp>
      <p:pic>
        <p:nvPicPr>
          <p:cNvPr id="4" name="Zástupný symbol pro obsah 3"/>
          <p:cNvPicPr>
            <a:picLocks noGrp="1"/>
          </p:cNvPicPr>
          <p:nvPr>
            <p:ph idx="1"/>
          </p:nvPr>
        </p:nvPicPr>
        <p:blipFill>
          <a:blip r:embed="rId2" cstate="print"/>
          <a:srcRect l="78593" t="5453" b="29827"/>
          <a:stretch>
            <a:fillRect/>
          </a:stretch>
        </p:blipFill>
        <p:spPr>
          <a:xfrm>
            <a:off x="4929190" y="1571612"/>
            <a:ext cx="3714776" cy="407196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Zástupný symbol pro obsah 3"/>
          <p:cNvPicPr>
            <a:picLocks/>
          </p:cNvPicPr>
          <p:nvPr/>
        </p:nvPicPr>
        <p:blipFill>
          <a:blip r:embed="rId2" cstate="print"/>
          <a:srcRect l="52118" t="6813" r="22466" b="28467"/>
          <a:stretch>
            <a:fillRect/>
          </a:stretch>
        </p:blipFill>
        <p:spPr>
          <a:xfrm>
            <a:off x="285720" y="1643050"/>
            <a:ext cx="3857652" cy="335758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diamond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Další příklady přeměn energie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/>
          </p:cNvPicPr>
          <p:nvPr>
            <p:ph idx="1"/>
          </p:nvPr>
        </p:nvPicPr>
        <p:blipFill>
          <a:blip r:embed="rId2" cstate="print"/>
          <a:srcRect l="46396" t="38550" r="12865" b="10595"/>
          <a:stretch>
            <a:fillRect/>
          </a:stretch>
        </p:blipFill>
        <p:spPr>
          <a:xfrm rot="10800000">
            <a:off x="214282" y="1500174"/>
            <a:ext cx="4286279" cy="485778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/>
          <p:cNvPicPr/>
          <p:nvPr/>
        </p:nvPicPr>
        <p:blipFill>
          <a:blip r:embed="rId3" cstate="print"/>
          <a:srcRect l="28739" t="57670" r="52111" b="11648"/>
          <a:stretch>
            <a:fillRect/>
          </a:stretch>
        </p:blipFill>
        <p:spPr>
          <a:xfrm rot="10800000">
            <a:off x="4714876" y="1857364"/>
            <a:ext cx="4286280" cy="428628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diamond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Další příklady přeměn energie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Zástupný symbol pro obsah 6"/>
          <p:cNvPicPr>
            <a:picLocks/>
          </p:cNvPicPr>
          <p:nvPr/>
        </p:nvPicPr>
        <p:blipFill>
          <a:blip r:embed="rId2" cstate="print"/>
          <a:srcRect l="47704" t="76500" b="6138"/>
          <a:stretch>
            <a:fillRect/>
          </a:stretch>
        </p:blipFill>
        <p:spPr>
          <a:xfrm>
            <a:off x="428596" y="1285860"/>
            <a:ext cx="4071966" cy="50006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Zástupný symbol pro obsah 5"/>
          <p:cNvPicPr>
            <a:picLocks noGrp="1"/>
          </p:cNvPicPr>
          <p:nvPr>
            <p:ph sz="half" idx="1"/>
          </p:nvPr>
        </p:nvPicPr>
        <p:blipFill>
          <a:blip r:embed="rId3" cstate="print"/>
          <a:srcRect l="24764" t="21054" r="58767" b="45259"/>
          <a:stretch>
            <a:fillRect/>
          </a:stretch>
        </p:blipFill>
        <p:spPr>
          <a:xfrm>
            <a:off x="4572000" y="1428736"/>
            <a:ext cx="4286280" cy="478634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diamond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Polohová energie pružnosti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Stlačená pružina má polohovou energii pružnosti</a:t>
            </a:r>
          </a:p>
          <a:p>
            <a:r>
              <a:rPr lang="cs-CZ" dirty="0" smtClean="0"/>
              <a:t>Po jejím uvolnění se polohová energie mění na energii pohybovou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/>
          </p:cNvPicPr>
          <p:nvPr>
            <p:ph sz="half" idx="4294967295"/>
          </p:nvPr>
        </p:nvPicPr>
        <p:blipFill>
          <a:blip r:embed="rId2" cstate="print"/>
          <a:srcRect l="5634" t="13574" r="4225" b="79902"/>
          <a:stretch>
            <a:fillRect/>
          </a:stretch>
        </p:blipFill>
        <p:spPr>
          <a:xfrm>
            <a:off x="857224" y="3786190"/>
            <a:ext cx="7643866" cy="271464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diamond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Význam v praxi</a:t>
            </a:r>
            <a:endParaRPr lang="cs-CZ" u="sng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Mimořádný význam má přeměna polohové energie vody na pohybovou energii vody</a:t>
            </a:r>
          </a:p>
          <a:p>
            <a:r>
              <a:rPr lang="cs-CZ" dirty="0" smtClean="0"/>
              <a:t>Ve vodních elektrárnách se pohybová energie vody mění na pohybovou energii rotoru </a:t>
            </a:r>
            <a:r>
              <a:rPr lang="cs-CZ" dirty="0" smtClean="0"/>
              <a:t>turbíny, </a:t>
            </a:r>
            <a:r>
              <a:rPr lang="cs-CZ" dirty="0" smtClean="0"/>
              <a:t>nebo další druh energie</a:t>
            </a:r>
            <a:endParaRPr lang="cs-CZ" dirty="0"/>
          </a:p>
        </p:txBody>
      </p:sp>
    </p:spTree>
  </p:cSld>
  <p:clrMapOvr>
    <a:masterClrMapping/>
  </p:clrMapOvr>
  <p:transition spd="med">
    <p:diamond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 smtClean="0"/>
              <a:t>Vzájemná přeměna polohové a pohybové energie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http://phet.colorado.edu/sims/energy-skate-park/energy-skate-park_en.jnlp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teachersdomain.org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asset</a:t>
            </a:r>
            <a:r>
              <a:rPr lang="cs-CZ" dirty="0" smtClean="0">
                <a:hlinkClick r:id="rId3"/>
              </a:rPr>
              <a:t>/mck05_</a:t>
            </a:r>
            <a:r>
              <a:rPr lang="cs-CZ" dirty="0" err="1" smtClean="0">
                <a:hlinkClick r:id="rId3"/>
              </a:rPr>
              <a:t>int</a:t>
            </a:r>
            <a:r>
              <a:rPr lang="cs-CZ" dirty="0" smtClean="0">
                <a:hlinkClick r:id="rId3"/>
              </a:rPr>
              <a:t>_</a:t>
            </a:r>
            <a:r>
              <a:rPr lang="cs-CZ" dirty="0" err="1" smtClean="0">
                <a:hlinkClick r:id="rId3"/>
              </a:rPr>
              <a:t>rollercoaster</a:t>
            </a:r>
            <a:r>
              <a:rPr lang="cs-CZ" dirty="0" smtClean="0">
                <a:hlinkClick r:id="rId3"/>
              </a:rPr>
              <a:t>/</a:t>
            </a:r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med">
    <p:diamond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Zdroje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Fyzika pro 8. ročník ZŠ, R. Kolářová, J. </a:t>
            </a:r>
            <a:r>
              <a:rPr lang="cs-CZ" sz="2400" dirty="0" err="1" smtClean="0"/>
              <a:t>Bohuněk</a:t>
            </a:r>
            <a:r>
              <a:rPr lang="cs-CZ" sz="2400" dirty="0" smtClean="0"/>
              <a:t>, nakladatelství </a:t>
            </a:r>
            <a:r>
              <a:rPr lang="cs-CZ" sz="2400" dirty="0" err="1" smtClean="0"/>
              <a:t>Prometheus</a:t>
            </a:r>
            <a:endParaRPr lang="cs-CZ" sz="2400" dirty="0" smtClean="0"/>
          </a:p>
          <a:p>
            <a:r>
              <a:rPr lang="cs-CZ" sz="2400" dirty="0" smtClean="0"/>
              <a:t>Naskenované obrázky str.39</a:t>
            </a:r>
          </a:p>
          <a:p>
            <a:r>
              <a:rPr lang="cs-CZ" sz="2400" dirty="0" smtClean="0"/>
              <a:t>Fyzika pro 8. ročník, K. </a:t>
            </a:r>
            <a:r>
              <a:rPr lang="cs-CZ" sz="2400" dirty="0" err="1" smtClean="0"/>
              <a:t>Rauner</a:t>
            </a:r>
            <a:r>
              <a:rPr lang="cs-CZ" sz="2400" dirty="0" smtClean="0"/>
              <a:t>, J. Petřík, J. </a:t>
            </a:r>
            <a:r>
              <a:rPr lang="cs-CZ" sz="2400" dirty="0" err="1" smtClean="0"/>
              <a:t>Prokšová</a:t>
            </a:r>
            <a:r>
              <a:rPr lang="cs-CZ" sz="2400" dirty="0" smtClean="0"/>
              <a:t>, M. </a:t>
            </a:r>
            <a:r>
              <a:rPr lang="cs-CZ" sz="2400" dirty="0" err="1" smtClean="0"/>
              <a:t>Randa</a:t>
            </a:r>
            <a:r>
              <a:rPr lang="cs-CZ" sz="2400" dirty="0" smtClean="0"/>
              <a:t>, nakladatelství </a:t>
            </a:r>
            <a:r>
              <a:rPr lang="cs-CZ" sz="2400" dirty="0" err="1" smtClean="0"/>
              <a:t>Fraus</a:t>
            </a:r>
            <a:endParaRPr lang="cs-CZ" sz="2400" dirty="0" smtClean="0"/>
          </a:p>
          <a:p>
            <a:r>
              <a:rPr lang="cs-CZ" sz="2400" dirty="0" smtClean="0"/>
              <a:t>Naskenované obrázky str. 13,16, 19, 20</a:t>
            </a:r>
          </a:p>
          <a:p>
            <a:r>
              <a:rPr lang="cs-CZ" sz="2400" dirty="0" smtClean="0">
                <a:hlinkClick r:id="rId2"/>
              </a:rPr>
              <a:t>http://edo.jex.cz/menu/galerie/vodopady</a:t>
            </a: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800" dirty="0"/>
          </a:p>
        </p:txBody>
      </p:sp>
    </p:spTree>
  </p:cSld>
  <p:clrMapOvr>
    <a:masterClrMapping/>
  </p:clrMapOvr>
  <p:transition spd="med">
    <p:diamond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176</TotalTime>
  <Words>326</Words>
  <Application>Microsoft Office PowerPoint</Application>
  <PresentationFormat>Předvádění na obrazovce (4:3)</PresentationFormat>
  <Paragraphs>56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Anotace</vt:lpstr>
      <vt:lpstr>Vzájemná přeměna polohové a pohybové energie tělesa</vt:lpstr>
      <vt:lpstr>Vodopád</vt:lpstr>
      <vt:lpstr>Jízda na skateboardu</vt:lpstr>
      <vt:lpstr>Jízda na skateboardu</vt:lpstr>
      <vt:lpstr>Jízda na skateboardu</vt:lpstr>
      <vt:lpstr>Další příklady přeměn energie</vt:lpstr>
      <vt:lpstr>Další příklady přeměn energie</vt:lpstr>
      <vt:lpstr>Další příklady přeměn energie</vt:lpstr>
      <vt:lpstr>Polohová energie pružnosti</vt:lpstr>
      <vt:lpstr>Význam v praxi</vt:lpstr>
      <vt:lpstr>Vzájemná přeměna polohové a pohybové energie</vt:lpstr>
      <vt:lpstr>Zdroje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Vzájemná přeměna polohové a pohybové energie tělesa</dc:title>
  <dc:subject>Fyzika 8</dc:subject>
  <dc:creator>Přibíková</dc:creator>
  <cp:lastModifiedBy>Dum</cp:lastModifiedBy>
  <cp:revision>20</cp:revision>
  <dcterms:created xsi:type="dcterms:W3CDTF">2010-11-20T20:19:16Z</dcterms:created>
  <dcterms:modified xsi:type="dcterms:W3CDTF">2013-01-25T20:21:48Z</dcterms:modified>
</cp:coreProperties>
</file>