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4" r:id="rId3"/>
    <p:sldId id="262" r:id="rId4"/>
    <p:sldId id="261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580" autoAdjust="0"/>
  </p:normalViewPr>
  <p:slideViewPr>
    <p:cSldViewPr>
      <p:cViewPr>
        <p:scale>
          <a:sx n="73" d="100"/>
          <a:sy n="73" d="100"/>
        </p:scale>
        <p:origin x="-1284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VY_32_INOVACE_02_Přátelství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Přátelství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Jazykové </a:t>
          </a:r>
          <a:r>
            <a:rPr lang="cs-CZ" dirty="0" smtClean="0"/>
            <a:t>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7B6A6E0-2C5D-42CA-B503-5F7D3D27E828}" type="presOf" srcId="{C73C7642-F245-4585-8F88-243F9FAEF6CA}" destId="{97289DF2-90F4-4EC2-A9FC-633B00BAB610}" srcOrd="0" destOrd="0" presId="urn:microsoft.com/office/officeart/2005/8/layout/target3"/>
    <dgm:cxn modelId="{29F2DBC3-F571-45FD-B761-CB075F647A23}" type="presOf" srcId="{445C7998-7549-48B0-BD68-D4F0167F02E5}" destId="{4D19AB04-24FA-40C2-B203-52AE3D15E171}" srcOrd="1" destOrd="0" presId="urn:microsoft.com/office/officeart/2005/8/layout/target3"/>
    <dgm:cxn modelId="{5188C756-87FD-41B8-8291-52B1A5CD200D}" type="presOf" srcId="{445C7998-7549-48B0-BD68-D4F0167F02E5}" destId="{BC35EE03-4121-4EF9-923D-7CB6D30D358D}" srcOrd="0" destOrd="0" presId="urn:microsoft.com/office/officeart/2005/8/layout/target3"/>
    <dgm:cxn modelId="{F96089B0-6B48-4948-A384-AC2C0CE6DCC5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A3AFEC1-0129-4465-A1B7-F8A03A76C287}" type="presOf" srcId="{DAEA276B-ECF9-46F6-A7D3-4693B2D32BC4}" destId="{F69A1436-182C-465B-AD7F-FE48E0C090C1}" srcOrd="1" destOrd="0" presId="urn:microsoft.com/office/officeart/2005/8/layout/target3"/>
    <dgm:cxn modelId="{CCBFA15E-6D39-418E-A61A-F061BC4D48F3}" type="presOf" srcId="{C73C7642-F245-4585-8F88-243F9FAEF6CA}" destId="{AA41A67C-3D3F-4AE9-9E0F-5D7F7BB2E741}" srcOrd="1" destOrd="0" presId="urn:microsoft.com/office/officeart/2005/8/layout/target3"/>
    <dgm:cxn modelId="{48173717-E77A-499A-BF97-0057A8D274FC}" type="presOf" srcId="{FBBFC3EA-9D9D-4F3A-BEA6-9C2C0E46BF20}" destId="{643EA938-EDE0-4533-ACCC-D2BD6F3A527C}" srcOrd="0" destOrd="0" presId="urn:microsoft.com/office/officeart/2005/8/layout/target3"/>
    <dgm:cxn modelId="{1FB26298-3716-4EA0-9009-2DF7A5703881}" type="presOf" srcId="{39F8B381-5807-488E-AC22-73DD4140ED4A}" destId="{71045F8C-00FA-488E-A7BD-E2E6753D979D}" srcOrd="0" destOrd="0" presId="urn:microsoft.com/office/officeart/2005/8/layout/target3"/>
    <dgm:cxn modelId="{69C3428B-1B4B-4FA7-8453-8F962BC0E2CE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E0312D2-F2A5-44E3-B47E-AEA259E89B00}" type="presOf" srcId="{019433A1-1324-4DE1-9E6F-32B851095F74}" destId="{A3817367-F2BC-482F-8832-FA00B51DCCF3}" srcOrd="0" destOrd="0" presId="urn:microsoft.com/office/officeart/2005/8/layout/target3"/>
    <dgm:cxn modelId="{4DFB8B64-E083-46C9-AC8C-25ED3B57CE30}" type="presOf" srcId="{EBC41103-E2E5-4D48-9B4B-425520D3D098}" destId="{F969C235-9271-4D34-B740-D627A121CAD0}" srcOrd="1" destOrd="0" presId="urn:microsoft.com/office/officeart/2005/8/layout/target3"/>
    <dgm:cxn modelId="{B567799C-23FC-4F55-93EE-78D394ED22D7}" type="presOf" srcId="{FBBFC3EA-9D9D-4F3A-BEA6-9C2C0E46BF20}" destId="{832BF48F-0145-4429-9E02-8FCA946CCE9E}" srcOrd="1" destOrd="0" presId="urn:microsoft.com/office/officeart/2005/8/layout/target3"/>
    <dgm:cxn modelId="{8B810CBA-40DD-489A-84E7-3307D6276882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207B46A-63A8-4485-97C3-647F194A4107}" type="presParOf" srcId="{71045F8C-00FA-488E-A7BD-E2E6753D979D}" destId="{3577EC6B-C980-4F34-8C69-4365E7B8FC8C}" srcOrd="0" destOrd="0" presId="urn:microsoft.com/office/officeart/2005/8/layout/target3"/>
    <dgm:cxn modelId="{BFF5A144-B5A0-46C6-9B1B-AD039986745B}" type="presParOf" srcId="{71045F8C-00FA-488E-A7BD-E2E6753D979D}" destId="{6940EB87-DC1D-4BC3-9408-9AC2E1FFC039}" srcOrd="1" destOrd="0" presId="urn:microsoft.com/office/officeart/2005/8/layout/target3"/>
    <dgm:cxn modelId="{1F839BB1-082B-424B-AB82-A8B868C80418}" type="presParOf" srcId="{71045F8C-00FA-488E-A7BD-E2E6753D979D}" destId="{BC35EE03-4121-4EF9-923D-7CB6D30D358D}" srcOrd="2" destOrd="0" presId="urn:microsoft.com/office/officeart/2005/8/layout/target3"/>
    <dgm:cxn modelId="{32598D5E-87B1-4FF3-9CE8-3ACD874015DC}" type="presParOf" srcId="{71045F8C-00FA-488E-A7BD-E2E6753D979D}" destId="{C95EEA27-3CBF-4645-A92D-9D8AF5C1CBFC}" srcOrd="3" destOrd="0" presId="urn:microsoft.com/office/officeart/2005/8/layout/target3"/>
    <dgm:cxn modelId="{B7CAE2D8-BDC1-49FC-A8B2-BA2226063B98}" type="presParOf" srcId="{71045F8C-00FA-488E-A7BD-E2E6753D979D}" destId="{851BB866-B6AE-4566-893F-4C635BA974FC}" srcOrd="4" destOrd="0" presId="urn:microsoft.com/office/officeart/2005/8/layout/target3"/>
    <dgm:cxn modelId="{84E588F8-970F-4D06-8CEE-ACD914A5DDF1}" type="presParOf" srcId="{71045F8C-00FA-488E-A7BD-E2E6753D979D}" destId="{643EA938-EDE0-4533-ACCC-D2BD6F3A527C}" srcOrd="5" destOrd="0" presId="urn:microsoft.com/office/officeart/2005/8/layout/target3"/>
    <dgm:cxn modelId="{BA04075F-D888-4CF7-A7DE-9500762EABC6}" type="presParOf" srcId="{71045F8C-00FA-488E-A7BD-E2E6753D979D}" destId="{92F31B18-D66D-4CC7-89B9-378928DE877D}" srcOrd="6" destOrd="0" presId="urn:microsoft.com/office/officeart/2005/8/layout/target3"/>
    <dgm:cxn modelId="{BC3483E1-35F1-4863-AFB3-887783F6D581}" type="presParOf" srcId="{71045F8C-00FA-488E-A7BD-E2E6753D979D}" destId="{902074E1-B931-4618-97F1-FADBE82E9C3C}" srcOrd="7" destOrd="0" presId="urn:microsoft.com/office/officeart/2005/8/layout/target3"/>
    <dgm:cxn modelId="{818DB5DE-11CE-4F1C-ADBA-EAD654600B4E}" type="presParOf" srcId="{71045F8C-00FA-488E-A7BD-E2E6753D979D}" destId="{A3817367-F2BC-482F-8832-FA00B51DCCF3}" srcOrd="8" destOrd="0" presId="urn:microsoft.com/office/officeart/2005/8/layout/target3"/>
    <dgm:cxn modelId="{A124617B-BE2A-419A-98F0-793E372DB449}" type="presParOf" srcId="{71045F8C-00FA-488E-A7BD-E2E6753D979D}" destId="{626ABFF6-56C8-4386-B662-68EC364EED9D}" srcOrd="9" destOrd="0" presId="urn:microsoft.com/office/officeart/2005/8/layout/target3"/>
    <dgm:cxn modelId="{B818B938-A161-4B21-8812-5577E313B040}" type="presParOf" srcId="{71045F8C-00FA-488E-A7BD-E2E6753D979D}" destId="{6DB11F1C-D028-4800-9625-6611CA9DE6D4}" srcOrd="10" destOrd="0" presId="urn:microsoft.com/office/officeart/2005/8/layout/target3"/>
    <dgm:cxn modelId="{BE758DCC-8A2F-4D7B-9504-46415B8059F4}" type="presParOf" srcId="{71045F8C-00FA-488E-A7BD-E2E6753D979D}" destId="{CDED6FE3-AD8F-4ACC-B6B8-710EDDD97598}" srcOrd="11" destOrd="0" presId="urn:microsoft.com/office/officeart/2005/8/layout/target3"/>
    <dgm:cxn modelId="{32ACB760-1CAA-44EA-B6F7-BEE65BAA8400}" type="presParOf" srcId="{71045F8C-00FA-488E-A7BD-E2E6753D979D}" destId="{397AC6D7-84A6-4150-958F-83C92D9ACF38}" srcOrd="12" destOrd="0" presId="urn:microsoft.com/office/officeart/2005/8/layout/target3"/>
    <dgm:cxn modelId="{5D3B3DE7-51C6-4633-84D4-2751135CF79A}" type="presParOf" srcId="{71045F8C-00FA-488E-A7BD-E2E6753D979D}" destId="{D7419528-33A6-416D-9E64-B3F7915C5149}" srcOrd="13" destOrd="0" presId="urn:microsoft.com/office/officeart/2005/8/layout/target3"/>
    <dgm:cxn modelId="{2181440A-7929-4637-B6B3-B981FB56FDCC}" type="presParOf" srcId="{71045F8C-00FA-488E-A7BD-E2E6753D979D}" destId="{97289DF2-90F4-4EC2-A9FC-633B00BAB610}" srcOrd="14" destOrd="0" presId="urn:microsoft.com/office/officeart/2005/8/layout/target3"/>
    <dgm:cxn modelId="{3E75C0F9-97CE-4BC2-9E88-58A4BB5AA992}" type="presParOf" srcId="{71045F8C-00FA-488E-A7BD-E2E6753D979D}" destId="{234EBA9D-95B4-4C20-A84E-6F65F1085DC6}" srcOrd="15" destOrd="0" presId="urn:microsoft.com/office/officeart/2005/8/layout/target3"/>
    <dgm:cxn modelId="{FCA7D1D6-1573-440F-861F-9D80FAC5F7FB}" type="presParOf" srcId="{71045F8C-00FA-488E-A7BD-E2E6753D979D}" destId="{12255512-213F-41DF-90A6-8B4CD74A2B52}" srcOrd="16" destOrd="0" presId="urn:microsoft.com/office/officeart/2005/8/layout/target3"/>
    <dgm:cxn modelId="{11B620E9-301D-44AF-B037-77BFEAF5DEC2}" type="presParOf" srcId="{71045F8C-00FA-488E-A7BD-E2E6753D979D}" destId="{50C2F88D-8688-44C2-A854-691F34009D3B}" srcOrd="17" destOrd="0" presId="urn:microsoft.com/office/officeart/2005/8/layout/target3"/>
    <dgm:cxn modelId="{A6C690BF-3308-466B-B4AD-A1C723B8602E}" type="presParOf" srcId="{71045F8C-00FA-488E-A7BD-E2E6753D979D}" destId="{4D19AB04-24FA-40C2-B203-52AE3D15E171}" srcOrd="18" destOrd="0" presId="urn:microsoft.com/office/officeart/2005/8/layout/target3"/>
    <dgm:cxn modelId="{8F8C67EA-DADB-4B26-B335-9358D4A71850}" type="presParOf" srcId="{71045F8C-00FA-488E-A7BD-E2E6753D979D}" destId="{832BF48F-0145-4429-9E02-8FCA946CCE9E}" srcOrd="19" destOrd="0" presId="urn:microsoft.com/office/officeart/2005/8/layout/target3"/>
    <dgm:cxn modelId="{C71FBB80-BAEA-4AB4-A8FC-B564444E46E2}" type="presParOf" srcId="{71045F8C-00FA-488E-A7BD-E2E6753D979D}" destId="{E7297F21-D4FD-4A41-AE58-814D01A6B5E7}" srcOrd="20" destOrd="0" presId="urn:microsoft.com/office/officeart/2005/8/layout/target3"/>
    <dgm:cxn modelId="{E4E21972-5256-43F0-A157-444EAD46F354}" type="presParOf" srcId="{71045F8C-00FA-488E-A7BD-E2E6753D979D}" destId="{F69A1436-182C-465B-AD7F-FE48E0C090C1}" srcOrd="21" destOrd="0" presId="urn:microsoft.com/office/officeart/2005/8/layout/target3"/>
    <dgm:cxn modelId="{1E9EF05F-185F-4F76-A805-DEDA7F1615F7}" type="presParOf" srcId="{71045F8C-00FA-488E-A7BD-E2E6753D979D}" destId="{AA41A67C-3D3F-4AE9-9E0F-5D7F7BB2E741}" srcOrd="22" destOrd="0" presId="urn:microsoft.com/office/officeart/2005/8/layout/target3"/>
    <dgm:cxn modelId="{1C1850C3-BD82-4E93-B4F8-DF07FCC0D43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VY_32_INOVACE_02_Přátelství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Jazykové </a:t>
          </a:r>
          <a:r>
            <a:rPr lang="cs-CZ" sz="1400" kern="1200" dirty="0" smtClean="0"/>
            <a:t>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Přátelství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E1C67-2033-4A29-855F-4F2D2194893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2F79E-56BC-46BB-85DD-3967BE2592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472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Na tabuli zapíšeme pěkné</a:t>
            </a:r>
            <a:r>
              <a:rPr lang="cs-CZ" baseline="0" smtClean="0"/>
              <a:t>,krátké věty rozkazovací.Věty přací nepíšeme,jen říkáme.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2F79E-56BC-46BB-85DD-3967BE25924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5769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Slovesa podtrhneme na předchozí stránce</a:t>
            </a:r>
            <a:r>
              <a:rPr lang="cs-CZ" baseline="0" dirty="0" smtClean="0"/>
              <a:t> a zapíšeme do tabulky</a:t>
            </a:r>
            <a:r>
              <a:rPr lang="cs-CZ" baseline="0" dirty="0" smtClean="0"/>
              <a:t>. Slovní </a:t>
            </a:r>
            <a:r>
              <a:rPr lang="cs-CZ" baseline="0" dirty="0" smtClean="0"/>
              <a:t>druhy zapisujeme na IT do textu fixem.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2F79E-56BC-46BB-85DD-3967BE25924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187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pracují</a:t>
            </a:r>
            <a:r>
              <a:rPr lang="cs-CZ" baseline="0" smtClean="0"/>
              <a:t> samostatně,píší do sešitu.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E2F79E-56BC-46BB-85DD-3967BE25924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89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51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20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85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3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34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000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89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18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831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03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25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C0FB06E-B628-4ECE-AAE8-5AA7F167A32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E2FB51C-99C3-479D-9EF7-002BF1D99A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593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69879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28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5</a:t>
            </a:r>
            <a:r>
              <a:rPr lang="cs-CZ" dirty="0" smtClean="0"/>
              <a:t>. ročník.</a:t>
            </a:r>
            <a:endParaRPr lang="cs-CZ" dirty="0" smtClean="0"/>
          </a:p>
          <a:p>
            <a:r>
              <a:rPr lang="cs-CZ" dirty="0" smtClean="0"/>
              <a:t>Pro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Obsahuje motivační rozhovor o přátelství</a:t>
            </a:r>
          </a:p>
          <a:p>
            <a:r>
              <a:rPr lang="cs-CZ" dirty="0" smtClean="0"/>
              <a:t>Jazykový rozbor je zaměřen na druhy vět</a:t>
            </a:r>
            <a:r>
              <a:rPr lang="cs-CZ" dirty="0" smtClean="0"/>
              <a:t>, mluvnické kategorie sloves, slovní druhy.</a:t>
            </a:r>
            <a:endParaRPr lang="cs-CZ" dirty="0" smtClean="0"/>
          </a:p>
          <a:p>
            <a:r>
              <a:rPr lang="cs-CZ" dirty="0" smtClean="0"/>
              <a:t>Pracujeme </a:t>
            </a:r>
            <a:r>
              <a:rPr lang="cs-CZ" dirty="0" smtClean="0"/>
              <a:t>nejprve společně, poté </a:t>
            </a:r>
            <a:r>
              <a:rPr lang="cs-CZ" dirty="0" smtClean="0"/>
              <a:t>následuje samostatná </a:t>
            </a:r>
            <a:r>
              <a:rPr lang="cs-CZ" dirty="0" smtClean="0"/>
              <a:t>práce.</a:t>
            </a:r>
            <a:endParaRPr lang="cs-CZ" dirty="0" smtClean="0"/>
          </a:p>
          <a:p>
            <a:r>
              <a:rPr lang="cs-CZ" dirty="0"/>
              <a:t>I</a:t>
            </a:r>
            <a:r>
              <a:rPr lang="cs-CZ" dirty="0" smtClean="0"/>
              <a:t>novace</a:t>
            </a:r>
            <a:r>
              <a:rPr lang="cs-CZ" dirty="0" smtClean="0"/>
              <a:t>: Využití </a:t>
            </a:r>
            <a:r>
              <a:rPr lang="cs-CZ" dirty="0" smtClean="0"/>
              <a:t>interaktivní tabule vybízí žáky k aktivnímu procvičení a osvojení </a:t>
            </a:r>
            <a:r>
              <a:rPr lang="cs-CZ" dirty="0" smtClean="0"/>
              <a:t>učiva.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02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Četba a rozhovor o </a:t>
            </a:r>
            <a:r>
              <a:rPr lang="cs-CZ" dirty="0" smtClean="0"/>
              <a:t>textu.</a:t>
            </a:r>
            <a:endParaRPr lang="cs-CZ" dirty="0" smtClean="0"/>
          </a:p>
          <a:p>
            <a:r>
              <a:rPr lang="cs-CZ" dirty="0" smtClean="0"/>
              <a:t>Tvoření vět v rozkazovacím a podmiňovacím </a:t>
            </a:r>
            <a:r>
              <a:rPr lang="cs-CZ" dirty="0" smtClean="0"/>
              <a:t>způsobu.</a:t>
            </a:r>
            <a:endParaRPr lang="cs-CZ" dirty="0" smtClean="0"/>
          </a:p>
          <a:p>
            <a:r>
              <a:rPr lang="cs-CZ" dirty="0" smtClean="0"/>
              <a:t>Určování mluvnických kategorií </a:t>
            </a:r>
            <a:r>
              <a:rPr lang="cs-CZ" dirty="0" smtClean="0"/>
              <a:t>sloves.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 Určování </a:t>
            </a:r>
            <a:r>
              <a:rPr lang="cs-CZ" dirty="0" smtClean="0"/>
              <a:t>slovních </a:t>
            </a:r>
            <a:r>
              <a:rPr lang="cs-CZ" dirty="0" smtClean="0"/>
              <a:t>druhů.</a:t>
            </a:r>
            <a:endParaRPr lang="cs-CZ" dirty="0" smtClean="0"/>
          </a:p>
          <a:p>
            <a:r>
              <a:rPr lang="cs-CZ" dirty="0" smtClean="0"/>
              <a:t>Úkol k samostatné </a:t>
            </a:r>
            <a:r>
              <a:rPr lang="cs-CZ" dirty="0" smtClean="0"/>
              <a:t>práci - přetvoření </a:t>
            </a:r>
            <a:r>
              <a:rPr lang="cs-CZ" dirty="0" smtClean="0"/>
              <a:t>textu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do podmiňovacího způsobu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+ úkol </a:t>
            </a:r>
            <a:r>
              <a:rPr lang="cs-CZ" dirty="0" smtClean="0"/>
              <a:t>pro rychlé </a:t>
            </a:r>
            <a:r>
              <a:rPr lang="cs-CZ" dirty="0" smtClean="0"/>
              <a:t>žáky.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80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827584" y="692696"/>
            <a:ext cx="7239000" cy="25828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Jsem tvůj přítel nebo kamarád</a:t>
            </a:r>
            <a:r>
              <a:rPr lang="cs-CZ" dirty="0" smtClean="0"/>
              <a:t>? s </a:t>
            </a:r>
            <a:r>
              <a:rPr lang="cs-CZ" dirty="0" smtClean="0"/>
              <a:t>kamarádem se pobav</a:t>
            </a:r>
            <a:r>
              <a:rPr lang="cs-CZ" dirty="0" smtClean="0"/>
              <a:t>, od </a:t>
            </a:r>
            <a:r>
              <a:rPr lang="cs-CZ" dirty="0" smtClean="0"/>
              <a:t>přítele však čekej upřímnost. ta </a:t>
            </a:r>
            <a:r>
              <a:rPr lang="cs-CZ" dirty="0" smtClean="0"/>
              <a:t>někdy bolí, ale </a:t>
            </a:r>
            <a:r>
              <a:rPr lang="cs-CZ" dirty="0" smtClean="0"/>
              <a:t>pomůže ti růst.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562544"/>
            <a:ext cx="550182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Máš opravdového přítele?</a:t>
            </a:r>
          </a:p>
          <a:p>
            <a:r>
              <a:rPr lang="cs-CZ" sz="2400" smtClean="0"/>
              <a:t>Jak rozumíš těmto myšlenkám?</a:t>
            </a:r>
          </a:p>
          <a:p>
            <a:r>
              <a:rPr lang="cs-CZ" sz="2400" smtClean="0"/>
              <a:t>Uveď příklad,kdy ti přítel pomohl tím,</a:t>
            </a:r>
          </a:p>
          <a:p>
            <a:r>
              <a:rPr lang="cs-CZ" sz="2400" smtClean="0"/>
              <a:t>že ti něco řekl upřímně.</a:t>
            </a:r>
          </a:p>
          <a:p>
            <a:r>
              <a:rPr lang="cs-CZ" sz="2400" smtClean="0"/>
              <a:t>Jak jsi reagoval?</a:t>
            </a:r>
            <a:endParaRPr lang="cs-CZ" sz="2400"/>
          </a:p>
        </p:txBody>
      </p:sp>
      <p:pic>
        <p:nvPicPr>
          <p:cNvPr id="1032" name="Picture 8" descr="C:\Users\Kolářová\AppData\Local\Microsoft\Windows\Temporary Internet Files\Content.IE5\S7687CZ2\MC900435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011" y="299350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22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2616" y="504872"/>
            <a:ext cx="74020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>
                <a:solidFill>
                  <a:srgbClr val="002060"/>
                </a:solidFill>
              </a:rPr>
              <a:t>Řekni svému příteli upřímnou radu,</a:t>
            </a:r>
          </a:p>
          <a:p>
            <a:r>
              <a:rPr lang="cs-CZ" sz="3200" smtClean="0">
                <a:solidFill>
                  <a:srgbClr val="002060"/>
                </a:solidFill>
              </a:rPr>
              <a:t>užij větu rozkazovací.</a:t>
            </a:r>
          </a:p>
          <a:p>
            <a:endParaRPr lang="cs-CZ" sz="3200" smtClean="0"/>
          </a:p>
          <a:p>
            <a:r>
              <a:rPr lang="cs-CZ" sz="3200" smtClean="0"/>
              <a:t>_________________________________</a:t>
            </a:r>
          </a:p>
          <a:p>
            <a:r>
              <a:rPr lang="cs-CZ" sz="3200" smtClean="0"/>
              <a:t>_________________________________</a:t>
            </a:r>
          </a:p>
          <a:p>
            <a:r>
              <a:rPr lang="cs-CZ" sz="3200" smtClean="0"/>
              <a:t>_____________________________________________________________________________________________________________________________________________________________________</a:t>
            </a:r>
          </a:p>
          <a:p>
            <a:endParaRPr lang="cs-CZ" sz="3200" smtClean="0"/>
          </a:p>
          <a:p>
            <a:r>
              <a:rPr lang="cs-CZ" sz="3200" smtClean="0">
                <a:solidFill>
                  <a:schemeClr val="accent1">
                    <a:lumMod val="50000"/>
                  </a:schemeClr>
                </a:solidFill>
              </a:rPr>
              <a:t>Věty změň na věty přací.</a:t>
            </a:r>
          </a:p>
        </p:txBody>
      </p:sp>
      <p:pic>
        <p:nvPicPr>
          <p:cNvPr id="2055" name="Picture 7" descr="C:\Users\Kolářová\AppData\Local\Microsoft\Windows\Temporary Internet Files\Content.IE5\K0O7W0UI\MC9003398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589240"/>
            <a:ext cx="1512168" cy="125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28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167007"/>
              </p:ext>
            </p:extLst>
          </p:nvPr>
        </p:nvGraphicFramePr>
        <p:xfrm>
          <a:off x="899592" y="1484784"/>
          <a:ext cx="6660000" cy="3296219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332000"/>
                <a:gridCol w="1332000"/>
                <a:gridCol w="1332000"/>
                <a:gridCol w="1332000"/>
                <a:gridCol w="1332000"/>
              </a:tblGrid>
              <a:tr h="3956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67315" y="322639"/>
            <a:ext cx="458971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V textu vyhledej slovesa </a:t>
            </a:r>
          </a:p>
          <a:p>
            <a:r>
              <a:rPr lang="cs-CZ" sz="2800" smtClean="0"/>
              <a:t>a urči mluvnické kategorie.</a:t>
            </a:r>
            <a:endParaRPr lang="cs-CZ" sz="2800"/>
          </a:p>
        </p:txBody>
      </p:sp>
      <p:sp>
        <p:nvSpPr>
          <p:cNvPr id="4" name="TextovéPole 3"/>
          <p:cNvSpPr txBox="1"/>
          <p:nvPr/>
        </p:nvSpPr>
        <p:spPr>
          <a:xfrm>
            <a:off x="567315" y="5733255"/>
            <a:ext cx="56172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Urči slovní druhy</a:t>
            </a:r>
          </a:p>
          <a:p>
            <a:r>
              <a:rPr lang="cs-CZ" sz="2800" smtClean="0"/>
              <a:t>a zapiš číslicemi nad slova textu.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23983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Kolářová\AppData\Local\Microsoft\Windows\Temporary Internet Files\Content.IE5\DE4CGPLA\MP9004309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221088"/>
            <a:ext cx="3425083" cy="227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620688"/>
            <a:ext cx="581439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Jsem tvůj přítel nebo kamarád?  S kamarádem se pobav</a:t>
            </a:r>
            <a:r>
              <a:rPr lang="cs-CZ" sz="3200" dirty="0" smtClean="0">
                <a:solidFill>
                  <a:srgbClr val="002060"/>
                </a:solidFill>
              </a:rPr>
              <a:t>, od </a:t>
            </a:r>
            <a:r>
              <a:rPr lang="cs-CZ" sz="3200" dirty="0" smtClean="0">
                <a:solidFill>
                  <a:srgbClr val="002060"/>
                </a:solidFill>
              </a:rPr>
              <a:t>přítele však čekej upřímnost. Ta </a:t>
            </a:r>
            <a:r>
              <a:rPr lang="cs-CZ" sz="3200" dirty="0" smtClean="0">
                <a:solidFill>
                  <a:srgbClr val="002060"/>
                </a:solidFill>
              </a:rPr>
              <a:t>někdy bolí, ale </a:t>
            </a:r>
            <a:r>
              <a:rPr lang="cs-CZ" sz="3200" dirty="0" smtClean="0">
                <a:solidFill>
                  <a:srgbClr val="002060"/>
                </a:solidFill>
              </a:rPr>
              <a:t>pomůže ti růst.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3175233"/>
            <a:ext cx="5820061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Text přepiš v podmiňovacím</a:t>
            </a:r>
          </a:p>
          <a:p>
            <a:r>
              <a:rPr lang="cs-CZ" sz="2800" dirty="0" smtClean="0"/>
              <a:t>způsobu tak</a:t>
            </a:r>
            <a:r>
              <a:rPr lang="cs-CZ" sz="2800" dirty="0" smtClean="0"/>
              <a:t>, aby </a:t>
            </a:r>
            <a:r>
              <a:rPr lang="cs-CZ" sz="2800" dirty="0" smtClean="0"/>
              <a:t>měl smysl.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         Úkol pro rychlé žáky:</a:t>
            </a: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       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Napiš, jaký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je tvůj přítel.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         Čeho si na něm vážíš?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15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24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126</TotalTime>
  <Words>324</Words>
  <Application>Microsoft Office PowerPoint</Application>
  <PresentationFormat>Předvádění na obrazovce (4:3)</PresentationFormat>
  <Paragraphs>59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1_Motiv systému Office</vt:lpstr>
      <vt:lpstr>Prezentace aplikace PowerPoint</vt:lpstr>
      <vt:lpstr>anotace</vt:lpstr>
      <vt:lpstr>obsah</vt:lpstr>
      <vt:lpstr>Jsem tvůj přítel nebo kamarád? s kamarádem se pobav, od přítele však čekej upřímnost. ta někdy bolí, ale pomůže ti růst.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tvůj přítel nebo kamarád?s kamarádem ti bude vždycky dobře,od přítele však čekej upřímnost. ta někdy bolí,ale pomůže ti růst.</dc:title>
  <dc:creator>Kolářová</dc:creator>
  <cp:lastModifiedBy>Učitel</cp:lastModifiedBy>
  <cp:revision>15</cp:revision>
  <dcterms:created xsi:type="dcterms:W3CDTF">2011-11-17T19:49:21Z</dcterms:created>
  <dcterms:modified xsi:type="dcterms:W3CDTF">2012-03-11T14:56:12Z</dcterms:modified>
</cp:coreProperties>
</file>