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1"/>
  </p:notesMasterIdLst>
  <p:sldIdLst>
    <p:sldId id="263" r:id="rId3"/>
    <p:sldId id="256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VY_32_INOVACE_3. 2. </a:t>
          </a:r>
          <a:r>
            <a:rPr lang="cs-CZ" sz="2000" baseline="0" dirty="0" smtClean="0"/>
            <a:t>5. </a:t>
          </a:r>
          <a:r>
            <a:rPr lang="cs-CZ" sz="2000" baseline="0" dirty="0" smtClean="0"/>
            <a:t>3. F 12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Praha-východ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Ivana Fiedlerová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Přírodopis 6 – Členovci  sekáči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-2095" custLinFactNeighborY="-1569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0830A07-A4EC-492D-8866-A0F5B669A448}" type="presOf" srcId="{D1B46980-6531-4606-95E6-44980827E919}" destId="{2BE915AB-18AA-4053-B92C-3BFC9ED204BB}" srcOrd="1" destOrd="0" presId="urn:microsoft.com/office/officeart/2005/8/layout/target3"/>
    <dgm:cxn modelId="{608E9612-3C06-4023-824D-C8C7980D62FD}" type="presOf" srcId="{D8197B8C-B260-4A16-BDF4-0947B075E274}" destId="{25B08C86-7E15-44DC-BE7F-FFB55DD49D12}" srcOrd="0" destOrd="0" presId="urn:microsoft.com/office/officeart/2005/8/layout/target3"/>
    <dgm:cxn modelId="{CFFF336E-0F26-402E-B01C-F44CCC8011C3}" type="presOf" srcId="{4C35D32F-0EAB-4CD7-82EE-45574DC2A586}" destId="{890E4F0B-2866-4A3F-A3C7-2A14B1797930}" srcOrd="1" destOrd="0" presId="urn:microsoft.com/office/officeart/2005/8/layout/target3"/>
    <dgm:cxn modelId="{72EEE229-B671-4727-9C16-E5C004EE9497}" type="presOf" srcId="{D1D4F407-5343-4D3F-B5B9-D407B03CAEB4}" destId="{AED2198E-93D5-4001-81B4-73124B309672}" srcOrd="1" destOrd="0" presId="urn:microsoft.com/office/officeart/2005/8/layout/target3"/>
    <dgm:cxn modelId="{E41802D5-6604-4DAF-B946-9F99B3C17B9A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231BCF6-9240-486E-8C87-74AAB58578BB}" type="presOf" srcId="{D1B46980-6531-4606-95E6-44980827E919}" destId="{6140AFEC-043D-4C43-A2F9-D0F5331DF3A3}" srcOrd="0" destOrd="0" presId="urn:microsoft.com/office/officeart/2005/8/layout/target3"/>
    <dgm:cxn modelId="{D8696ED7-2F7B-4211-B751-64CC2C836985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013EB24-27F9-4979-9CDF-8D57CDEAD7D3}" type="presOf" srcId="{757F3AB3-0718-4624-B441-E567A8F0AB56}" destId="{333A1088-737F-45CB-B68E-254E46348037}" srcOrd="0" destOrd="0" presId="urn:microsoft.com/office/officeart/2005/8/layout/target3"/>
    <dgm:cxn modelId="{7812127A-1BE5-4A47-898C-CD275046EB79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6246B22-6A5D-4BE3-803B-3477813206A1}" type="presOf" srcId="{D8197B8C-B260-4A16-BDF4-0947B075E274}" destId="{5A5FFA88-C948-4069-8E93-59FA12366E83}" srcOrd="1" destOrd="0" presId="urn:microsoft.com/office/officeart/2005/8/layout/target3"/>
    <dgm:cxn modelId="{52097072-542F-4DDB-9006-2738FB074062}" type="presOf" srcId="{4C35D32F-0EAB-4CD7-82EE-45574DC2A586}" destId="{8BEBB6EC-1DAA-4CAC-8A25-BC0FCBD5DBD5}" srcOrd="0" destOrd="0" presId="urn:microsoft.com/office/officeart/2005/8/layout/target3"/>
    <dgm:cxn modelId="{740ED72B-5455-4BC2-AA16-77A7E90C6B0C}" type="presParOf" srcId="{333A1088-737F-45CB-B68E-254E46348037}" destId="{F5ABB229-8D3B-4694-996A-96F23CF14429}" srcOrd="0" destOrd="0" presId="urn:microsoft.com/office/officeart/2005/8/layout/target3"/>
    <dgm:cxn modelId="{6081B530-F8F0-433A-B5D4-838D0BA3911B}" type="presParOf" srcId="{333A1088-737F-45CB-B68E-254E46348037}" destId="{F41139FD-01EE-4571-8B17-4FB00FC51163}" srcOrd="1" destOrd="0" presId="urn:microsoft.com/office/officeart/2005/8/layout/target3"/>
    <dgm:cxn modelId="{FEC158C3-334D-4E13-9845-7AD8497036C9}" type="presParOf" srcId="{333A1088-737F-45CB-B68E-254E46348037}" destId="{D005CE8C-CC26-4C3E-AC11-E15060ECD759}" srcOrd="2" destOrd="0" presId="urn:microsoft.com/office/officeart/2005/8/layout/target3"/>
    <dgm:cxn modelId="{3398CFB9-6CF0-488C-8AD5-FBEE9354E263}" type="presParOf" srcId="{333A1088-737F-45CB-B68E-254E46348037}" destId="{2C702D82-9B77-49B7-9568-BB8EB47C3372}" srcOrd="3" destOrd="0" presId="urn:microsoft.com/office/officeart/2005/8/layout/target3"/>
    <dgm:cxn modelId="{8DB66F25-0385-4960-81AF-6519787DEF60}" type="presParOf" srcId="{333A1088-737F-45CB-B68E-254E46348037}" destId="{A52A0455-90FF-4808-ABD0-F02540D31D5A}" srcOrd="4" destOrd="0" presId="urn:microsoft.com/office/officeart/2005/8/layout/target3"/>
    <dgm:cxn modelId="{412A27ED-CAA5-4C2A-89A3-6DB34EB3081E}" type="presParOf" srcId="{333A1088-737F-45CB-B68E-254E46348037}" destId="{6140AFEC-043D-4C43-A2F9-D0F5331DF3A3}" srcOrd="5" destOrd="0" presId="urn:microsoft.com/office/officeart/2005/8/layout/target3"/>
    <dgm:cxn modelId="{0F149A17-C555-4841-9CFD-1A9E8DCCCCEF}" type="presParOf" srcId="{333A1088-737F-45CB-B68E-254E46348037}" destId="{9358AC05-5D7D-4327-9F80-1AD486AEA664}" srcOrd="6" destOrd="0" presId="urn:microsoft.com/office/officeart/2005/8/layout/target3"/>
    <dgm:cxn modelId="{0D6B7B2F-AC00-4CF1-BA3F-38C6F03B18E7}" type="presParOf" srcId="{333A1088-737F-45CB-B68E-254E46348037}" destId="{313FC574-E1CD-4FB4-B054-0B805CE0447D}" srcOrd="7" destOrd="0" presId="urn:microsoft.com/office/officeart/2005/8/layout/target3"/>
    <dgm:cxn modelId="{44562352-0CB2-4A0F-9AA1-BFE3B1E912DA}" type="presParOf" srcId="{333A1088-737F-45CB-B68E-254E46348037}" destId="{619D679B-A015-4ECF-8348-D1034C574F40}" srcOrd="8" destOrd="0" presId="urn:microsoft.com/office/officeart/2005/8/layout/target3"/>
    <dgm:cxn modelId="{EC722313-FD71-4C30-9F69-BA680CA29EA3}" type="presParOf" srcId="{333A1088-737F-45CB-B68E-254E46348037}" destId="{322283A8-4A27-4CDA-BAE3-F381106A9174}" srcOrd="9" destOrd="0" presId="urn:microsoft.com/office/officeart/2005/8/layout/target3"/>
    <dgm:cxn modelId="{171C9E74-2B6C-4305-A968-69D43A4FB93F}" type="presParOf" srcId="{333A1088-737F-45CB-B68E-254E46348037}" destId="{FFC9F71D-1B4F-4AD9-A4A6-86ADEFC8AF5C}" srcOrd="10" destOrd="0" presId="urn:microsoft.com/office/officeart/2005/8/layout/target3"/>
    <dgm:cxn modelId="{F83ABF69-DAB1-47BE-8CE6-B5444B85C387}" type="presParOf" srcId="{333A1088-737F-45CB-B68E-254E46348037}" destId="{25B08C86-7E15-44DC-BE7F-FFB55DD49D12}" srcOrd="11" destOrd="0" presId="urn:microsoft.com/office/officeart/2005/8/layout/target3"/>
    <dgm:cxn modelId="{AC0F688A-81A6-4ADC-A16E-136BF4755FBE}" type="presParOf" srcId="{333A1088-737F-45CB-B68E-254E46348037}" destId="{76644BE8-9D7C-4C09-B250-3D10AF48CBB7}" srcOrd="12" destOrd="0" presId="urn:microsoft.com/office/officeart/2005/8/layout/target3"/>
    <dgm:cxn modelId="{E3CEAD82-AFBB-4241-94DF-B2E16621B5FC}" type="presParOf" srcId="{333A1088-737F-45CB-B68E-254E46348037}" destId="{EE85B701-7295-41C0-BA7A-34D3756A2AE6}" srcOrd="13" destOrd="0" presId="urn:microsoft.com/office/officeart/2005/8/layout/target3"/>
    <dgm:cxn modelId="{98492AC6-F4DA-4E4B-A455-3E2A72BED58B}" type="presParOf" srcId="{333A1088-737F-45CB-B68E-254E46348037}" destId="{8BEBB6EC-1DAA-4CAC-8A25-BC0FCBD5DBD5}" srcOrd="14" destOrd="0" presId="urn:microsoft.com/office/officeart/2005/8/layout/target3"/>
    <dgm:cxn modelId="{9807010A-8116-4CFB-9729-650B520EE0B7}" type="presParOf" srcId="{333A1088-737F-45CB-B68E-254E46348037}" destId="{AED2198E-93D5-4001-81B4-73124B309672}" srcOrd="15" destOrd="0" presId="urn:microsoft.com/office/officeart/2005/8/layout/target3"/>
    <dgm:cxn modelId="{87D24269-8A33-499A-94B7-AC9FCA8D0BA6}" type="presParOf" srcId="{333A1088-737F-45CB-B68E-254E46348037}" destId="{2BE915AB-18AA-4053-B92C-3BFC9ED204BB}" srcOrd="16" destOrd="0" presId="urn:microsoft.com/office/officeart/2005/8/layout/target3"/>
    <dgm:cxn modelId="{2F5CC362-F9EC-4AD9-BA6D-AC9BAA843ADB}" type="presParOf" srcId="{333A1088-737F-45CB-B68E-254E46348037}" destId="{6BB5E863-4638-4E1D-BFDE-399D028AC4ED}" srcOrd="17" destOrd="0" presId="urn:microsoft.com/office/officeart/2005/8/layout/target3"/>
    <dgm:cxn modelId="{971E2EB6-3FEB-47A3-856D-E0642FD21AEC}" type="presParOf" srcId="{333A1088-737F-45CB-B68E-254E46348037}" destId="{5A5FFA88-C948-4069-8E93-59FA12366E83}" srcOrd="18" destOrd="0" presId="urn:microsoft.com/office/officeart/2005/8/layout/target3"/>
    <dgm:cxn modelId="{96A73976-0841-4F2A-8F04-49BE5740B84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Praha-východ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Ing. Ivana Fiedlerová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04062" y="792083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VY_32_INOVACE_3. 2. </a:t>
          </a:r>
          <a:r>
            <a:rPr lang="cs-CZ" sz="2000" kern="1200" baseline="0" dirty="0" smtClean="0"/>
            <a:t>5. </a:t>
          </a:r>
          <a:r>
            <a:rPr lang="cs-CZ" sz="2000" kern="1200" baseline="0" dirty="0" smtClean="0"/>
            <a:t>3. F 12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Přírodopis 6 – Členovci  sekáči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B1A80F-0BC0-435D-A9CA-305172E63DC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35E7E2-0CCC-4E88-BE61-7E477D22E2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57231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D73838-5A34-4948-9A51-88DF7647B543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D218D-BF9B-41BE-83DA-261B6B5373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68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D73838-5A34-4948-9A51-88DF7647B543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D218D-BF9B-41BE-83DA-261B6B5373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02380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D73838-5A34-4948-9A51-88DF7647B543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D218D-BF9B-41BE-83DA-261B6B5373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23757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D73838-5A34-4948-9A51-88DF7647B543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D218D-BF9B-41BE-83DA-261B6B5373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42504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D73838-5A34-4948-9A51-88DF7647B543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D218D-BF9B-41BE-83DA-261B6B5373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6093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D73838-5A34-4948-9A51-88DF7647B543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D218D-BF9B-41BE-83DA-261B6B5373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21861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D73838-5A34-4948-9A51-88DF7647B543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D218D-BF9B-41BE-83DA-261B6B5373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87951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D73838-5A34-4948-9A51-88DF7647B543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D218D-BF9B-41BE-83DA-261B6B5373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8516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D73838-5A34-4948-9A51-88DF7647B543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D218D-BF9B-41BE-83DA-261B6B5373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0218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D73838-5A34-4948-9A51-88DF7647B543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D218D-BF9B-41BE-83DA-261B6B5373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15995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D73838-5A34-4948-9A51-88DF7647B543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D218D-BF9B-41BE-83DA-261B6B5373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66618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8CF12-F580-426A-9E49-6243B2D9FF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F2EC9-BD0A-4133-A2E2-D3FD7001471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9780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8CF12-F580-426A-9E49-6243B2D9FF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F2EC9-BD0A-4133-A2E2-D3FD7001471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249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8CF12-F580-426A-9E49-6243B2D9FF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F2EC9-BD0A-4133-A2E2-D3FD7001471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90835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8CF12-F580-426A-9E49-6243B2D9FF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F2EC9-BD0A-4133-A2E2-D3FD7001471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03667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8CF12-F580-426A-9E49-6243B2D9FF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F2EC9-BD0A-4133-A2E2-D3FD7001471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00251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8CF12-F580-426A-9E49-6243B2D9FF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F2EC9-BD0A-4133-A2E2-D3FD7001471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492514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8CF12-F580-426A-9E49-6243B2D9FF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F2EC9-BD0A-4133-A2E2-D3FD7001471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907210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8CF12-F580-426A-9E49-6243B2D9FF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F2EC9-BD0A-4133-A2E2-D3FD7001471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979873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8CF12-F580-426A-9E49-6243B2D9FF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F2EC9-BD0A-4133-A2E2-D3FD7001471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75782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8CF12-F580-426A-9E49-6243B2D9FF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F2EC9-BD0A-4133-A2E2-D3FD7001471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86101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8CF12-F580-426A-9E49-6243B2D9FF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F2EC9-BD0A-4133-A2E2-D3FD7001471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17245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11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D73838-5A34-4948-9A51-88DF7647B543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DD218D-BF9B-41BE-83DA-261B6B5373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16461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11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08CF12-F580-426A-9E49-6243B2D9FF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8F2EC9-BD0A-4133-A2E2-D3FD7001471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6939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Opiliones.jpg?uselang=cs" TargetMode="External"/><Relationship Id="rId2" Type="http://schemas.openxmlformats.org/officeDocument/2006/relationships/hyperlink" Target="http://commons.wikimedia.org/wiki/File:Harvestman_on_white_01.JPG?uselang=cs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7785610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1940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</p:spPr>
        <p:txBody>
          <a:bodyPr>
            <a:noAutofit/>
          </a:bodyPr>
          <a:lstStyle/>
          <a:p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6000" dirty="0" smtClean="0">
                <a:latin typeface="Comic Sans MS" pitchFamily="66" charset="0"/>
              </a:rPr>
              <a:t>Anotace:</a:t>
            </a:r>
            <a:br>
              <a:rPr lang="cs-CZ" sz="6000" dirty="0" smtClean="0">
                <a:latin typeface="Comic Sans MS" pitchFamily="66" charset="0"/>
              </a:rPr>
            </a:br>
            <a:endParaRPr lang="cs-CZ" sz="6000" dirty="0">
              <a:latin typeface="Comic Sans MS" pitchFamily="66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/>
          <a:lstStyle/>
          <a:p>
            <a:pPr algn="ctr"/>
            <a:r>
              <a:rPr lang="cs-CZ" sz="4000" dirty="0" smtClean="0"/>
              <a:t>Kmen</a:t>
            </a:r>
            <a:r>
              <a:rPr lang="cs-CZ" sz="4000" dirty="0"/>
              <a:t>: Členovci</a:t>
            </a:r>
            <a:br>
              <a:rPr lang="cs-CZ" sz="4000" dirty="0"/>
            </a:br>
            <a:r>
              <a:rPr lang="cs-CZ" sz="4000" b="1" u="sng" dirty="0"/>
              <a:t>Podkmen Klepítkatci</a:t>
            </a:r>
            <a:endParaRPr lang="cs-CZ" sz="4000" dirty="0" smtClean="0"/>
          </a:p>
          <a:p>
            <a:r>
              <a:rPr lang="cs-CZ" dirty="0" smtClean="0"/>
              <a:t>Tento materiál popisuje životní prostředí a  hlavní znaky řádu Sekáči. </a:t>
            </a:r>
          </a:p>
          <a:p>
            <a:r>
              <a:rPr lang="cs-CZ" dirty="0" smtClean="0"/>
              <a:t>Tento materiál je určen pro žáky 6. ročníku ZŠ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09587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1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764704"/>
            <a:ext cx="7772400" cy="2376264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Kmen: Členovci</a:t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b="1" u="sng" dirty="0" smtClean="0"/>
              <a:t>Podkmen Klepítkatci</a:t>
            </a:r>
            <a:br>
              <a:rPr lang="cs-CZ" b="1" u="sng" dirty="0" smtClean="0"/>
            </a:br>
            <a:endParaRPr lang="cs-CZ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140968"/>
            <a:ext cx="6400800" cy="3312368"/>
          </a:xfrm>
        </p:spPr>
        <p:txBody>
          <a:bodyPr>
            <a:normAutofit lnSpcReduction="10000"/>
          </a:bodyPr>
          <a:lstStyle/>
          <a:p>
            <a:r>
              <a:rPr lang="cs-CZ" b="1" i="1" dirty="0" smtClean="0">
                <a:solidFill>
                  <a:schemeClr val="tx1"/>
                </a:solidFill>
              </a:rPr>
              <a:t>Řády:</a:t>
            </a:r>
          </a:p>
          <a:p>
            <a:pPr marL="514350" indent="-514350">
              <a:buAutoNum type="alphaLcParenR"/>
            </a:pPr>
            <a:r>
              <a:rPr lang="cs-CZ" b="1" dirty="0" smtClean="0">
                <a:solidFill>
                  <a:schemeClr val="tx1"/>
                </a:solidFill>
              </a:rPr>
              <a:t>Štíři</a:t>
            </a:r>
          </a:p>
          <a:p>
            <a:pPr marL="514350" indent="-514350">
              <a:buAutoNum type="alphaLcParenR"/>
            </a:pPr>
            <a:r>
              <a:rPr lang="cs-CZ" b="1" dirty="0" smtClean="0">
                <a:solidFill>
                  <a:schemeClr val="tx1"/>
                </a:solidFill>
              </a:rPr>
              <a:t>Pavouci</a:t>
            </a:r>
            <a:endParaRPr lang="cs-CZ" b="1" dirty="0">
              <a:solidFill>
                <a:schemeClr val="tx1"/>
              </a:solidFill>
            </a:endParaRPr>
          </a:p>
          <a:p>
            <a:pPr marL="514350" indent="-514350">
              <a:buAutoNum type="alphaLcParenR"/>
            </a:pPr>
            <a:r>
              <a:rPr lang="cs-CZ" sz="6000" b="1" dirty="0" smtClean="0">
                <a:solidFill>
                  <a:schemeClr val="tx1"/>
                </a:solidFill>
              </a:rPr>
              <a:t>Sekáči</a:t>
            </a:r>
          </a:p>
          <a:p>
            <a:pPr marL="514350" indent="-514350">
              <a:buAutoNum type="alphaLcParenR"/>
            </a:pPr>
            <a:r>
              <a:rPr lang="cs-CZ" b="1" dirty="0" smtClean="0">
                <a:solidFill>
                  <a:schemeClr val="tx1"/>
                </a:solidFill>
              </a:rPr>
              <a:t>Roztoči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3557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Řád: Sekáči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387" y="1340768"/>
            <a:ext cx="8436083" cy="5040560"/>
          </a:xfrm>
        </p:spPr>
      </p:pic>
    </p:spTree>
    <p:extLst>
      <p:ext uri="{BB962C8B-B14F-4D97-AF65-F5344CB8AC3E}">
        <p14:creationId xmlns:p14="http://schemas.microsoft.com/office/powerpoint/2010/main" val="21670355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Stavba těla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Hlavohruď a zadeček přímo spojeny</a:t>
            </a:r>
          </a:p>
          <a:p>
            <a:r>
              <a:rPr lang="cs-CZ" dirty="0" smtClean="0">
                <a:latin typeface="Comic Sans MS" pitchFamily="66" charset="0"/>
              </a:rPr>
              <a:t>Osm dlouhých kráčivých končetin, po oddělení od těla sebou končetina ještě chvíli „</a:t>
            </a:r>
            <a:r>
              <a:rPr lang="cs-CZ" b="1" dirty="0" smtClean="0">
                <a:latin typeface="Comic Sans MS" pitchFamily="66" charset="0"/>
              </a:rPr>
              <a:t>seká</a:t>
            </a:r>
            <a:r>
              <a:rPr lang="cs-CZ" dirty="0" smtClean="0">
                <a:latin typeface="Comic Sans MS" pitchFamily="66" charset="0"/>
              </a:rPr>
              <a:t>“, aby odvedla pozornost útočníka</a:t>
            </a:r>
          </a:p>
          <a:p>
            <a:r>
              <a:rPr lang="cs-CZ" dirty="0" smtClean="0">
                <a:latin typeface="Comic Sans MS" pitchFamily="66" charset="0"/>
              </a:rPr>
              <a:t>Nemají snovací bradavky</a:t>
            </a:r>
          </a:p>
          <a:p>
            <a:r>
              <a:rPr lang="cs-CZ" dirty="0" smtClean="0">
                <a:latin typeface="Comic Sans MS" pitchFamily="66" charset="0"/>
              </a:rPr>
              <a:t>Nestaví pavučiny</a:t>
            </a:r>
          </a:p>
          <a:p>
            <a:r>
              <a:rPr lang="cs-CZ" dirty="0" smtClean="0">
                <a:latin typeface="Comic Sans MS" pitchFamily="66" charset="0"/>
              </a:rPr>
              <a:t>Jsou masožravci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68443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06642"/>
            <a:ext cx="8712968" cy="6534726"/>
          </a:xfrm>
        </p:spPr>
      </p:pic>
    </p:spTree>
    <p:extLst>
      <p:ext uri="{BB962C8B-B14F-4D97-AF65-F5344CB8AC3E}">
        <p14:creationId xmlns:p14="http://schemas.microsoft.com/office/powerpoint/2010/main" val="32625321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60648"/>
            <a:ext cx="8592245" cy="6443773"/>
          </a:xfrm>
        </p:spPr>
      </p:pic>
    </p:spTree>
    <p:extLst>
      <p:ext uri="{BB962C8B-B14F-4D97-AF65-F5344CB8AC3E}">
        <p14:creationId xmlns:p14="http://schemas.microsoft.com/office/powerpoint/2010/main" val="458145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760640"/>
          </a:xfrm>
        </p:spPr>
        <p:txBody>
          <a:bodyPr>
            <a:normAutofit/>
          </a:bodyPr>
          <a:lstStyle/>
          <a:p>
            <a:r>
              <a:rPr lang="cs-CZ" sz="2000" dirty="0"/>
              <a:t>Sekáč: foto.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2011-11-19]. Dostupné z: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commons.wikimedia.org/wiki/File:Harvestman_on_white_01.JPG?uselang=cs</a:t>
            </a:r>
            <a:endParaRPr lang="cs-CZ" sz="2000" dirty="0" smtClean="0"/>
          </a:p>
          <a:p>
            <a:r>
              <a:rPr lang="cs-CZ" sz="2000" dirty="0"/>
              <a:t>Sekáč: foto.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2011-11-19]. Dostupné z: </a:t>
            </a: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commons.wikimedia.org/wiki/File:Opiliones.jpg?uselang=cs</a:t>
            </a:r>
            <a:endParaRPr lang="cs-CZ" sz="2000" dirty="0" smtClean="0"/>
          </a:p>
          <a:p>
            <a:r>
              <a:rPr lang="cs-CZ" sz="2000" dirty="0"/>
              <a:t>Sekáč: foto.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2011-11-19]. Dostupné z: </a:t>
            </a: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commons.wikimedia.org/wiki/File:Opiliones.jpg?uselang=cs</a:t>
            </a:r>
            <a:endParaRPr lang="cs-CZ" sz="2000" dirty="0" smtClean="0"/>
          </a:p>
          <a:p>
            <a:r>
              <a:rPr lang="cs-CZ" sz="2000" dirty="0"/>
              <a:t>VLK, Robert a Soňa KUBEŠOVÁ. </a:t>
            </a:r>
            <a:r>
              <a:rPr lang="cs-CZ" sz="2000" i="1" dirty="0"/>
              <a:t>Přírodopis</a:t>
            </a:r>
            <a:r>
              <a:rPr lang="cs-CZ" sz="2000" dirty="0"/>
              <a:t>: </a:t>
            </a:r>
            <a:r>
              <a:rPr lang="cs-CZ" sz="2000" i="1" dirty="0"/>
              <a:t>Bezobratlí živočichové učebnice, 2. díl</a:t>
            </a:r>
            <a:r>
              <a:rPr lang="cs-CZ" sz="2000" dirty="0"/>
              <a:t>. Brno: Nová škola, s.r.o., 2007. ISBN 80-7289-084-0. </a:t>
            </a:r>
            <a:endParaRPr lang="cs-CZ" sz="2000" dirty="0" smtClean="0"/>
          </a:p>
          <a:p>
            <a:r>
              <a:rPr lang="cs-CZ" sz="2000" dirty="0"/>
              <a:t>ČERNÍK, Vladimír, Marta HAMERSKÁ, Zdeněk MARTINEC a Jan VANĚK. </a:t>
            </a:r>
            <a:r>
              <a:rPr lang="cs-CZ" sz="2000" i="1" dirty="0"/>
              <a:t>Přírodopis 6 pro základní školy</a:t>
            </a:r>
            <a:r>
              <a:rPr lang="cs-CZ" sz="2000" dirty="0"/>
              <a:t>: </a:t>
            </a:r>
            <a:r>
              <a:rPr lang="cs-CZ" sz="2000" i="1" dirty="0"/>
              <a:t>Zoologie a botanika</a:t>
            </a:r>
            <a:r>
              <a:rPr lang="cs-CZ" sz="2000" dirty="0"/>
              <a:t>. 1. vydání. Praha: SPN-pedagogické nakladatelství, a.s., 2007. ISBN 978-80-7235-374-3. </a:t>
            </a:r>
          </a:p>
        </p:txBody>
      </p:sp>
    </p:spTree>
    <p:extLst>
      <p:ext uri="{BB962C8B-B14F-4D97-AF65-F5344CB8AC3E}">
        <p14:creationId xmlns:p14="http://schemas.microsoft.com/office/powerpoint/2010/main" val="232476831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261</Words>
  <Application>Microsoft Office PowerPoint</Application>
  <PresentationFormat>Předvádění na obrazovce (4:3)</PresentationFormat>
  <Paragraphs>29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1_Motiv systému Office</vt:lpstr>
      <vt:lpstr>Prezentace aplikace PowerPoint</vt:lpstr>
      <vt:lpstr> Anotace: </vt:lpstr>
      <vt:lpstr>Kmen: Členovci  Podkmen Klepítkatci </vt:lpstr>
      <vt:lpstr>Řád: Sekáči</vt:lpstr>
      <vt:lpstr>Stavba těla</vt:lpstr>
      <vt:lpstr>Prezentace aplikace PowerPoint</vt:lpstr>
      <vt:lpstr>Prezentace aplikace PowerPoint</vt:lpstr>
      <vt:lpstr>Zdroje a 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Fiedlerová Ivana</dc:creator>
  <cp:lastModifiedBy>Fiedlerová Ivana</cp:lastModifiedBy>
  <cp:revision>11</cp:revision>
  <dcterms:created xsi:type="dcterms:W3CDTF">2012-03-02T20:25:41Z</dcterms:created>
  <dcterms:modified xsi:type="dcterms:W3CDTF">2012-03-10T22:28:35Z</dcterms:modified>
</cp:coreProperties>
</file>