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8"/>
  </p:notesMasterIdLst>
  <p:sldIdLst>
    <p:sldId id="282" r:id="rId3"/>
    <p:sldId id="256" r:id="rId4"/>
    <p:sldId id="257" r:id="rId5"/>
    <p:sldId id="258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  <p:sldId id="271" r:id="rId16"/>
    <p:sldId id="270" r:id="rId17"/>
    <p:sldId id="274" r:id="rId18"/>
    <p:sldId id="273" r:id="rId19"/>
    <p:sldId id="275" r:id="rId20"/>
    <p:sldId id="276" r:id="rId21"/>
    <p:sldId id="278" r:id="rId22"/>
    <p:sldId id="277" r:id="rId23"/>
    <p:sldId id="279" r:id="rId24"/>
    <p:sldId id="280" r:id="rId25"/>
    <p:sldId id="259" r:id="rId26"/>
    <p:sldId id="268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3194" autoAdjust="0"/>
  </p:normalViewPr>
  <p:slideViewPr>
    <p:cSldViewPr>
      <p:cViewPr varScale="1">
        <p:scale>
          <a:sx n="64" d="100"/>
          <a:sy n="64" d="100"/>
        </p:scale>
        <p:origin x="-150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5. 3. F 13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Přírodopis 6 – Členovci roztoči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2095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316F0A7-BBFB-4EFE-8A16-2F0C540F361D}" type="presOf" srcId="{D8197B8C-B260-4A16-BDF4-0947B075E274}" destId="{25B08C86-7E15-44DC-BE7F-FFB55DD49D12}" srcOrd="0" destOrd="0" presId="urn:microsoft.com/office/officeart/2005/8/layout/target3"/>
    <dgm:cxn modelId="{F79010E9-E753-47CD-9D4D-5A3B63B41600}" type="presOf" srcId="{D1D4F407-5343-4D3F-B5B9-D407B03CAEB4}" destId="{AED2198E-93D5-4001-81B4-73124B309672}" srcOrd="1" destOrd="0" presId="urn:microsoft.com/office/officeart/2005/8/layout/target3"/>
    <dgm:cxn modelId="{52D7156E-6931-434B-ACA5-BCC3D142F987}" type="presOf" srcId="{4C35D32F-0EAB-4CD7-82EE-45574DC2A586}" destId="{8BEBB6EC-1DAA-4CAC-8A25-BC0FCBD5DBD5}" srcOrd="0" destOrd="0" presId="urn:microsoft.com/office/officeart/2005/8/layout/target3"/>
    <dgm:cxn modelId="{79B27E7F-EDA1-4628-A66B-FAEB0F7B7C40}" type="presOf" srcId="{B651F6E3-6281-48DB-9319-2AEAFDAE7572}" destId="{6BB5E863-4638-4E1D-BFDE-399D028AC4ED}" srcOrd="1" destOrd="0" presId="urn:microsoft.com/office/officeart/2005/8/layout/target3"/>
    <dgm:cxn modelId="{03D317C6-A05B-4CE6-90BA-2AE9C76F1543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A73B0B9-0227-4069-9BDA-B943622B4C52}" type="presOf" srcId="{D8197B8C-B260-4A16-BDF4-0947B075E274}" destId="{5A5FFA88-C948-4069-8E93-59FA12366E83}" srcOrd="1" destOrd="0" presId="urn:microsoft.com/office/officeart/2005/8/layout/target3"/>
    <dgm:cxn modelId="{3FD58DF3-6838-411C-90D6-124CBB03DED8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07A6FE8-257B-4EF2-B420-9546C9A016BD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2951FAC-6458-4318-8ABC-0B51280F0349}" type="presOf" srcId="{D1B46980-6531-4606-95E6-44980827E919}" destId="{6140AFEC-043D-4C43-A2F9-D0F5331DF3A3}" srcOrd="0" destOrd="0" presId="urn:microsoft.com/office/officeart/2005/8/layout/target3"/>
    <dgm:cxn modelId="{CCBF1604-0535-44F4-80BC-90C46979D52D}" type="presOf" srcId="{D1B46980-6531-4606-95E6-44980827E919}" destId="{2BE915AB-18AA-4053-B92C-3BFC9ED204BB}" srcOrd="1" destOrd="0" presId="urn:microsoft.com/office/officeart/2005/8/layout/target3"/>
    <dgm:cxn modelId="{FDD0FE79-2C28-4C5B-A632-56D061F89B92}" type="presOf" srcId="{D1D4F407-5343-4D3F-B5B9-D407B03CAEB4}" destId="{D005CE8C-CC26-4C3E-AC11-E15060ECD759}" srcOrd="0" destOrd="0" presId="urn:microsoft.com/office/officeart/2005/8/layout/target3"/>
    <dgm:cxn modelId="{EB86C811-85C9-48F7-94A6-36B56B99A81B}" type="presParOf" srcId="{333A1088-737F-45CB-B68E-254E46348037}" destId="{F5ABB229-8D3B-4694-996A-96F23CF14429}" srcOrd="0" destOrd="0" presId="urn:microsoft.com/office/officeart/2005/8/layout/target3"/>
    <dgm:cxn modelId="{33336239-22E1-409E-B443-263EF84BCCBF}" type="presParOf" srcId="{333A1088-737F-45CB-B68E-254E46348037}" destId="{F41139FD-01EE-4571-8B17-4FB00FC51163}" srcOrd="1" destOrd="0" presId="urn:microsoft.com/office/officeart/2005/8/layout/target3"/>
    <dgm:cxn modelId="{A0B33F02-B92B-4DB3-B093-2F26345AA4FB}" type="presParOf" srcId="{333A1088-737F-45CB-B68E-254E46348037}" destId="{D005CE8C-CC26-4C3E-AC11-E15060ECD759}" srcOrd="2" destOrd="0" presId="urn:microsoft.com/office/officeart/2005/8/layout/target3"/>
    <dgm:cxn modelId="{23585FA3-3DE0-4DDD-95D5-7D63905D6013}" type="presParOf" srcId="{333A1088-737F-45CB-B68E-254E46348037}" destId="{2C702D82-9B77-49B7-9568-BB8EB47C3372}" srcOrd="3" destOrd="0" presId="urn:microsoft.com/office/officeart/2005/8/layout/target3"/>
    <dgm:cxn modelId="{65756365-7EBD-41DF-BF53-23D9293E352F}" type="presParOf" srcId="{333A1088-737F-45CB-B68E-254E46348037}" destId="{A52A0455-90FF-4808-ABD0-F02540D31D5A}" srcOrd="4" destOrd="0" presId="urn:microsoft.com/office/officeart/2005/8/layout/target3"/>
    <dgm:cxn modelId="{E8ADB52C-2609-4F40-AEDA-804340E9A7FA}" type="presParOf" srcId="{333A1088-737F-45CB-B68E-254E46348037}" destId="{6140AFEC-043D-4C43-A2F9-D0F5331DF3A3}" srcOrd="5" destOrd="0" presId="urn:microsoft.com/office/officeart/2005/8/layout/target3"/>
    <dgm:cxn modelId="{316D0E70-3C37-4A1F-99FE-A80CC2621C43}" type="presParOf" srcId="{333A1088-737F-45CB-B68E-254E46348037}" destId="{9358AC05-5D7D-4327-9F80-1AD486AEA664}" srcOrd="6" destOrd="0" presId="urn:microsoft.com/office/officeart/2005/8/layout/target3"/>
    <dgm:cxn modelId="{DD2F1D94-0AF2-4CC0-82E4-0747C7F6B004}" type="presParOf" srcId="{333A1088-737F-45CB-B68E-254E46348037}" destId="{313FC574-E1CD-4FB4-B054-0B805CE0447D}" srcOrd="7" destOrd="0" presId="urn:microsoft.com/office/officeart/2005/8/layout/target3"/>
    <dgm:cxn modelId="{C6B5133A-7943-4CE5-B7E4-E9112A9DB4FD}" type="presParOf" srcId="{333A1088-737F-45CB-B68E-254E46348037}" destId="{619D679B-A015-4ECF-8348-D1034C574F40}" srcOrd="8" destOrd="0" presId="urn:microsoft.com/office/officeart/2005/8/layout/target3"/>
    <dgm:cxn modelId="{F81E9FB1-7A35-4507-8065-BC9423BDF9C8}" type="presParOf" srcId="{333A1088-737F-45CB-B68E-254E46348037}" destId="{322283A8-4A27-4CDA-BAE3-F381106A9174}" srcOrd="9" destOrd="0" presId="urn:microsoft.com/office/officeart/2005/8/layout/target3"/>
    <dgm:cxn modelId="{91A44635-B3EB-4010-8FBD-952DA3B47294}" type="presParOf" srcId="{333A1088-737F-45CB-B68E-254E46348037}" destId="{FFC9F71D-1B4F-4AD9-A4A6-86ADEFC8AF5C}" srcOrd="10" destOrd="0" presId="urn:microsoft.com/office/officeart/2005/8/layout/target3"/>
    <dgm:cxn modelId="{1CCC0242-07F2-4398-975C-1D1C2F323AF1}" type="presParOf" srcId="{333A1088-737F-45CB-B68E-254E46348037}" destId="{25B08C86-7E15-44DC-BE7F-FFB55DD49D12}" srcOrd="11" destOrd="0" presId="urn:microsoft.com/office/officeart/2005/8/layout/target3"/>
    <dgm:cxn modelId="{38EBB9DD-AC7E-4841-8D52-2BE7E322021D}" type="presParOf" srcId="{333A1088-737F-45CB-B68E-254E46348037}" destId="{76644BE8-9D7C-4C09-B250-3D10AF48CBB7}" srcOrd="12" destOrd="0" presId="urn:microsoft.com/office/officeart/2005/8/layout/target3"/>
    <dgm:cxn modelId="{628AFA72-63E7-4A7C-84D2-6C871D4F9AE2}" type="presParOf" srcId="{333A1088-737F-45CB-B68E-254E46348037}" destId="{EE85B701-7295-41C0-BA7A-34D3756A2AE6}" srcOrd="13" destOrd="0" presId="urn:microsoft.com/office/officeart/2005/8/layout/target3"/>
    <dgm:cxn modelId="{9164FC58-30D2-483C-A5F9-3677CF0EFA31}" type="presParOf" srcId="{333A1088-737F-45CB-B68E-254E46348037}" destId="{8BEBB6EC-1DAA-4CAC-8A25-BC0FCBD5DBD5}" srcOrd="14" destOrd="0" presId="urn:microsoft.com/office/officeart/2005/8/layout/target3"/>
    <dgm:cxn modelId="{DC229C40-22EE-455D-A1CA-648B10FB2452}" type="presParOf" srcId="{333A1088-737F-45CB-B68E-254E46348037}" destId="{AED2198E-93D5-4001-81B4-73124B309672}" srcOrd="15" destOrd="0" presId="urn:microsoft.com/office/officeart/2005/8/layout/target3"/>
    <dgm:cxn modelId="{6532748F-D8D3-441B-A2B9-4065CA6D2E9C}" type="presParOf" srcId="{333A1088-737F-45CB-B68E-254E46348037}" destId="{2BE915AB-18AA-4053-B92C-3BFC9ED204BB}" srcOrd="16" destOrd="0" presId="urn:microsoft.com/office/officeart/2005/8/layout/target3"/>
    <dgm:cxn modelId="{0D54FB2E-8531-4572-BC8E-8C36725BEAD9}" type="presParOf" srcId="{333A1088-737F-45CB-B68E-254E46348037}" destId="{6BB5E863-4638-4E1D-BFDE-399D028AC4ED}" srcOrd="17" destOrd="0" presId="urn:microsoft.com/office/officeart/2005/8/layout/target3"/>
    <dgm:cxn modelId="{9DF1F442-4F72-4152-B636-BF86F9D122D0}" type="presParOf" srcId="{333A1088-737F-45CB-B68E-254E46348037}" destId="{5A5FFA88-C948-4069-8E93-59FA12366E83}" srcOrd="18" destOrd="0" presId="urn:microsoft.com/office/officeart/2005/8/layout/target3"/>
    <dgm:cxn modelId="{B37C8E37-939E-461E-A38D-2016BDA6836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Praha-východ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Ivana Fiedlerová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04062" y="792083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VY_32_INOVACE_3. 2. 5. 3. F 13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Přírodopis 6 – Členovci roztoči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67208E-450C-4C92-8B05-26FC8A695341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9DAED4-2AB9-4777-A104-972F9F95ED6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56849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Roztoči mají rádi teplo a relativní vlhko. Nejlepšími podmínkami pro jejich růst jsou tedy teploty mezi 22 a 26° C a vlhkost vzduchu mezi 60 a 80 %. Dobře se jim daří ve tmě, sluneční svit je zabíjí, stejně jako mráz nebo teploty nad 55° C.</a:t>
            </a:r>
            <a:br>
              <a:rPr lang="cs-CZ" dirty="0" smtClean="0"/>
            </a:br>
            <a:r>
              <a:rPr lang="cs-CZ" dirty="0" smtClean="0"/>
              <a:t>Roztoči mají rádi teplo a relativní vlhko. Nejlepšími podmínkami pro jejich růst jsou tedy teploty mezi 22 a 26° C a vlhkost vzduchu mezi 60 a 80 %. Dobře se jim daří ve tmě, sluneční svit je zabíjí, stejně jako mráz nebo teploty nad 55° C.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9DAED4-2AB9-4777-A104-972F9F95ED65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86408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 ČR je nejznámějším klíštětem </a:t>
            </a:r>
            <a:r>
              <a:rPr lang="cs-CZ" b="1" dirty="0" smtClean="0"/>
              <a:t>klíště obecné</a:t>
            </a:r>
            <a:r>
              <a:rPr lang="cs-CZ" dirty="0" smtClean="0"/>
              <a:t> (</a:t>
            </a:r>
            <a:r>
              <a:rPr lang="cs-CZ" dirty="0" err="1" smtClean="0"/>
              <a:t>Ixodes</a:t>
            </a:r>
            <a:r>
              <a:rPr lang="cs-CZ" dirty="0" smtClean="0"/>
              <a:t> </a:t>
            </a:r>
            <a:r>
              <a:rPr lang="cs-CZ" dirty="0" err="1" smtClean="0"/>
              <a:t>ricinus</a:t>
            </a:r>
            <a:r>
              <a:rPr lang="cs-CZ" dirty="0" smtClean="0"/>
              <a:t>). Jedná se o ektoparazita, který se umí vyživovat pouze cizopasně. Až na výjimky všechna jeho vývojová stádia (larva, nymfa, dospělý jedinec) sají krev na savcích, ptácích nebo drobných obratlovcích.</a:t>
            </a:r>
          </a:p>
          <a:p>
            <a:r>
              <a:rPr lang="cs-CZ" dirty="0" smtClean="0"/>
              <a:t>Reprodukční schopnost klíštěte je vysoká, jedna samička naklade 2500 až 4000 vajíček. Každá vývojová fáze může v klidovém stadiu přežít i 1 rok bez sání. Životní cyklus klíštěte zahrnuje tři stadia:</a:t>
            </a:r>
            <a:r>
              <a:rPr lang="cs-CZ" b="1" dirty="0" smtClean="0"/>
              <a:t> larva, nymfa a dospělec</a:t>
            </a:r>
            <a:r>
              <a:rPr lang="cs-CZ" dirty="0" smtClean="0"/>
              <a:t>. Z vajíček se líhne larva, která je velmi malá a má jen tři páry nohou. Larva se často přisává na drobné hlodavce, kdy po nasátí odpadne a poté dochází k přeměně všech larválních orgánů na orgány vyššího vývojového stupně, kterým je o něco větší nymfa, která má čtyři páry nohou. Nymfa se přisává na větší zvířata - zajíce, psy, kočky a člověka. Po získání energie (krev hostitele) nymfa opět odpadá a prochází konečnou metamorfózou na dospělého jedince (</a:t>
            </a:r>
            <a:r>
              <a:rPr lang="cs-CZ" dirty="0" err="1" smtClean="0"/>
              <a:t>imágo</a:t>
            </a:r>
            <a:r>
              <a:rPr lang="cs-CZ" dirty="0" smtClean="0"/>
              <a:t>), samici nebo </a:t>
            </a:r>
            <a:r>
              <a:rPr lang="cs-CZ" dirty="0" err="1" smtClean="0"/>
              <a:t>samce,který</a:t>
            </a:r>
            <a:r>
              <a:rPr lang="cs-CZ" dirty="0" smtClean="0"/>
              <a:t> je znovu schopen reprodukce.</a:t>
            </a:r>
          </a:p>
          <a:p>
            <a:r>
              <a:rPr lang="cs-CZ" dirty="0" smtClean="0"/>
              <a:t>Klíště přenáší závažné život ohrožující infekce jako </a:t>
            </a:r>
            <a:r>
              <a:rPr lang="cs-CZ" b="1" dirty="0" smtClean="0"/>
              <a:t>klíšťovou </a:t>
            </a:r>
            <a:r>
              <a:rPr lang="cs-CZ" b="1" dirty="0" err="1" smtClean="0"/>
              <a:t>encelefalitidu</a:t>
            </a:r>
            <a:r>
              <a:rPr lang="cs-CZ" b="1" dirty="0" smtClean="0"/>
              <a:t>, </a:t>
            </a:r>
            <a:r>
              <a:rPr lang="cs-CZ" b="1" dirty="0" err="1" smtClean="0"/>
              <a:t>lymeskou</a:t>
            </a:r>
            <a:r>
              <a:rPr lang="cs-CZ" b="1" dirty="0" smtClean="0"/>
              <a:t> </a:t>
            </a:r>
            <a:r>
              <a:rPr lang="cs-CZ" b="1" dirty="0" err="1" smtClean="0"/>
              <a:t>boreliozu</a:t>
            </a:r>
            <a:r>
              <a:rPr lang="cs-CZ" b="1" dirty="0" smtClean="0"/>
              <a:t>, </a:t>
            </a:r>
            <a:r>
              <a:rPr lang="cs-CZ" b="1" dirty="0" err="1" smtClean="0"/>
              <a:t>ehrlichiózu</a:t>
            </a:r>
            <a:r>
              <a:rPr lang="cs-CZ" b="1" dirty="0" smtClean="0"/>
              <a:t>, </a:t>
            </a:r>
            <a:r>
              <a:rPr lang="cs-CZ" b="1" dirty="0" err="1" smtClean="0"/>
              <a:t>babesioźu</a:t>
            </a:r>
            <a:r>
              <a:rPr lang="cs-CZ" b="1" dirty="0" smtClean="0"/>
              <a:t> a </a:t>
            </a:r>
            <a:r>
              <a:rPr lang="cs-CZ" b="1" dirty="0" err="1" smtClean="0"/>
              <a:t>bartonelózu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9DAED4-2AB9-4777-A104-972F9F95ED65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64062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Vyrážku můžete mít jeden až tři týdny. V září už jsou larvy svilušek vylíhnuté, a tak přestávají lidem a zvířatům škodit. Tento roztoč také napadá i domácí zvířata – kočky a psy.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9DAED4-2AB9-4777-A104-972F9F95ED65}" type="slidenum">
              <a:rPr lang="cs-CZ" smtClean="0"/>
              <a:pPr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3173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430A3-2697-45DC-B18C-B19AFC74019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DC8B6-7BB6-45C8-96F9-C7F09F8891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92997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430A3-2697-45DC-B18C-B19AFC74019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DC8B6-7BB6-45C8-96F9-C7F09F8891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60290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430A3-2697-45DC-B18C-B19AFC74019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DC8B6-7BB6-45C8-96F9-C7F09F8891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5880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430A3-2697-45DC-B18C-B19AFC74019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DC8B6-7BB6-45C8-96F9-C7F09F8891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5907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430A3-2697-45DC-B18C-B19AFC74019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DC8B6-7BB6-45C8-96F9-C7F09F8891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85724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430A3-2697-45DC-B18C-B19AFC74019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DC8B6-7BB6-45C8-96F9-C7F09F8891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39748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430A3-2697-45DC-B18C-B19AFC74019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DC8B6-7BB6-45C8-96F9-C7F09F8891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960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430A3-2697-45DC-B18C-B19AFC74019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DC8B6-7BB6-45C8-96F9-C7F09F8891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66841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430A3-2697-45DC-B18C-B19AFC74019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DC8B6-7BB6-45C8-96F9-C7F09F8891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247559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430A3-2697-45DC-B18C-B19AFC74019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DC8B6-7BB6-45C8-96F9-C7F09F8891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52615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430A3-2697-45DC-B18C-B19AFC74019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DC8B6-7BB6-45C8-96F9-C7F09F8891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77425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0133-D33D-4A71-865A-FF18FA43B3C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DDA19-240E-4542-9585-FDC6D8AFBA5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552117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0133-D33D-4A71-865A-FF18FA43B3C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DDA19-240E-4542-9585-FDC6D8AFBA5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63430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0133-D33D-4A71-865A-FF18FA43B3C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DDA19-240E-4542-9585-FDC6D8AFBA5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657281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0133-D33D-4A71-865A-FF18FA43B3C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DDA19-240E-4542-9585-FDC6D8AFBA5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18656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0133-D33D-4A71-865A-FF18FA43B3C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DDA19-240E-4542-9585-FDC6D8AFBA5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899446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0133-D33D-4A71-865A-FF18FA43B3C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DDA19-240E-4542-9585-FDC6D8AFBA5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840028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0133-D33D-4A71-865A-FF18FA43B3C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DDA19-240E-4542-9585-FDC6D8AFBA5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927669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0133-D33D-4A71-865A-FF18FA43B3C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DDA19-240E-4542-9585-FDC6D8AFBA5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3179284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0133-D33D-4A71-865A-FF18FA43B3C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DDA19-240E-4542-9585-FDC6D8AFBA5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6761945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0133-D33D-4A71-865A-FF18FA43B3C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DDA19-240E-4542-9585-FDC6D8AFBA5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0518742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0133-D33D-4A71-865A-FF18FA43B3C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DDA19-240E-4542-9585-FDC6D8AFBA5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656509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7000"/>
            <a:lum/>
          </a:blip>
          <a:srcRect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C430A3-2697-45DC-B18C-B19AFC74019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4DC8B6-7BB6-45C8-96F9-C7F09F8891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69339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7000"/>
            <a:lum/>
          </a:blip>
          <a:srcRect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9C0133-D33D-4A71-865A-FF18FA43B3C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8DDA19-240E-4542-9585-FDC6D8AFBA5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26612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e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liste.cz/" TargetMode="Externa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ust_Mite,_Aceria_anthocoptes.jpg" TargetMode="External"/><Relationship Id="rId2" Type="http://schemas.openxmlformats.org/officeDocument/2006/relationships/hyperlink" Target="http://cs.wikipedia.org/wiki/Soubor:House_Dust_Mite.jpg" TargetMode="Externa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://commons.wikimedia.org/wiki/File:Ixodes_ricinus.jpg?uselang=cs" TargetMode="External"/><Relationship Id="rId4" Type="http://schemas.openxmlformats.org/officeDocument/2006/relationships/hyperlink" Target="http://commons.wikimedia.org/wiki/File:Ixodes.ricinus.searching.jpg?uselang=cs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esinsekta.cz/cs/atlas-skudcu/67-roztoc-domaci" TargetMode="External"/><Relationship Id="rId2" Type="http://schemas.openxmlformats.org/officeDocument/2006/relationships/hyperlink" Target="http://cs.wikipedia.org/wiki/Soubor:Sarcoptes_scabei_2.jpg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prozeny.blesk.cz/clanek/pro-zeny-zdravi-a-hubnuti/140877/srpnovou-vyrazku-maji-na-svedomi-roztoci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33266340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31099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sz="6000" dirty="0">
                <a:latin typeface="Comic Sans MS" pitchFamily="66" charset="0"/>
              </a:rPr>
              <a:t>Anotace:</a:t>
            </a:r>
            <a:br>
              <a:rPr lang="cs-CZ" sz="6000" dirty="0">
                <a:latin typeface="Comic Sans MS" pitchFamily="66" charset="0"/>
              </a:rPr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20480"/>
          </a:xfrm>
        </p:spPr>
        <p:txBody>
          <a:bodyPr>
            <a:noAutofit/>
          </a:bodyPr>
          <a:lstStyle/>
          <a:p>
            <a:r>
              <a:rPr lang="cs-CZ" dirty="0" smtClean="0">
                <a:latin typeface="Comic Sans MS" pitchFamily="66" charset="0"/>
              </a:rPr>
              <a:t>Kmen</a:t>
            </a:r>
            <a:r>
              <a:rPr lang="cs-CZ" dirty="0">
                <a:latin typeface="Comic Sans MS" pitchFamily="66" charset="0"/>
              </a:rPr>
              <a:t>: Členovci</a:t>
            </a:r>
            <a:br>
              <a:rPr lang="cs-CZ" dirty="0">
                <a:latin typeface="Comic Sans MS" pitchFamily="66" charset="0"/>
              </a:rPr>
            </a:br>
            <a:r>
              <a:rPr lang="cs-CZ" b="1" dirty="0">
                <a:latin typeface="Comic Sans MS" pitchFamily="66" charset="0"/>
              </a:rPr>
              <a:t>Roztoči</a:t>
            </a:r>
            <a:br>
              <a:rPr lang="cs-CZ" b="1" dirty="0">
                <a:latin typeface="Comic Sans MS" pitchFamily="66" charset="0"/>
              </a:rPr>
            </a:br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Tento materiál je určen pro žáky 6. ročníku ZŠ.</a:t>
            </a: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Seznamuje s řádem Roztoči, popisuje charakteristiku roztočů a jmenuje hlavní zástupce tohoto řádu.</a:t>
            </a:r>
          </a:p>
          <a:p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64611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61000"/>
            <a:lum/>
          </a:blip>
          <a:srcRect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052737"/>
            <a:ext cx="7772400" cy="1800199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latin typeface="Comic Sans MS" pitchFamily="66" charset="0"/>
              </a:rPr>
              <a:t>Kmen: Členovci</a:t>
            </a:r>
            <a:br>
              <a:rPr lang="cs-CZ" sz="3600" dirty="0" smtClean="0">
                <a:latin typeface="Comic Sans MS" pitchFamily="66" charset="0"/>
              </a:rPr>
            </a:br>
            <a:r>
              <a:rPr lang="cs-CZ" sz="3600" dirty="0" smtClean="0">
                <a:latin typeface="Comic Sans MS" pitchFamily="66" charset="0"/>
              </a:rPr>
              <a:t/>
            </a:r>
            <a:br>
              <a:rPr lang="cs-CZ" sz="3600" dirty="0" smtClean="0">
                <a:latin typeface="Comic Sans MS" pitchFamily="66" charset="0"/>
              </a:rPr>
            </a:br>
            <a:r>
              <a:rPr lang="cs-CZ" b="1" u="sng" dirty="0" smtClean="0">
                <a:latin typeface="Comic Sans MS" pitchFamily="66" charset="0"/>
              </a:rPr>
              <a:t>Podkmen Klepítkatci</a:t>
            </a:r>
            <a:br>
              <a:rPr lang="cs-CZ" b="1" u="sng" dirty="0" smtClean="0">
                <a:latin typeface="Comic Sans MS" pitchFamily="66" charset="0"/>
              </a:rPr>
            </a:br>
            <a:endParaRPr lang="cs-CZ" b="1" u="sng" dirty="0"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852936"/>
            <a:ext cx="6400800" cy="3600400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chemeClr val="tx1"/>
                </a:solidFill>
                <a:latin typeface="Comic Sans MS" pitchFamily="66" charset="0"/>
              </a:rPr>
              <a:t>Řády:</a:t>
            </a:r>
          </a:p>
          <a:p>
            <a:pPr marL="514350" indent="-514350">
              <a:buAutoNum type="alphaLcParenR"/>
            </a:pPr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Štíři</a:t>
            </a:r>
          </a:p>
          <a:p>
            <a:pPr marL="514350" indent="-514350">
              <a:buAutoNum type="alphaLcParenR"/>
            </a:pPr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Pavouci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  <a:p>
            <a:pPr marL="514350" indent="-514350">
              <a:buAutoNum type="alphaLcParenR"/>
            </a:pPr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Sekáči</a:t>
            </a:r>
          </a:p>
          <a:p>
            <a:pPr marL="514350" indent="-514350">
              <a:buAutoNum type="alphaLcParenR"/>
            </a:pPr>
            <a:r>
              <a:rPr lang="cs-CZ" sz="6000" b="1" dirty="0" smtClean="0">
                <a:solidFill>
                  <a:schemeClr val="tx1"/>
                </a:solidFill>
                <a:latin typeface="Comic Sans MS" pitchFamily="66" charset="0"/>
              </a:rPr>
              <a:t>Roztoči</a:t>
            </a:r>
            <a:endParaRPr lang="cs-CZ" sz="6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20145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Řád: Roztoči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9632" y="1124744"/>
            <a:ext cx="6552728" cy="5032496"/>
          </a:xfrm>
        </p:spPr>
      </p:pic>
      <p:sp>
        <p:nvSpPr>
          <p:cNvPr id="6" name="TextovéPole 5"/>
          <p:cNvSpPr txBox="1"/>
          <p:nvPr/>
        </p:nvSpPr>
        <p:spPr>
          <a:xfrm>
            <a:off x="611560" y="6165304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Roztoč v domácím prachu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833396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r>
              <a:rPr lang="cs-CZ" sz="5400" dirty="0" smtClean="0">
                <a:latin typeface="Comic Sans MS" pitchFamily="66" charset="0"/>
              </a:rPr>
              <a:t>Roztoči</a:t>
            </a:r>
            <a:endParaRPr lang="cs-CZ" sz="5400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712968" cy="540060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Comic Sans MS" pitchFamily="66" charset="0"/>
              </a:rPr>
              <a:t>Jsou </a:t>
            </a:r>
            <a:r>
              <a:rPr lang="cs-CZ" dirty="0">
                <a:latin typeface="Comic Sans MS" pitchFamily="66" charset="0"/>
              </a:rPr>
              <a:t>velmi malí (80 μm-1 </a:t>
            </a:r>
            <a:r>
              <a:rPr lang="cs-CZ" dirty="0" smtClean="0">
                <a:latin typeface="Comic Sans MS" pitchFamily="66" charset="0"/>
              </a:rPr>
              <a:t>mm)</a:t>
            </a:r>
          </a:p>
          <a:p>
            <a:r>
              <a:rPr lang="cs-CZ" dirty="0" smtClean="0">
                <a:latin typeface="Comic Sans MS" pitchFamily="66" charset="0"/>
              </a:rPr>
              <a:t>Mezi </a:t>
            </a:r>
            <a:r>
              <a:rPr lang="cs-CZ" dirty="0">
                <a:latin typeface="Comic Sans MS" pitchFamily="66" charset="0"/>
              </a:rPr>
              <a:t>roztoče patří řada obtížných </a:t>
            </a:r>
            <a:r>
              <a:rPr lang="cs-CZ" dirty="0" smtClean="0">
                <a:latin typeface="Comic Sans MS" pitchFamily="66" charset="0"/>
              </a:rPr>
              <a:t>parazitů, </a:t>
            </a:r>
            <a:r>
              <a:rPr lang="cs-CZ" dirty="0">
                <a:latin typeface="Comic Sans MS" pitchFamily="66" charset="0"/>
              </a:rPr>
              <a:t>jak živočichů a rostlin, tak i </a:t>
            </a:r>
            <a:r>
              <a:rPr lang="cs-CZ" dirty="0" smtClean="0">
                <a:latin typeface="Comic Sans MS" pitchFamily="66" charset="0"/>
              </a:rPr>
              <a:t>člověka.</a:t>
            </a:r>
          </a:p>
          <a:p>
            <a:r>
              <a:rPr lang="cs-CZ" dirty="0">
                <a:latin typeface="Comic Sans MS" pitchFamily="66" charset="0"/>
              </a:rPr>
              <a:t>Domácí roztoči se živí organickými částicemi obsaženými v prachu. Tyto částice tvoří nejčastěji lidské </a:t>
            </a:r>
            <a:r>
              <a:rPr lang="cs-CZ" dirty="0" smtClean="0">
                <a:latin typeface="Comic Sans MS" pitchFamily="66" charset="0"/>
              </a:rPr>
              <a:t>lupy </a:t>
            </a:r>
            <a:r>
              <a:rPr lang="cs-CZ" dirty="0">
                <a:latin typeface="Comic Sans MS" pitchFamily="66" charset="0"/>
              </a:rPr>
              <a:t>a kožní odpad, v menší míře pak textilní vlákna, bakterie, drobky jídel a podobně. 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Roztoči se </a:t>
            </a:r>
            <a:r>
              <a:rPr lang="cs-CZ" dirty="0">
                <a:latin typeface="Comic Sans MS" pitchFamily="66" charset="0"/>
              </a:rPr>
              <a:t>hojně podílejí na vzniku prachu svými exkrementy a trávicími enzymy. Právě tyto složky prachu jsou pro lidský organismus nejdráždivější.</a:t>
            </a:r>
            <a:br>
              <a:rPr lang="cs-CZ" dirty="0">
                <a:latin typeface="Comic Sans MS" pitchFamily="66" charset="0"/>
              </a:rPr>
            </a:b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2143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301006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Comic Sans MS" pitchFamily="66" charset="0"/>
              </a:rPr>
              <a:t>Snímek roztoče elektronovým mikroskopem</a:t>
            </a:r>
            <a:endParaRPr lang="cs-CZ" sz="36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1268760"/>
            <a:ext cx="7663468" cy="5354847"/>
          </a:xfrm>
        </p:spPr>
      </p:pic>
    </p:spTree>
    <p:extLst>
      <p:ext uri="{BB962C8B-B14F-4D97-AF65-F5344CB8AC3E}">
        <p14:creationId xmlns:p14="http://schemas.microsoft.com/office/powerpoint/2010/main" xmlns="" val="773514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260648"/>
            <a:ext cx="4474840" cy="850106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Comic Sans MS" pitchFamily="66" charset="0"/>
              </a:rPr>
              <a:t>  Klíště obecné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83039" y="1234998"/>
            <a:ext cx="4680843" cy="3120562"/>
          </a:xfrm>
        </p:spPr>
      </p:pic>
      <p:sp>
        <p:nvSpPr>
          <p:cNvPr id="5" name="TextovéPole 4"/>
          <p:cNvSpPr txBox="1"/>
          <p:nvPr/>
        </p:nvSpPr>
        <p:spPr>
          <a:xfrm>
            <a:off x="176528" y="1052736"/>
            <a:ext cx="4395471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Samice bývá větší (2 x 4 mm) a je viditelně dvoubarevná. Na zádech za hlavovou částí má černohnědý štítek, kdežto zbytek zadečku je výrazně oranžový až </a:t>
            </a:r>
            <a:r>
              <a:rPr lang="cs-CZ" sz="2800" dirty="0" smtClean="0">
                <a:latin typeface="Comic Sans MS" pitchFamily="66" charset="0"/>
              </a:rPr>
              <a:t>načervenalý.</a:t>
            </a:r>
            <a:endParaRPr lang="cs-CZ" sz="2800" dirty="0" smtClean="0">
              <a:latin typeface="Comic Sans MS" pitchFamily="66" charset="0"/>
            </a:endParaRPr>
          </a:p>
          <a:p>
            <a:r>
              <a:rPr lang="cs-CZ" sz="2800" dirty="0" smtClean="0">
                <a:latin typeface="Comic Sans MS" pitchFamily="66" charset="0"/>
              </a:rPr>
              <a:t>U o něco menších samců pokrývá černohnědý štítek celou zadní část těla a budí tak celkový tmavý dojem.</a:t>
            </a:r>
            <a:endParaRPr lang="cs-CZ" sz="28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1660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     Klíště obecné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62016" y="1133325"/>
            <a:ext cx="3999696" cy="2662298"/>
          </a:xfrm>
        </p:spPr>
      </p:pic>
      <p:sp>
        <p:nvSpPr>
          <p:cNvPr id="5" name="TextovéPole 4"/>
          <p:cNvSpPr txBox="1"/>
          <p:nvPr/>
        </p:nvSpPr>
        <p:spPr>
          <a:xfrm>
            <a:off x="107504" y="733246"/>
            <a:ext cx="4248472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Krev saje pouze samice. Její oranžový zadeček je zřasený a umožňuje několikanásobné zvětšení objemu při sání krve. Dospělá samice využívá jako zdroj krve zase o něco větší </a:t>
            </a:r>
            <a:r>
              <a:rPr lang="cs-CZ" sz="2800" dirty="0" smtClean="0"/>
              <a:t>živočichy - srnčí</a:t>
            </a:r>
            <a:r>
              <a:rPr lang="cs-CZ" sz="2800" dirty="0" smtClean="0"/>
              <a:t>, jeleny, černou zvěř, lišky, dobytek, koně, psy, kočky a člověka. Saje po dobu jednoho až dvou týdnů, poté naklade vajíčka a uhyne.</a:t>
            </a:r>
            <a:br>
              <a:rPr lang="cs-CZ" sz="2800" dirty="0" smtClean="0"/>
            </a:b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933056"/>
            <a:ext cx="3713078" cy="27832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54982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Detail klíštěte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268760"/>
            <a:ext cx="8829425" cy="5328592"/>
          </a:xfrm>
        </p:spPr>
      </p:pic>
    </p:spTree>
    <p:extLst>
      <p:ext uri="{BB962C8B-B14F-4D97-AF65-F5344CB8AC3E}">
        <p14:creationId xmlns:p14="http://schemas.microsoft.com/office/powerpoint/2010/main" xmlns="" val="1758148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atin typeface="Comic Sans MS" pitchFamily="66" charset="0"/>
              </a:rPr>
              <a:t>Životní cyklus klíšťat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1268760"/>
            <a:ext cx="8496944" cy="4248472"/>
          </a:xfrm>
        </p:spPr>
      </p:pic>
    </p:spTree>
    <p:extLst>
      <p:ext uri="{BB962C8B-B14F-4D97-AF65-F5344CB8AC3E}">
        <p14:creationId xmlns:p14="http://schemas.microsoft.com/office/powerpoint/2010/main" xmlns="" val="24898135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/>
              <a:t>Reprodukční schopnosti klíšťat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640960" cy="5184576"/>
          </a:xfrm>
        </p:spPr>
        <p:txBody>
          <a:bodyPr/>
          <a:lstStyle/>
          <a:p>
            <a:r>
              <a:rPr lang="pl-PL" dirty="0"/>
              <a:t>jedna samička produkuje 2500 až 4000 vajíček</a:t>
            </a:r>
            <a:r>
              <a:rPr lang="pl-PL" dirty="0" smtClean="0"/>
              <a:t>.</a:t>
            </a:r>
          </a:p>
          <a:p>
            <a:r>
              <a:rPr lang="cs-CZ" dirty="0"/>
              <a:t>Životní cyklus klíštěte zahrnuje tři stadia: larva, nymfa a </a:t>
            </a:r>
            <a:r>
              <a:rPr lang="cs-CZ" dirty="0" smtClean="0"/>
              <a:t>dospělec</a:t>
            </a:r>
          </a:p>
          <a:p>
            <a:r>
              <a:rPr lang="cs-CZ" dirty="0"/>
              <a:t>Vývojový cyklus klíštěte je dlouhodobý a v našich zeměpisných šířkách trvá 2-3 </a:t>
            </a:r>
            <a:r>
              <a:rPr lang="cs-CZ" dirty="0" smtClean="0"/>
              <a:t>roky.</a:t>
            </a:r>
            <a:endParaRPr lang="cs-CZ" dirty="0" smtClean="0"/>
          </a:p>
          <a:p>
            <a:r>
              <a:rPr lang="cs-CZ" dirty="0"/>
              <a:t>Více o klíštěti </a:t>
            </a:r>
            <a:r>
              <a:rPr lang="cs-CZ" dirty="0" smtClean="0"/>
              <a:t>na </a:t>
            </a:r>
            <a:r>
              <a:rPr lang="cs-CZ" dirty="0" smtClean="0">
                <a:hlinkClick r:id="rId2"/>
              </a:rPr>
              <a:t>www.kliste.cz</a:t>
            </a:r>
            <a:endParaRPr lang="pl-PL" dirty="0"/>
          </a:p>
          <a:p>
            <a:endParaRPr lang="pl-PL" dirty="0" smtClean="0"/>
          </a:p>
        </p:txBody>
      </p:sp>
    </p:spTree>
    <p:extLst>
      <p:ext uri="{BB962C8B-B14F-4D97-AF65-F5344CB8AC3E}">
        <p14:creationId xmlns:p14="http://schemas.microsoft.com/office/powerpoint/2010/main" xmlns="" val="3533198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latin typeface="Comic Sans MS" pitchFamily="66" charset="0"/>
              </a:rPr>
              <a:t>Zákožka svrabová</a:t>
            </a:r>
            <a:endParaRPr lang="cs-CZ" sz="48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1484784"/>
            <a:ext cx="3945131" cy="4525963"/>
          </a:xfrm>
        </p:spPr>
      </p:pic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355976" y="1412776"/>
            <a:ext cx="4536504" cy="5184576"/>
          </a:xfrm>
        </p:spPr>
        <p:txBody>
          <a:bodyPr>
            <a:normAutofit lnSpcReduction="10000"/>
          </a:bodyPr>
          <a:lstStyle/>
          <a:p>
            <a:r>
              <a:rPr lang="cs-CZ" sz="3200" dirty="0" smtClean="0">
                <a:latin typeface="Comic Sans MS" pitchFamily="66" charset="0"/>
              </a:rPr>
              <a:t>Způsobuje </a:t>
            </a:r>
            <a:r>
              <a:rPr lang="cs-CZ" sz="3200" dirty="0">
                <a:latin typeface="Comic Sans MS" pitchFamily="66" charset="0"/>
              </a:rPr>
              <a:t>onemocnění zvané </a:t>
            </a:r>
            <a:r>
              <a:rPr lang="cs-CZ" sz="3200" b="1" dirty="0" smtClean="0">
                <a:latin typeface="Comic Sans MS" pitchFamily="66" charset="0"/>
              </a:rPr>
              <a:t>svrab.</a:t>
            </a:r>
            <a:endParaRPr lang="cs-CZ" sz="3200" b="1" dirty="0">
              <a:latin typeface="Comic Sans MS" pitchFamily="66" charset="0"/>
            </a:endParaRPr>
          </a:p>
          <a:p>
            <a:r>
              <a:rPr lang="cs-CZ" sz="3200" dirty="0" smtClean="0">
                <a:latin typeface="Comic Sans MS" pitchFamily="66" charset="0"/>
              </a:rPr>
              <a:t>Žije </a:t>
            </a:r>
            <a:r>
              <a:rPr lang="cs-CZ" sz="3200" dirty="0">
                <a:latin typeface="Comic Sans MS" pitchFamily="66" charset="0"/>
              </a:rPr>
              <a:t>ve svrchních vrstvách </a:t>
            </a:r>
            <a:r>
              <a:rPr lang="cs-CZ" sz="3200" dirty="0" smtClean="0">
                <a:latin typeface="Comic Sans MS" pitchFamily="66" charset="0"/>
              </a:rPr>
              <a:t>kůže, </a:t>
            </a:r>
            <a:r>
              <a:rPr lang="cs-CZ" sz="3200" dirty="0">
                <a:latin typeface="Comic Sans MS" pitchFamily="66" charset="0"/>
              </a:rPr>
              <a:t>kde si vrtá chodbičky a živí se </a:t>
            </a:r>
            <a:r>
              <a:rPr lang="cs-CZ" sz="3200" dirty="0" smtClean="0">
                <a:latin typeface="Comic Sans MS" pitchFamily="66" charset="0"/>
              </a:rPr>
              <a:t>tkáňovým mokem. </a:t>
            </a:r>
          </a:p>
          <a:p>
            <a:r>
              <a:rPr lang="cs-CZ" sz="3200" dirty="0" smtClean="0">
                <a:latin typeface="Comic Sans MS" pitchFamily="66" charset="0"/>
              </a:rPr>
              <a:t>Do </a:t>
            </a:r>
            <a:r>
              <a:rPr lang="cs-CZ" sz="3200" dirty="0">
                <a:latin typeface="Comic Sans MS" pitchFamily="66" charset="0"/>
              </a:rPr>
              <a:t>chodbiček též </a:t>
            </a:r>
            <a:r>
              <a:rPr lang="cs-CZ" sz="3200" dirty="0" smtClean="0">
                <a:latin typeface="Comic Sans MS" pitchFamily="66" charset="0"/>
              </a:rPr>
              <a:t>ukládá </a:t>
            </a:r>
            <a:r>
              <a:rPr lang="cs-CZ" sz="3200" dirty="0">
                <a:latin typeface="Comic Sans MS" pitchFamily="66" charset="0"/>
              </a:rPr>
              <a:t>vajíčka, ze kterých se později líhnou larvy.</a:t>
            </a:r>
          </a:p>
        </p:txBody>
      </p:sp>
    </p:spTree>
    <p:extLst>
      <p:ext uri="{BB962C8B-B14F-4D97-AF65-F5344CB8AC3E}">
        <p14:creationId xmlns:p14="http://schemas.microsoft.com/office/powerpoint/2010/main" xmlns="" val="1756518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07504" y="274638"/>
            <a:ext cx="8712968" cy="850106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>
                <a:latin typeface="Comic Sans MS" pitchFamily="66" charset="0"/>
              </a:rPr>
              <a:t>Svrab je infekční </a:t>
            </a:r>
            <a:r>
              <a:rPr lang="cs-CZ" dirty="0" smtClean="0">
                <a:latin typeface="Comic Sans MS" pitchFamily="66" charset="0"/>
              </a:rPr>
              <a:t>kožní onemocnění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1196752"/>
            <a:ext cx="8640960" cy="5184576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Comic Sans MS" pitchFamily="66" charset="0"/>
              </a:rPr>
              <a:t>Způsobuje je </a:t>
            </a:r>
            <a:r>
              <a:rPr lang="cs-CZ" dirty="0">
                <a:latin typeface="Comic Sans MS" pitchFamily="66" charset="0"/>
              </a:rPr>
              <a:t>roztoč </a:t>
            </a:r>
            <a:r>
              <a:rPr lang="cs-CZ" b="1" dirty="0">
                <a:latin typeface="Comic Sans MS" pitchFamily="66" charset="0"/>
              </a:rPr>
              <a:t>zákožka svrabová, </a:t>
            </a:r>
            <a:r>
              <a:rPr lang="cs-CZ" dirty="0">
                <a:latin typeface="Comic Sans MS" pitchFamily="66" charset="0"/>
              </a:rPr>
              <a:t>velká asi půl milimetru. 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Samička </a:t>
            </a:r>
            <a:r>
              <a:rPr lang="cs-CZ" dirty="0">
                <a:latin typeface="Comic Sans MS" pitchFamily="66" charset="0"/>
              </a:rPr>
              <a:t>vyvrtá pod kůží chodbičky dlouhé až několik milimetrů, kde naklade vajíčka. Zavrtává se pod kůži, především v místech, kde je pokožka velmi jemná - například mezi prsty, v okolí genitálií, na hýždích nebo prsou. 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K </a:t>
            </a:r>
            <a:r>
              <a:rPr lang="cs-CZ" dirty="0">
                <a:latin typeface="Comic Sans MS" pitchFamily="66" charset="0"/>
              </a:rPr>
              <a:t>tomu, aby se samička zákožky uchytila v kůži, jí stačí pouhé dvě a půl minuty.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98757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31840" y="332656"/>
            <a:ext cx="5621338" cy="3162300"/>
          </a:xfrm>
        </p:spPr>
      </p:pic>
      <p:sp>
        <p:nvSpPr>
          <p:cNvPr id="5" name="TextovéPole 4"/>
          <p:cNvSpPr txBox="1"/>
          <p:nvPr/>
        </p:nvSpPr>
        <p:spPr>
          <a:xfrm>
            <a:off x="422314" y="3645024"/>
            <a:ext cx="8064896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Na kůži se objeví červené pupínky, které svědí. Například mezi prsty, v okolí pohlavních orgánů, kolen, podpaží, ale třeba i kolem dvorců prsních bradavek. Postižený, který se začne škrábat, si nemoc roznáší po těle. Horší projevy mohou na sobě pozorovat alergici a lidé, kteří mají citlivější kůži.</a:t>
            </a:r>
          </a:p>
          <a:p>
            <a:endParaRPr lang="cs-CZ" sz="3200" dirty="0" smtClean="0"/>
          </a:p>
          <a:p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548680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Comic Sans MS" pitchFamily="66" charset="0"/>
              </a:rPr>
              <a:t>Příznaky</a:t>
            </a:r>
            <a:endParaRPr lang="cs-CZ" sz="36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10946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51915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Svrab</a:t>
            </a:r>
          </a:p>
          <a:p>
            <a:r>
              <a:rPr lang="cs-CZ" dirty="0" smtClean="0">
                <a:latin typeface="Comic Sans MS" pitchFamily="66" charset="0"/>
              </a:rPr>
              <a:t>Inkubace </a:t>
            </a:r>
            <a:r>
              <a:rPr lang="cs-CZ" dirty="0">
                <a:latin typeface="Comic Sans MS" pitchFamily="66" charset="0"/>
              </a:rPr>
              <a:t>choroby trvá dva až šest týdnů. Jejím typickým příznakem bývá nepříjemné svědění. To zesílí, když ulehneme a jsme v teple (pod peřinou</a:t>
            </a:r>
            <a:r>
              <a:rPr lang="cs-CZ" dirty="0" smtClean="0">
                <a:latin typeface="Comic Sans MS" pitchFamily="66" charset="0"/>
              </a:rPr>
              <a:t>).</a:t>
            </a:r>
          </a:p>
          <a:p>
            <a:r>
              <a:rPr lang="cs-CZ" dirty="0">
                <a:latin typeface="Comic Sans MS" pitchFamily="66" charset="0"/>
              </a:rPr>
              <a:t>K tomu, aby se </a:t>
            </a:r>
            <a:r>
              <a:rPr lang="cs-CZ" dirty="0" smtClean="0">
                <a:latin typeface="Comic Sans MS" pitchFamily="66" charset="0"/>
              </a:rPr>
              <a:t/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samička zákožky 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uchytila </a:t>
            </a:r>
            <a:r>
              <a:rPr lang="cs-CZ" dirty="0">
                <a:latin typeface="Comic Sans MS" pitchFamily="66" charset="0"/>
              </a:rPr>
              <a:t>v kůži</a:t>
            </a:r>
            <a:r>
              <a:rPr lang="cs-CZ" dirty="0" smtClean="0">
                <a:latin typeface="Comic Sans MS" pitchFamily="66" charset="0"/>
              </a:rPr>
              <a:t>,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jí </a:t>
            </a:r>
            <a:r>
              <a:rPr lang="cs-CZ" dirty="0">
                <a:latin typeface="Comic Sans MS" pitchFamily="66" charset="0"/>
              </a:rPr>
              <a:t>stačí </a:t>
            </a:r>
            <a:r>
              <a:rPr lang="cs-CZ" dirty="0" smtClean="0">
                <a:latin typeface="Comic Sans MS" pitchFamily="66" charset="0"/>
              </a:rPr>
              <a:t>pouhé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dvě </a:t>
            </a:r>
            <a:r>
              <a:rPr lang="cs-CZ" dirty="0">
                <a:latin typeface="Comic Sans MS" pitchFamily="66" charset="0"/>
              </a:rPr>
              <a:t>a </a:t>
            </a:r>
            <a:r>
              <a:rPr lang="cs-CZ" dirty="0" smtClean="0">
                <a:latin typeface="Comic Sans MS" pitchFamily="66" charset="0"/>
              </a:rPr>
              <a:t>půl</a:t>
            </a:r>
            <a:r>
              <a:rPr lang="cs-CZ" dirty="0">
                <a:latin typeface="Comic Sans MS" pitchFamily="66" charset="0"/>
              </a:rPr>
              <a:t> </a:t>
            </a:r>
            <a:r>
              <a:rPr lang="cs-CZ" dirty="0" smtClean="0">
                <a:latin typeface="Comic Sans MS" pitchFamily="66" charset="0"/>
              </a:rPr>
              <a:t>minuty</a:t>
            </a:r>
            <a:r>
              <a:rPr lang="cs-CZ" dirty="0">
                <a:latin typeface="Comic Sans MS" pitchFamily="66" charset="0"/>
              </a:rPr>
              <a:t>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14051" y="2830999"/>
            <a:ext cx="3911021" cy="387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23082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331" y="-32976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Comic Sans MS" pitchFamily="66" charset="0"/>
              </a:rPr>
              <a:t/>
            </a:r>
            <a:br>
              <a:rPr lang="cs-CZ" b="1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Roztoč </a:t>
            </a:r>
            <a:r>
              <a:rPr lang="cs-CZ" b="1" dirty="0">
                <a:latin typeface="Comic Sans MS" pitchFamily="66" charset="0"/>
              </a:rPr>
              <a:t>domácí</a:t>
            </a:r>
            <a:r>
              <a:rPr lang="cs-CZ" dirty="0">
                <a:latin typeface="Comic Sans MS" pitchFamily="66" charset="0"/>
              </a:rPr>
              <a:t/>
            </a:r>
            <a:br>
              <a:rPr lang="cs-CZ" dirty="0">
                <a:latin typeface="Comic Sans MS" pitchFamily="66" charset="0"/>
              </a:rPr>
            </a:b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6048672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Comic Sans MS" pitchFamily="66" charset="0"/>
              </a:rPr>
              <a:t>Velikost: O,2-0,7mm </a:t>
            </a:r>
            <a:endParaRPr lang="cs-CZ" sz="2000" dirty="0">
              <a:latin typeface="Comic Sans MS" pitchFamily="66" charset="0"/>
            </a:endParaRPr>
          </a:p>
          <a:p>
            <a:r>
              <a:rPr lang="cs-CZ" sz="2000" dirty="0">
                <a:latin typeface="Comic Sans MS" pitchFamily="66" charset="0"/>
              </a:rPr>
              <a:t>Vývoj: oplozená samička klade na substrát průměrně 32 (za den 1-3) oválných bělavých vajíček velikosti 0,1-0,16 mm.</a:t>
            </a:r>
          </a:p>
          <a:p>
            <a:r>
              <a:rPr lang="cs-CZ" sz="2000" dirty="0" smtClean="0">
                <a:latin typeface="Comic Sans MS" pitchFamily="66" charset="0"/>
              </a:rPr>
              <a:t>Vývoj </a:t>
            </a:r>
            <a:r>
              <a:rPr lang="cs-CZ" sz="2000" dirty="0">
                <a:latin typeface="Comic Sans MS" pitchFamily="66" charset="0"/>
              </a:rPr>
              <a:t>jedné generace trvá průměrně 33 dní.</a:t>
            </a:r>
          </a:p>
          <a:p>
            <a:r>
              <a:rPr lang="cs-CZ" sz="2000" dirty="0" smtClean="0">
                <a:latin typeface="Comic Sans MS" pitchFamily="66" charset="0"/>
              </a:rPr>
              <a:t>Život: 6 </a:t>
            </a:r>
            <a:r>
              <a:rPr lang="cs-CZ" sz="2000" dirty="0">
                <a:latin typeface="Comic Sans MS" pitchFamily="66" charset="0"/>
              </a:rPr>
              <a:t>týdnů</a:t>
            </a:r>
          </a:p>
          <a:p>
            <a:r>
              <a:rPr lang="cs-CZ" sz="2000" dirty="0" smtClean="0">
                <a:latin typeface="Comic Sans MS" pitchFamily="66" charset="0"/>
              </a:rPr>
              <a:t>Potrava</a:t>
            </a:r>
            <a:r>
              <a:rPr lang="cs-CZ" sz="2000" dirty="0">
                <a:latin typeface="Comic Sans MS" pitchFamily="66" charset="0"/>
              </a:rPr>
              <a:t>: obilí, mouka, sušená zelenina, kroupy apod., v domácnostech - prach, šupinky lidské kůže apod. 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92034" y="3145378"/>
            <a:ext cx="6253913" cy="3698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11227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cs-CZ" b="1" dirty="0"/>
              <a:t/>
            </a:r>
            <a:br>
              <a:rPr lang="cs-CZ" b="1" dirty="0"/>
            </a:br>
            <a:r>
              <a:rPr lang="cs-CZ" b="1" dirty="0">
                <a:latin typeface="Comic Sans MS" pitchFamily="66" charset="0"/>
              </a:rPr>
              <a:t>Roztoč domácí</a:t>
            </a:r>
            <a:r>
              <a:rPr lang="cs-CZ" dirty="0">
                <a:latin typeface="Comic Sans MS" pitchFamily="66" charset="0"/>
              </a:rPr>
              <a:t/>
            </a:r>
            <a:br>
              <a:rPr lang="cs-CZ" dirty="0">
                <a:latin typeface="Comic Sans MS" pitchFamily="66" charset="0"/>
              </a:rPr>
            </a:b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 fontScale="77500" lnSpcReduction="20000"/>
          </a:bodyPr>
          <a:lstStyle/>
          <a:p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Škody</a:t>
            </a:r>
            <a:r>
              <a:rPr lang="cs-CZ" dirty="0" smtClean="0">
                <a:latin typeface="Comic Sans MS" pitchFamily="66" charset="0"/>
              </a:rPr>
              <a:t>: jejich </a:t>
            </a:r>
            <a:r>
              <a:rPr lang="cs-CZ" dirty="0">
                <a:latin typeface="Comic Sans MS" pitchFamily="66" charset="0"/>
              </a:rPr>
              <a:t>přítomnost může vést k alergickým reakcím. Napadené potraviny jsou hygienicky závadné a mohou způsobit katary zažívacího ústrojí u lidí i zvířat. Snižují kvalitu napadených produktů zápachem</a:t>
            </a:r>
            <a:r>
              <a:rPr lang="cs-CZ" dirty="0" smtClean="0">
                <a:latin typeface="Comic Sans MS" pitchFamily="66" charset="0"/>
              </a:rPr>
              <a:t>.</a:t>
            </a:r>
          </a:p>
          <a:p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Zajímavost</a:t>
            </a:r>
            <a:r>
              <a:rPr lang="cs-CZ" dirty="0" smtClean="0">
                <a:latin typeface="Comic Sans MS" pitchFamily="66" charset="0"/>
              </a:rPr>
              <a:t>: v </a:t>
            </a:r>
            <a:r>
              <a:rPr lang="cs-CZ" dirty="0">
                <a:latin typeface="Comic Sans MS" pitchFamily="66" charset="0"/>
              </a:rPr>
              <a:t>panelových domech s ústředním vytápěním se téměř nevyskytuje, protože k životu potřebuje 70-80% relativní vlhkost vzduchu. Po 48 hodin může snášet extrémní teploty, nejnižší -12 °C, nejvyšší 43 °C. Pohybuje se velmi rychle, trhavě, klikatě, za 1 minutu urazí vzdálenost 150 mm. Preferují životní podmínky 80-100% relativní vlhkosti vzduchu a teplotu 25 °C. 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Likvidace</a:t>
            </a:r>
            <a:r>
              <a:rPr lang="cs-CZ" dirty="0" smtClean="0">
                <a:latin typeface="Comic Sans MS" pitchFamily="66" charset="0"/>
              </a:rPr>
              <a:t>: větrání</a:t>
            </a:r>
            <a:r>
              <a:rPr lang="cs-CZ" dirty="0">
                <a:latin typeface="Comic Sans MS" pitchFamily="66" charset="0"/>
              </a:rPr>
              <a:t>, vysoušení, správné skladování potravin. Chemická likvidace (akaricidy): postřik, popraš, </a:t>
            </a:r>
            <a:r>
              <a:rPr lang="cs-CZ" dirty="0" smtClean="0">
                <a:latin typeface="Comic Sans MS" pitchFamily="66" charset="0"/>
              </a:rPr>
              <a:t>akaricidní </a:t>
            </a:r>
            <a:r>
              <a:rPr lang="cs-CZ" dirty="0">
                <a:latin typeface="Comic Sans MS" pitchFamily="66" charset="0"/>
              </a:rPr>
              <a:t>přísady při praní prádla atd. </a:t>
            </a:r>
          </a:p>
        </p:txBody>
      </p:sp>
    </p:spTree>
    <p:extLst>
      <p:ext uri="{BB962C8B-B14F-4D97-AF65-F5344CB8AC3E}">
        <p14:creationId xmlns:p14="http://schemas.microsoft.com/office/powerpoint/2010/main" xmlns="" val="3390761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Comic Sans MS" pitchFamily="66" charset="0"/>
              </a:rPr>
              <a:t>Sametka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33622" y="756036"/>
            <a:ext cx="7355588" cy="4689188"/>
          </a:xfrm>
        </p:spPr>
      </p:pic>
      <p:sp>
        <p:nvSpPr>
          <p:cNvPr id="5" name="TextovéPole 4"/>
          <p:cNvSpPr txBox="1"/>
          <p:nvPr/>
        </p:nvSpPr>
        <p:spPr>
          <a:xfrm>
            <a:off x="535658" y="5445224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Comic Sans MS" pitchFamily="66" charset="0"/>
              </a:rPr>
              <a:t>Oranžový nebo narůžovělý milimetrový roztoč žije v trávě a daří se mu právě v </a:t>
            </a:r>
            <a:r>
              <a:rPr lang="cs-CZ" sz="2400" dirty="0" smtClean="0">
                <a:latin typeface="Comic Sans MS" pitchFamily="66" charset="0"/>
              </a:rPr>
              <a:t>počasí</a:t>
            </a:r>
            <a:r>
              <a:rPr lang="cs-CZ" sz="2400" dirty="0">
                <a:latin typeface="Comic Sans MS" pitchFamily="66" charset="0"/>
              </a:rPr>
              <a:t>, kdy je ještě celkem teplo, ale i vlhko.</a:t>
            </a:r>
          </a:p>
        </p:txBody>
      </p:sp>
    </p:spTree>
    <p:extLst>
      <p:ext uri="{BB962C8B-B14F-4D97-AF65-F5344CB8AC3E}">
        <p14:creationId xmlns:p14="http://schemas.microsoft.com/office/powerpoint/2010/main" xmlns="" val="1268815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195263"/>
            <a:ext cx="4752975" cy="6557962"/>
          </a:xfrm>
        </p:spPr>
      </p:pic>
      <p:sp>
        <p:nvSpPr>
          <p:cNvPr id="5" name="TextovéPole 4"/>
          <p:cNvSpPr txBox="1"/>
          <p:nvPr/>
        </p:nvSpPr>
        <p:spPr>
          <a:xfrm>
            <a:off x="4788024" y="260648"/>
            <a:ext cx="417646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Samička naklade vajíčka a larva, aby mohla přežít, parazituje na živých tvorech. Přichytí se na kůži zvířat nebo lidí svými příústnímu končetinami a pokožku nařízne. Do této ranky vypustí své jedovaté výměšky, které </a:t>
            </a:r>
            <a:r>
              <a:rPr lang="cs-CZ" sz="2800" dirty="0" smtClean="0">
                <a:latin typeface="Comic Sans MS" pitchFamily="66" charset="0"/>
              </a:rPr>
              <a:t>štěpí </a:t>
            </a:r>
            <a:r>
              <a:rPr lang="cs-CZ" sz="2800" dirty="0">
                <a:latin typeface="Comic Sans MS" pitchFamily="66" charset="0"/>
              </a:rPr>
              <a:t>tkáň hostitele, a ona pak už se touto směsí živí.</a:t>
            </a:r>
          </a:p>
        </p:txBody>
      </p:sp>
    </p:spTree>
    <p:extLst>
      <p:ext uri="{BB962C8B-B14F-4D97-AF65-F5344CB8AC3E}">
        <p14:creationId xmlns:p14="http://schemas.microsoft.com/office/powerpoint/2010/main" xmlns="" val="2730146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l"/>
            <a:r>
              <a:rPr lang="cs-CZ" b="1" dirty="0">
                <a:latin typeface="Comic Sans MS" pitchFamily="66" charset="0"/>
              </a:rPr>
              <a:t>Co sametka způsobí?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4247964" y="2024844"/>
            <a:ext cx="5760640" cy="3672408"/>
          </a:xfrm>
        </p:spPr>
      </p:pic>
      <p:sp>
        <p:nvSpPr>
          <p:cNvPr id="5" name="TextovéPole 4"/>
          <p:cNvSpPr txBox="1"/>
          <p:nvPr/>
        </p:nvSpPr>
        <p:spPr>
          <a:xfrm>
            <a:off x="99717" y="1143895"/>
            <a:ext cx="50405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Sametka si </a:t>
            </a:r>
            <a:r>
              <a:rPr lang="cs-CZ" sz="2800" dirty="0">
                <a:latin typeface="Comic Sans MS" pitchFamily="66" charset="0"/>
              </a:rPr>
              <a:t>hledá na hostiteli taková místa, kde je kůže tenká, vlhká a teplá. Nepříjemné kousance ve velkém množství má člověk kolem pasu, v tříslech, v podpaží a ženy pod prsy. Svědění je tak úporné, že většina lidí si napadená místa rozškrábe. </a:t>
            </a:r>
            <a:endParaRPr lang="cs-CZ" sz="2800" dirty="0" smtClean="0">
              <a:latin typeface="Comic Sans MS" pitchFamily="66" charset="0"/>
            </a:endParaRPr>
          </a:p>
          <a:p>
            <a:r>
              <a:rPr lang="cs-CZ" sz="2800" dirty="0">
                <a:latin typeface="Comic Sans MS" pitchFamily="66" charset="0"/>
              </a:rPr>
              <a:t>Když se larvička nasaje, odpadne</a:t>
            </a:r>
            <a:r>
              <a:rPr lang="cs-CZ" sz="2800" dirty="0"/>
              <a:t>.</a:t>
            </a:r>
            <a:endParaRPr lang="cs-CZ" sz="28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06422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err="1">
                <a:latin typeface="Comic Sans MS" pitchFamily="66" charset="0"/>
              </a:rPr>
              <a:t>Kleštík</a:t>
            </a:r>
            <a:r>
              <a:rPr lang="cs-CZ" b="1" dirty="0">
                <a:latin typeface="Comic Sans MS" pitchFamily="66" charset="0"/>
              </a:rPr>
              <a:t> </a:t>
            </a:r>
            <a:r>
              <a:rPr lang="cs-CZ" b="1" dirty="0" smtClean="0">
                <a:latin typeface="Comic Sans MS" pitchFamily="66" charset="0"/>
              </a:rPr>
              <a:t>včelí </a:t>
            </a:r>
            <a:r>
              <a:rPr lang="cs-CZ" b="1" dirty="0" smtClean="0">
                <a:latin typeface="Comic Sans MS" pitchFamily="66" charset="0"/>
              </a:rPr>
              <a:t>– parazitický </a:t>
            </a:r>
            <a:r>
              <a:rPr lang="cs-CZ" b="1" dirty="0" smtClean="0">
                <a:latin typeface="Comic Sans MS" pitchFamily="66" charset="0"/>
              </a:rPr>
              <a:t>roztoč    včel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556792"/>
            <a:ext cx="4382200" cy="5112568"/>
          </a:xfrm>
        </p:spPr>
      </p:pic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>
                <a:latin typeface="Comic Sans MS" pitchFamily="66" charset="0"/>
              </a:rPr>
              <a:t>Způsobuje onemocnění </a:t>
            </a:r>
            <a:r>
              <a:rPr lang="cs-CZ" dirty="0" err="1" smtClean="0">
                <a:latin typeface="Comic Sans MS" pitchFamily="66" charset="0"/>
              </a:rPr>
              <a:t>varoázu</a:t>
            </a:r>
            <a:r>
              <a:rPr lang="cs-CZ" dirty="0" smtClean="0">
                <a:latin typeface="Comic Sans MS" pitchFamily="66" charset="0"/>
              </a:rPr>
              <a:t>.</a:t>
            </a:r>
          </a:p>
          <a:p>
            <a:r>
              <a:rPr lang="cs-CZ" dirty="0">
                <a:latin typeface="Comic Sans MS" pitchFamily="66" charset="0"/>
              </a:rPr>
              <a:t>Při silném napadení se na česně objevují těžce se pohybující včely s deformovanými křídly, končetinami a nepřirozeně vysunutým </a:t>
            </a:r>
            <a:r>
              <a:rPr lang="cs-CZ" dirty="0" smtClean="0">
                <a:latin typeface="Comic Sans MS" pitchFamily="66" charset="0"/>
              </a:rPr>
              <a:t>sosákem.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9087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524192" y="274639"/>
            <a:ext cx="5705407" cy="77809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            </a:t>
            </a:r>
            <a:endParaRPr lang="cs-CZ" sz="36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03725" y="1052513"/>
            <a:ext cx="4740275" cy="3641725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3356992"/>
            <a:ext cx="4401330" cy="3135948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693918" y="4924966"/>
            <a:ext cx="4198562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r>
              <a:rPr lang="cs-CZ" sz="3200" dirty="0" err="1">
                <a:latin typeface="Comic Sans MS" pitchFamily="66" charset="0"/>
              </a:rPr>
              <a:t>Kleštík</a:t>
            </a:r>
            <a:r>
              <a:rPr lang="cs-CZ" sz="3200" dirty="0">
                <a:latin typeface="Comic Sans MS" pitchFamily="66" charset="0"/>
              </a:rPr>
              <a:t> na těle včely, pod elektronovým mikroskopem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971600" y="332656"/>
            <a:ext cx="79208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>
                <a:latin typeface="Comic Sans MS" pitchFamily="66" charset="0"/>
              </a:rPr>
              <a:t>Kleštík</a:t>
            </a:r>
            <a:r>
              <a:rPr lang="cs-CZ" sz="3200" dirty="0">
                <a:latin typeface="Comic Sans MS" pitchFamily="66" charset="0"/>
              </a:rPr>
              <a:t> na těle pokročilého stádia </a:t>
            </a:r>
            <a:r>
              <a:rPr lang="cs-CZ" sz="3200" dirty="0" smtClean="0">
                <a:latin typeface="Comic Sans MS" pitchFamily="66" charset="0"/>
              </a:rPr>
              <a:t>včelího </a:t>
            </a:r>
            <a:r>
              <a:rPr lang="cs-CZ" sz="3200" dirty="0">
                <a:latin typeface="Comic Sans MS" pitchFamily="66" charset="0"/>
              </a:rPr>
              <a:t>plo</a:t>
            </a:r>
            <a:r>
              <a:rPr lang="cs-CZ" sz="3200" dirty="0"/>
              <a:t>du</a:t>
            </a:r>
          </a:p>
        </p:txBody>
      </p:sp>
    </p:spTree>
    <p:extLst>
      <p:ext uri="{BB962C8B-B14F-4D97-AF65-F5344CB8AC3E}">
        <p14:creationId xmlns:p14="http://schemas.microsoft.com/office/powerpoint/2010/main" xmlns="" val="381903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>
                <a:latin typeface="Comic Sans MS" pitchFamily="66" charset="0"/>
              </a:rPr>
              <a:t>Zápis do sešitu - Roztoči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736"/>
            <a:ext cx="8964488" cy="554461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Comic Sans MS" pitchFamily="66" charset="0"/>
              </a:rPr>
              <a:t>živí se paraziticky nebo dravě</a:t>
            </a:r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t</a:t>
            </a:r>
            <a:r>
              <a:rPr lang="cs-CZ" dirty="0" smtClean="0">
                <a:latin typeface="Comic Sans MS" pitchFamily="66" charset="0"/>
              </a:rPr>
              <a:t>ělo </a:t>
            </a:r>
            <a:r>
              <a:rPr lang="cs-CZ" dirty="0" smtClean="0">
                <a:latin typeface="Comic Sans MS" pitchFamily="66" charset="0"/>
              </a:rPr>
              <a:t>splývá v jeden celek, rozměry do 1mm</a:t>
            </a:r>
          </a:p>
          <a:p>
            <a:pPr marL="107950" indent="0">
              <a:buClr>
                <a:srgbClr val="E6E6E6"/>
              </a:buClr>
              <a:buSzPct val="4500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</a:pPr>
            <a:r>
              <a:rPr lang="cs-CZ" u="sng" dirty="0" smtClean="0">
                <a:latin typeface="Comic Sans MS" pitchFamily="66" charset="0"/>
              </a:rPr>
              <a:t>Zástupci:</a:t>
            </a:r>
            <a:r>
              <a:rPr lang="cs-CZ" dirty="0" smtClean="0">
                <a:latin typeface="Comic Sans MS" pitchFamily="66" charset="0"/>
              </a:rPr>
              <a:t> </a:t>
            </a:r>
          </a:p>
          <a:p>
            <a:pPr marL="431800" indent="-323850">
              <a:buClr>
                <a:srgbClr val="E6E6E6"/>
              </a:buClr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</a:pPr>
            <a:r>
              <a:rPr lang="cs-CZ" b="1" dirty="0" smtClean="0">
                <a:latin typeface="Comic Sans MS" pitchFamily="66" charset="0"/>
              </a:rPr>
              <a:t>Klíště obecné </a:t>
            </a:r>
            <a:r>
              <a:rPr lang="cs-CZ" dirty="0" smtClean="0">
                <a:latin typeface="Comic Sans MS" pitchFamily="66" charset="0"/>
              </a:rPr>
              <a:t>- </a:t>
            </a:r>
            <a:r>
              <a:rPr lang="cs-CZ" dirty="0">
                <a:latin typeface="Comic Sans MS" pitchFamily="66" charset="0"/>
              </a:rPr>
              <a:t>p</a:t>
            </a:r>
            <a:r>
              <a:rPr lang="cs-CZ" dirty="0" smtClean="0">
                <a:latin typeface="Comic Sans MS" pitchFamily="66" charset="0"/>
              </a:rPr>
              <a:t>arazit </a:t>
            </a:r>
            <a:r>
              <a:rPr lang="cs-CZ" dirty="0">
                <a:latin typeface="Comic Sans MS" pitchFamily="66" charset="0"/>
              </a:rPr>
              <a:t>obratlovců - samička a larvy se živí krví </a:t>
            </a:r>
            <a:r>
              <a:rPr lang="cs-CZ" dirty="0" smtClean="0">
                <a:latin typeface="Comic Sans MS" pitchFamily="66" charset="0"/>
              </a:rPr>
              <a:t>hostitele.</a:t>
            </a:r>
            <a:endParaRPr lang="cs-CZ" dirty="0">
              <a:latin typeface="Comic Sans MS" pitchFamily="66" charset="0"/>
            </a:endParaRPr>
          </a:p>
          <a:p>
            <a:pPr marL="431800" indent="-323850">
              <a:buClr>
                <a:srgbClr val="E6E6E6"/>
              </a:buClr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</a:pPr>
            <a:r>
              <a:rPr lang="cs-CZ" dirty="0">
                <a:latin typeface="Comic Sans MS" pitchFamily="66" charset="0"/>
              </a:rPr>
              <a:t>Sameček nepřijímá </a:t>
            </a:r>
            <a:r>
              <a:rPr lang="cs-CZ" dirty="0" smtClean="0">
                <a:latin typeface="Comic Sans MS" pitchFamily="66" charset="0"/>
              </a:rPr>
              <a:t>potravu, samička saje krev</a:t>
            </a:r>
            <a:endParaRPr lang="cs-CZ" dirty="0">
              <a:latin typeface="Comic Sans MS" pitchFamily="66" charset="0"/>
            </a:endParaRPr>
          </a:p>
          <a:p>
            <a:pPr marL="431800" indent="-323850">
              <a:buClr>
                <a:srgbClr val="E6E6E6"/>
              </a:buClr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</a:pPr>
            <a:r>
              <a:rPr lang="cs-CZ" dirty="0">
                <a:latin typeface="Comic Sans MS" pitchFamily="66" charset="0"/>
              </a:rPr>
              <a:t>Přenašeč bakteriálních onemocnění </a:t>
            </a:r>
            <a:r>
              <a:rPr lang="cs-CZ" dirty="0" smtClean="0">
                <a:latin typeface="Comic Sans MS" pitchFamily="66" charset="0"/>
              </a:rPr>
              <a:t>(borelióza</a:t>
            </a:r>
            <a:r>
              <a:rPr lang="cs-CZ" dirty="0">
                <a:latin typeface="Comic Sans MS" pitchFamily="66" charset="0"/>
              </a:rPr>
              <a:t>, zánět mozkových blan</a:t>
            </a:r>
            <a:r>
              <a:rPr lang="cs-CZ" dirty="0" smtClean="0">
                <a:latin typeface="Comic Sans MS" pitchFamily="66" charset="0"/>
              </a:rPr>
              <a:t>).</a:t>
            </a:r>
            <a:endParaRPr lang="cs-CZ" dirty="0" smtClean="0">
              <a:latin typeface="Comic Sans MS" pitchFamily="66" charset="0"/>
            </a:endParaRPr>
          </a:p>
          <a:p>
            <a:pPr marL="107950" indent="0">
              <a:buClr>
                <a:srgbClr val="E6E6E6"/>
              </a:buClr>
              <a:buSzPct val="4500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</a:pPr>
            <a:r>
              <a:rPr lang="cs-CZ" u="sng" dirty="0" smtClean="0">
                <a:latin typeface="Comic Sans MS" pitchFamily="66" charset="0"/>
              </a:rPr>
              <a:t>Další zástupci: </a:t>
            </a:r>
          </a:p>
          <a:p>
            <a:pPr marL="107950" indent="0">
              <a:buClr>
                <a:srgbClr val="E6E6E6"/>
              </a:buClr>
              <a:buSzPct val="4500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</a:pPr>
            <a:r>
              <a:rPr lang="cs-CZ" dirty="0" smtClean="0">
                <a:latin typeface="Comic Sans MS" pitchFamily="66" charset="0"/>
              </a:rPr>
              <a:t>Sametky, zákožka svrabová, roztoči, </a:t>
            </a:r>
            <a:r>
              <a:rPr lang="cs-CZ" dirty="0" err="1" smtClean="0">
                <a:latin typeface="Comic Sans MS" pitchFamily="66" charset="0"/>
              </a:rPr>
              <a:t>kleštík</a:t>
            </a:r>
            <a:r>
              <a:rPr lang="cs-CZ" dirty="0" smtClean="0">
                <a:latin typeface="Comic Sans MS" pitchFamily="66" charset="0"/>
              </a:rPr>
              <a:t> včelí</a:t>
            </a:r>
            <a:endParaRPr lang="cs-CZ" dirty="0">
              <a:latin typeface="Comic Sans MS" pitchFamily="66" charset="0"/>
            </a:endParaRPr>
          </a:p>
          <a:p>
            <a:endParaRPr lang="cs-CZ" dirty="0">
              <a:latin typeface="Comic Sans MS" pitchFamily="66" charset="0"/>
            </a:endParaRPr>
          </a:p>
          <a:p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87456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 lnSpcReduction="10000"/>
          </a:bodyPr>
          <a:lstStyle/>
          <a:p>
            <a:r>
              <a:rPr lang="cs-CZ" sz="2000" dirty="0"/>
              <a:t>Roztoč v domácím prachu.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2011-12-06]. 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cs.wikipedia.org/wiki/Soubor:House_Dust_Mite.jpg</a:t>
            </a:r>
            <a:r>
              <a:rPr lang="cs-CZ" sz="2000" dirty="0"/>
              <a:t> Snímek roztoče elektronovým mikroskopem.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2011-12-06]. Dostupné z: </a:t>
            </a:r>
            <a:r>
              <a:rPr lang="cs-CZ" sz="2000" dirty="0">
                <a:hlinkClick r:id="rId3"/>
              </a:rPr>
              <a:t>http://cs.wikipedia.org/wiki/Soubor:Rust_Mite,_</a:t>
            </a:r>
            <a:r>
              <a:rPr lang="cs-CZ" sz="2000" dirty="0" smtClean="0">
                <a:hlinkClick r:id="rId3"/>
              </a:rPr>
              <a:t>Aceria_anthocoptes.jpg</a:t>
            </a:r>
            <a:endParaRPr lang="cs-CZ" sz="2000" dirty="0" smtClean="0"/>
          </a:p>
          <a:p>
            <a:r>
              <a:rPr lang="cs-CZ" sz="2000" dirty="0"/>
              <a:t>Klíště obecné.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2011-12-06]. Dostupné z: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commons.wikimedia.org/wiki/File:Ixodes.ricinus.searching.jpg?uselang=cs</a:t>
            </a:r>
            <a:endParaRPr lang="cs-CZ" sz="2000" dirty="0" smtClean="0"/>
          </a:p>
          <a:p>
            <a:r>
              <a:rPr lang="cs-CZ" sz="2000" dirty="0"/>
              <a:t>Klíště obecné - ústní ústrojí.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2011-12-06]. Dostupné z: </a:t>
            </a: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commons.wikimedia.org/wiki/File:Ixodes_ricinus.jpg?uselang=cs</a:t>
            </a:r>
            <a:endParaRPr lang="cs-CZ" sz="2000" dirty="0" smtClean="0"/>
          </a:p>
          <a:p>
            <a:r>
              <a:rPr lang="cs-CZ" sz="2000" dirty="0"/>
              <a:t>Vývojový cyklus klíštěte. BIOTECHNOLOGICKÁ SPOLEČNOST PROTEAN S.R.O. </a:t>
            </a:r>
            <a:r>
              <a:rPr lang="cs-CZ" sz="2000" i="1" dirty="0"/>
              <a:t>Kliste.cz</a:t>
            </a:r>
            <a:r>
              <a:rPr lang="cs-CZ" sz="2000" dirty="0"/>
              <a:t> [online]. 2008 [cit. 20122011-12-06]. Dostupné z: http://kliste.cz/clanek/27/zivotni_cyklus_klistat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159997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5472608"/>
          </a:xfrm>
        </p:spPr>
        <p:txBody>
          <a:bodyPr>
            <a:normAutofit/>
          </a:bodyPr>
          <a:lstStyle/>
          <a:p>
            <a:r>
              <a:rPr lang="cs-CZ" sz="2000" dirty="0"/>
              <a:t>Zákožka svrabová: foto.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2011-12-06]. 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cs.wikipedia.org/wiki/Soubor:Sarcoptes_scabei_2.jpg</a:t>
            </a:r>
            <a:endParaRPr lang="cs-CZ" sz="2000" dirty="0" smtClean="0"/>
          </a:p>
          <a:p>
            <a:r>
              <a:rPr lang="cs-CZ" sz="2000" dirty="0"/>
              <a:t>Roztoč domácí: Atlas škůdců. </a:t>
            </a:r>
            <a:r>
              <a:rPr lang="cs-CZ" sz="2000" i="1" dirty="0"/>
              <a:t>Desinsekta.cz</a:t>
            </a:r>
            <a:r>
              <a:rPr lang="cs-CZ" sz="2000" dirty="0"/>
              <a:t> [online]. 2011 [cit. 2011-12-06]. Dostupné z: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www.desinsekta.cz/cs/atlas-skudcu/67-roztoc-domaci</a:t>
            </a:r>
            <a:endParaRPr lang="cs-CZ" sz="2000" dirty="0" smtClean="0"/>
          </a:p>
          <a:p>
            <a:r>
              <a:rPr lang="cs-CZ" sz="2000" dirty="0"/>
              <a:t>Srpnovou vyrážku mají na svědomí roztoči: Sametka. In: </a:t>
            </a:r>
            <a:r>
              <a:rPr lang="cs-CZ" sz="2000" i="1" dirty="0"/>
              <a:t>Prozeny.blesk.cz</a:t>
            </a:r>
            <a:r>
              <a:rPr lang="cs-CZ" sz="2000" dirty="0"/>
              <a:t> [online]. 19. srpna 2010 [cit. 2011-12.06]. Dostupné z: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prozeny.blesk.cz/clanek/pro-zeny-zdravi-a-hubnuti/140877/srpnovou-vyrazku-maji-na-svedomi-roztoci.html</a:t>
            </a:r>
            <a:endParaRPr lang="cs-CZ" sz="2000" dirty="0" smtClean="0"/>
          </a:p>
          <a:p>
            <a:r>
              <a:rPr lang="cs-CZ" sz="2000" dirty="0" err="1"/>
              <a:t>Kleštík</a:t>
            </a:r>
            <a:r>
              <a:rPr lang="cs-CZ" sz="2000" dirty="0"/>
              <a:t> včelí: </a:t>
            </a:r>
            <a:r>
              <a:rPr lang="cs-CZ" sz="2000" dirty="0" err="1"/>
              <a:t>varroa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2011-12-10]. Dostupné z: http://cs.wikipedia.org/wiki/Soubor:Varroa_Mite.jpg</a:t>
            </a:r>
          </a:p>
        </p:txBody>
      </p:sp>
    </p:spTree>
    <p:extLst>
      <p:ext uri="{BB962C8B-B14F-4D97-AF65-F5344CB8AC3E}">
        <p14:creationId xmlns:p14="http://schemas.microsoft.com/office/powerpoint/2010/main" xmlns="" val="3041072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1549</Words>
  <Application>Microsoft Office PowerPoint</Application>
  <PresentationFormat>Předvádění na obrazovce (4:3)</PresentationFormat>
  <Paragraphs>101</Paragraphs>
  <Slides>25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25</vt:i4>
      </vt:variant>
    </vt:vector>
  </HeadingPairs>
  <TitlesOfParts>
    <vt:vector size="27" baseType="lpstr">
      <vt:lpstr>Motiv systému Office</vt:lpstr>
      <vt:lpstr>1_Motiv systému Office</vt:lpstr>
      <vt:lpstr>Snímek 1</vt:lpstr>
      <vt:lpstr>  Anotace:  </vt:lpstr>
      <vt:lpstr>Kmen: Členovci  Podkmen Klepítkatci </vt:lpstr>
      <vt:lpstr>Řád: Roztoči</vt:lpstr>
      <vt:lpstr>Roztoči</vt:lpstr>
      <vt:lpstr>Snímek roztoče elektronovým mikroskopem</vt:lpstr>
      <vt:lpstr>  Klíště obecné</vt:lpstr>
      <vt:lpstr>                             Klíště obecné</vt:lpstr>
      <vt:lpstr>Detail klíštěte</vt:lpstr>
      <vt:lpstr>Životní cyklus klíšťat</vt:lpstr>
      <vt:lpstr>Reprodukční schopnosti klíšťat</vt:lpstr>
      <vt:lpstr>Zákožka svrabová</vt:lpstr>
      <vt:lpstr>Svrab je infekční kožní onemocnění</vt:lpstr>
      <vt:lpstr>Snímek 14</vt:lpstr>
      <vt:lpstr> </vt:lpstr>
      <vt:lpstr> Roztoč domácí </vt:lpstr>
      <vt:lpstr> Roztoč domácí </vt:lpstr>
      <vt:lpstr>Sametka</vt:lpstr>
      <vt:lpstr>Snímek 19</vt:lpstr>
      <vt:lpstr>Co sametka způsobí?</vt:lpstr>
      <vt:lpstr>Kleštík včelí – parazitický roztoč    včel</vt:lpstr>
      <vt:lpstr>            </vt:lpstr>
      <vt:lpstr>Zápis do sešitu - Roztoči</vt:lpstr>
      <vt:lpstr>Zdroje a citace</vt:lpstr>
      <vt:lpstr>Zdroje a 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Fiedlerová Ivana</dc:creator>
  <cp:lastModifiedBy>expert</cp:lastModifiedBy>
  <cp:revision>32</cp:revision>
  <dcterms:created xsi:type="dcterms:W3CDTF">2012-03-02T20:53:47Z</dcterms:created>
  <dcterms:modified xsi:type="dcterms:W3CDTF">2012-03-11T14:07:12Z</dcterms:modified>
</cp:coreProperties>
</file>