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86" r:id="rId4"/>
    <p:sldId id="283" r:id="rId5"/>
    <p:sldId id="256" r:id="rId6"/>
    <p:sldId id="284" r:id="rId7"/>
    <p:sldId id="28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678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163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289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335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995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70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619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430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359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726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127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42000">
              <a:srgbClr val="FEE7F2"/>
            </a:gs>
            <a:gs pos="81000">
              <a:srgbClr val="FFFF00"/>
            </a:gs>
            <a:gs pos="90000">
              <a:srgbClr val="C50849"/>
            </a:gs>
            <a:gs pos="93000">
              <a:srgbClr val="B43E85"/>
            </a:gs>
            <a:gs pos="100000">
              <a:srgbClr val="F8B049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5BA16-6500-4AA5-BCAF-3EBCB08A9EF3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66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j%C3%ADdeln%C3%AD%20l%C3%ADstek&amp;ex=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3619533"/>
              </p:ext>
            </p:extLst>
          </p:nvPr>
        </p:nvGraphicFramePr>
        <p:xfrm>
          <a:off x="755650" y="1322388"/>
          <a:ext cx="7848600" cy="3944938"/>
        </p:xfrm>
        <a:graphic>
          <a:graphicData uri="http://schemas.openxmlformats.org/drawingml/2006/table">
            <a:tbl>
              <a:tblPr/>
              <a:tblGrid>
                <a:gridCol w="1843088"/>
                <a:gridCol w="6005512"/>
              </a:tblGrid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2013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951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Operační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systémy – Kancelářský balík Office 2010 - Excel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1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Windows 7 – Kancelářský balíček – Excel 2010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– tvorba kalkulace potravin – Jídelní lístek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pracují v programu Excel 2010 – zpracovávají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Jídelní lístek a jeho kalkulaci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4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36096" y="332656"/>
            <a:ext cx="3538736" cy="6408712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Excel 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2010</a:t>
            </a:r>
            <a:b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Jídelní lístek</a:t>
            </a:r>
            <a: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5256584" cy="6336704"/>
          </a:xfr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4400" dirty="0" smtClean="0"/>
              <a:t>Dle zadaného příkladu zpracovává </a:t>
            </a:r>
            <a:r>
              <a:rPr lang="cs-CZ" sz="4400" dirty="0" smtClean="0"/>
              <a:t>jídelní lístek</a:t>
            </a:r>
            <a:endParaRPr lang="cs-CZ" sz="4400" dirty="0" smtClean="0"/>
          </a:p>
          <a:p>
            <a:endParaRPr lang="cs-CZ" sz="1800" dirty="0" smtClean="0"/>
          </a:p>
          <a:p>
            <a:r>
              <a:rPr lang="cs-CZ" sz="4400" dirty="0" smtClean="0"/>
              <a:t>Vyhledává cenové relace na Internetu</a:t>
            </a:r>
            <a:endParaRPr lang="cs-CZ" sz="4400" dirty="0" smtClean="0"/>
          </a:p>
          <a:p>
            <a:endParaRPr lang="cs-CZ" sz="1800" dirty="0" smtClean="0"/>
          </a:p>
          <a:p>
            <a:r>
              <a:rPr lang="cs-CZ" sz="4400" dirty="0" smtClean="0"/>
              <a:t>Získává přehled o cenách potravin</a:t>
            </a:r>
            <a:endParaRPr lang="cs-CZ" sz="4400" dirty="0" smtClean="0"/>
          </a:p>
          <a:p>
            <a:endParaRPr lang="cs-CZ" sz="4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12776"/>
            <a:ext cx="1679086" cy="2313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1100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 hodiny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základě získaných vědomostí vytvářet tabulky, grafy a výpočty na konkrétních příkladech</a:t>
            </a:r>
          </a:p>
          <a:p>
            <a:r>
              <a:rPr lang="cs-CZ" dirty="0" smtClean="0"/>
              <a:t> v prolínání předmětu Výchovy k občanství a Domácnosti získat zkušenosti z kalkulace současných cen a finanční gramotnosti</a:t>
            </a:r>
          </a:p>
          <a:p>
            <a:r>
              <a:rPr lang="cs-CZ" dirty="0" smtClean="0"/>
              <a:t>Propojení s předmětem Matematika v rámci výpočtu a použití Kalkulačky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079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při tvorbě jídelního lístku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5400600" cy="5688632"/>
          </a:xfrm>
          <a:solidFill>
            <a:srgbClr val="00B0F0"/>
          </a:solidFill>
          <a:ln cmpd="dbl"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Na týden má pro jednu osobu 848, - Kč ( 1 list )</a:t>
            </a:r>
          </a:p>
          <a:p>
            <a:endParaRPr lang="cs-CZ" sz="1100" dirty="0" smtClean="0"/>
          </a:p>
          <a:p>
            <a:r>
              <a:rPr lang="cs-CZ" sz="2800" dirty="0" smtClean="0"/>
              <a:t>Na základě tohoto rozpočtu vypočítá pomocí tabulky v Excelu finance pro čtyřčlennou rodinu na týden strávený na letní dovolené  - stravování (  2 list )</a:t>
            </a:r>
          </a:p>
          <a:p>
            <a:endParaRPr lang="cs-CZ" sz="1100" dirty="0" smtClean="0"/>
          </a:p>
          <a:p>
            <a:r>
              <a:rPr lang="cs-CZ" sz="2800" dirty="0" smtClean="0"/>
              <a:t>V programu pak zpracuje Jídelní lístek  ( 3 list )</a:t>
            </a:r>
          </a:p>
          <a:p>
            <a:endParaRPr lang="cs-CZ" sz="1100" dirty="0" smtClean="0"/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celou dobu získává informace na Internetu ( cenové kalkulace potravin 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jídelní lístky,jídlo,ob&amp;ecaron;d v restauraci,prost&amp;rcaron;ení stol&amp;uring;,rekreace,restaurace,stolování,stoly,volný &amp;ccaron;a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04864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769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39552" y="116633"/>
            <a:ext cx="7772400" cy="86409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 tabulky pro Jídelní lístek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6"/>
            <a:ext cx="7488832" cy="567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77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116632"/>
            <a:ext cx="3888432" cy="936104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Kalkulace jídel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860032" cy="6806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9" y="1268760"/>
            <a:ext cx="3960440" cy="483209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pomocí kalkulačky vypočítá cenu pro rodinu</a:t>
            </a:r>
          </a:p>
          <a:p>
            <a:pPr marL="457200" indent="-457200">
              <a:buFontTx/>
              <a:buChar char="-"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Tx/>
              <a:buChar char="-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Sestavuje postupně celý jídelní lístek</a:t>
            </a:r>
          </a:p>
          <a:p>
            <a:pPr marL="457200" indent="-457200">
              <a:buFontTx/>
              <a:buChar char="-"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Tx/>
              <a:buChar char="-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konci JL mu automaticky program spočítá cenu za stravování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72079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při výpočtech - buňky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818831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9550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-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262088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Použito vlastních zdrojů autora</a:t>
            </a:r>
          </a:p>
          <a:p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://office.microsoft.com/cs-cz/images/results.aspx?qu=j%C3%ADdeln%C3%AD%20l%C3%ADstek&amp;ex=2#ai:MC900216508</a:t>
            </a:r>
            <a:r>
              <a:rPr lang="cs-CZ" sz="2400" dirty="0" smtClean="0">
                <a:hlinkClick r:id="rId2"/>
              </a:rPr>
              <a:t>|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204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240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Excel 2010     Jídelní lístek  </vt:lpstr>
      <vt:lpstr>Cíl hodiny</vt:lpstr>
      <vt:lpstr>Postup při tvorbě jídelního lístku</vt:lpstr>
      <vt:lpstr>Vzor tabulky pro Jídelní lístek</vt:lpstr>
      <vt:lpstr>Kalkulace jídel</vt:lpstr>
      <vt:lpstr>Práce při výpočtech - buňky</vt:lpstr>
      <vt:lpstr>Použité zdroje -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49</cp:revision>
  <dcterms:created xsi:type="dcterms:W3CDTF">2012-10-06T06:47:03Z</dcterms:created>
  <dcterms:modified xsi:type="dcterms:W3CDTF">2013-01-26T09:09:30Z</dcterms:modified>
</cp:coreProperties>
</file>