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6" r:id="rId2"/>
    <p:sldId id="256" r:id="rId3"/>
    <p:sldId id="258" r:id="rId4"/>
    <p:sldId id="260" r:id="rId5"/>
    <p:sldId id="272" r:id="rId6"/>
    <p:sldId id="270" r:id="rId7"/>
    <p:sldId id="271" r:id="rId8"/>
    <p:sldId id="273" r:id="rId9"/>
    <p:sldId id="265" r:id="rId10"/>
    <p:sldId id="267" r:id="rId11"/>
    <p:sldId id="262" r:id="rId12"/>
    <p:sldId id="269" r:id="rId13"/>
    <p:sldId id="268" r:id="rId14"/>
    <p:sldId id="275" r:id="rId15"/>
    <p:sldId id="274" r:id="rId16"/>
    <p:sldId id="277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062E069-F843-469A-9606-65A6192069A3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83358F9-6E52-455A-BC00-E8D16F0B31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44E269-DB20-468E-8069-BB065ACAFC85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06DEA-0447-4971-93A3-7ECA29689B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639AF9-D7F6-47B6-B2E7-D66F4D451F85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B26CEE-92AF-4430-8F39-10AAA8F098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FD9534-BC12-4F2F-AB4C-63F5924A131B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5A9B5-1C89-42E9-B35B-2A84C52A61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EA3BF0-2330-4387-9551-308803FAA26C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FB507-3B87-4479-8E5E-CD20CAABD1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E91526-D986-40E4-A9D1-0434A483BF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AA679E-1FF3-44B2-A683-47E18B3443E4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E7949-25B5-4F2C-8E02-7001B013F00C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87414F-D79F-413C-A41F-720A24C07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092835-A5B4-456E-A08A-D25902119C3E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0EDE0-2D31-4135-B11C-A20299786C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F7B69-C459-4CE7-B3AF-507971258C75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62773-C2AF-4C47-86FD-290EB4EC7A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044E6-F181-47BF-96A7-504AA7CB538F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6644F-FFEB-4795-A7EE-2D3C33BC45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9BF99A-6B2D-414B-9513-27B5C46D7F59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7C5CF-B1DB-497B-9468-9E62EB12D6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5AFEC1-BB1A-4827-8E02-1E9F88919F25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BD4F63-55C8-490F-9944-C70DED683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A0DE74D8-6581-4CE4-9BE0-44B2B1E1DCEC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D2F4DC3C-E2E3-4C0E-8CEB-CD2789811F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68" r:id="rId7"/>
    <p:sldLayoutId id="2147483667" r:id="rId8"/>
    <p:sldLayoutId id="2147483666" r:id="rId9"/>
    <p:sldLayoutId id="2147483665" r:id="rId10"/>
    <p:sldLayoutId id="214748366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300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eaLnBrk="0" fontAlgn="base" hangingPunct="0">
        <a:spcBef>
          <a:spcPts val="300"/>
        </a:spcBef>
        <a:spcAft>
          <a:spcPct val="0"/>
        </a:spcAft>
        <a:buClr>
          <a:srgbClr val="BB8605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ts val="300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spcBef>
          <a:spcPts val="338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http://www.animationlibrary.com/animation/20578/3D_plane/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hyperlink" Target="http://www.animationlibrary.com/animation/31585/Work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gif"/><Relationship Id="rId3" Type="http://schemas.openxmlformats.org/officeDocument/2006/relationships/image" Target="../media/image15.gif"/><Relationship Id="rId7" Type="http://schemas.openxmlformats.org/officeDocument/2006/relationships/image" Target="../media/image17.gif"/><Relationship Id="rId2" Type="http://schemas.openxmlformats.org/officeDocument/2006/relationships/hyperlink" Target="http://www.animationlibrary.com/animation/22262/Kids_shoes_2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nimationlibrary.com/animation/22248/Bunny_slippers/" TargetMode="External"/><Relationship Id="rId5" Type="http://schemas.openxmlformats.org/officeDocument/2006/relationships/image" Target="../media/image16.gif"/><Relationship Id="rId4" Type="http://schemas.openxmlformats.org/officeDocument/2006/relationships/hyperlink" Target="http://www.animationlibrary.com/animation/22272/Shoe_love/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nimationlibrary.com/animation/22336/Blue_dress/" TargetMode="External"/><Relationship Id="rId13" Type="http://schemas.openxmlformats.org/officeDocument/2006/relationships/image" Target="../media/image23.gif"/><Relationship Id="rId18" Type="http://schemas.openxmlformats.org/officeDocument/2006/relationships/hyperlink" Target="http://www.animationlibrary.com/animation/22199/Brown_jeans/" TargetMode="External"/><Relationship Id="rId3" Type="http://schemas.openxmlformats.org/officeDocument/2006/relationships/image" Target="../media/image18.gif"/><Relationship Id="rId7" Type="http://schemas.openxmlformats.org/officeDocument/2006/relationships/image" Target="../media/image20.gif"/><Relationship Id="rId12" Type="http://schemas.openxmlformats.org/officeDocument/2006/relationships/hyperlink" Target="http://www.animationlibrary.com/animation/22352/Pink_dress/" TargetMode="External"/><Relationship Id="rId17" Type="http://schemas.openxmlformats.org/officeDocument/2006/relationships/image" Target="../media/image25.gif"/><Relationship Id="rId2" Type="http://schemas.openxmlformats.org/officeDocument/2006/relationships/hyperlink" Target="http://www.animationlibrary.com/animation/21989/Gloves/" TargetMode="External"/><Relationship Id="rId16" Type="http://schemas.openxmlformats.org/officeDocument/2006/relationships/hyperlink" Target="http://www.animationlibrary.com/animation/22343/Dress_2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nimationlibrary.com/animation/22000/2_gloves/" TargetMode="External"/><Relationship Id="rId11" Type="http://schemas.openxmlformats.org/officeDocument/2006/relationships/image" Target="../media/image22.gif"/><Relationship Id="rId5" Type="http://schemas.openxmlformats.org/officeDocument/2006/relationships/image" Target="../media/image19.gif"/><Relationship Id="rId15" Type="http://schemas.openxmlformats.org/officeDocument/2006/relationships/image" Target="../media/image24.gif"/><Relationship Id="rId10" Type="http://schemas.openxmlformats.org/officeDocument/2006/relationships/hyperlink" Target="http://www.animationlibrary.com/animation/22346/Green_dress_2/" TargetMode="External"/><Relationship Id="rId19" Type="http://schemas.openxmlformats.org/officeDocument/2006/relationships/image" Target="../media/image26.gif"/><Relationship Id="rId4" Type="http://schemas.openxmlformats.org/officeDocument/2006/relationships/hyperlink" Target="http://www.animationlibrary.com/animation/21985/Mittens_2/" TargetMode="External"/><Relationship Id="rId9" Type="http://schemas.openxmlformats.org/officeDocument/2006/relationships/image" Target="../media/image21.gif"/><Relationship Id="rId14" Type="http://schemas.openxmlformats.org/officeDocument/2006/relationships/hyperlink" Target="http://www.animationlibrary.com/animation/22342/Dress/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nimationlibrary.com/animation/26680/Cave_girl/" TargetMode="External"/><Relationship Id="rId13" Type="http://schemas.openxmlformats.org/officeDocument/2006/relationships/image" Target="../media/image33.gif"/><Relationship Id="rId3" Type="http://schemas.openxmlformats.org/officeDocument/2006/relationships/image" Target="../media/image28.gif"/><Relationship Id="rId7" Type="http://schemas.openxmlformats.org/officeDocument/2006/relationships/image" Target="../media/image30.gif"/><Relationship Id="rId12" Type="http://schemas.openxmlformats.org/officeDocument/2006/relationships/hyperlink" Target="http://www.animationlibrary.com/animation/26681/Caveman/" TargetMode="External"/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nimationlibrary.com/animation/18479/Baby_crawling/" TargetMode="External"/><Relationship Id="rId11" Type="http://schemas.openxmlformats.org/officeDocument/2006/relationships/image" Target="../media/image32.gif"/><Relationship Id="rId5" Type="http://schemas.openxmlformats.org/officeDocument/2006/relationships/image" Target="../media/image29.gif"/><Relationship Id="rId15" Type="http://schemas.openxmlformats.org/officeDocument/2006/relationships/image" Target="../media/image34.gif"/><Relationship Id="rId10" Type="http://schemas.openxmlformats.org/officeDocument/2006/relationships/hyperlink" Target="http://www.animationlibrary.com/animation/26678/Cave_boy_2/" TargetMode="External"/><Relationship Id="rId4" Type="http://schemas.openxmlformats.org/officeDocument/2006/relationships/hyperlink" Target="http://www.animationlibrary.com/animation/29587/Cow_grazes/" TargetMode="External"/><Relationship Id="rId9" Type="http://schemas.openxmlformats.org/officeDocument/2006/relationships/image" Target="../media/image31.gif"/><Relationship Id="rId14" Type="http://schemas.openxmlformats.org/officeDocument/2006/relationships/hyperlink" Target="http://www.animationlibrary.com/animation/18014/Cave_man_2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nimationlibrary.com/animation/31247/Galleon_2/" TargetMode="External"/><Relationship Id="rId13" Type="http://schemas.openxmlformats.org/officeDocument/2006/relationships/image" Target="../media/image40.gif"/><Relationship Id="rId18" Type="http://schemas.openxmlformats.org/officeDocument/2006/relationships/hyperlink" Target="http://www.animationlibrary.com/animation/23707/Green_turtle/" TargetMode="External"/><Relationship Id="rId3" Type="http://schemas.openxmlformats.org/officeDocument/2006/relationships/image" Target="../media/image35.gif"/><Relationship Id="rId7" Type="http://schemas.openxmlformats.org/officeDocument/2006/relationships/image" Target="../media/image37.gif"/><Relationship Id="rId12" Type="http://schemas.openxmlformats.org/officeDocument/2006/relationships/hyperlink" Target="http://www.animationlibrary.com/animation/31274/Sea_vessel/" TargetMode="External"/><Relationship Id="rId17" Type="http://schemas.openxmlformats.org/officeDocument/2006/relationships/image" Target="../media/image42.gif"/><Relationship Id="rId2" Type="http://schemas.openxmlformats.org/officeDocument/2006/relationships/hyperlink" Target="http://www.animationlibrary.com/animation/31158/Old_car_3/" TargetMode="External"/><Relationship Id="rId16" Type="http://schemas.openxmlformats.org/officeDocument/2006/relationships/hyperlink" Target="http://www.animationlibrary.com/animation/23690/Chameleon_sit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nimationlibrary.com/animation/31246/Galleon/" TargetMode="External"/><Relationship Id="rId11" Type="http://schemas.openxmlformats.org/officeDocument/2006/relationships/image" Target="../media/image39.gif"/><Relationship Id="rId5" Type="http://schemas.openxmlformats.org/officeDocument/2006/relationships/image" Target="../media/image36.gif"/><Relationship Id="rId15" Type="http://schemas.openxmlformats.org/officeDocument/2006/relationships/image" Target="../media/image41.gif"/><Relationship Id="rId10" Type="http://schemas.openxmlformats.org/officeDocument/2006/relationships/hyperlink" Target="http://www.animationlibrary.com/animation/21561/Sail_boat/" TargetMode="External"/><Relationship Id="rId19" Type="http://schemas.openxmlformats.org/officeDocument/2006/relationships/image" Target="../media/image43.gif"/><Relationship Id="rId4" Type="http://schemas.openxmlformats.org/officeDocument/2006/relationships/hyperlink" Target="http://www.animationlibrary.com/animation/19346/Baloon/" TargetMode="External"/><Relationship Id="rId9" Type="http://schemas.openxmlformats.org/officeDocument/2006/relationships/image" Target="../media/image38.gif"/><Relationship Id="rId14" Type="http://schemas.openxmlformats.org/officeDocument/2006/relationships/hyperlink" Target="http://www.animationlibrary.com/animation/24101/Snail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gif"/><Relationship Id="rId13" Type="http://schemas.openxmlformats.org/officeDocument/2006/relationships/hyperlink" Target="http://www.animationlibrary.com/animation/22354/Pink_dress_3/" TargetMode="External"/><Relationship Id="rId18" Type="http://schemas.openxmlformats.org/officeDocument/2006/relationships/image" Target="../media/image52.gif"/><Relationship Id="rId3" Type="http://schemas.openxmlformats.org/officeDocument/2006/relationships/hyperlink" Target="http://www.animationlibrary.com/animation/26354/Hot_cereal/" TargetMode="External"/><Relationship Id="rId7" Type="http://schemas.openxmlformats.org/officeDocument/2006/relationships/hyperlink" Target="http://www.animationlibrary.com/animation/25425/Love_shack/" TargetMode="External"/><Relationship Id="rId12" Type="http://schemas.openxmlformats.org/officeDocument/2006/relationships/image" Target="../media/image49.gif"/><Relationship Id="rId17" Type="http://schemas.openxmlformats.org/officeDocument/2006/relationships/hyperlink" Target="http://www.animationlibrary.com/animation/22204/Folded_shirt/" TargetMode="External"/><Relationship Id="rId2" Type="http://schemas.openxmlformats.org/officeDocument/2006/relationships/image" Target="../media/image44.gif"/><Relationship Id="rId16" Type="http://schemas.openxmlformats.org/officeDocument/2006/relationships/image" Target="../media/image51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gif"/><Relationship Id="rId11" Type="http://schemas.openxmlformats.org/officeDocument/2006/relationships/hyperlink" Target="http://www.animationlibrary.com/animation/25423/Little_house/" TargetMode="External"/><Relationship Id="rId5" Type="http://schemas.openxmlformats.org/officeDocument/2006/relationships/hyperlink" Target="http://www.animationlibrary.com/animation/26187/Blue_kettle/" TargetMode="External"/><Relationship Id="rId15" Type="http://schemas.openxmlformats.org/officeDocument/2006/relationships/hyperlink" Target="http://www.animationlibrary.com/animation/22195/Blue_pants/" TargetMode="External"/><Relationship Id="rId10" Type="http://schemas.openxmlformats.org/officeDocument/2006/relationships/image" Target="../media/image48.gif"/><Relationship Id="rId4" Type="http://schemas.openxmlformats.org/officeDocument/2006/relationships/image" Target="../media/image45.gif"/><Relationship Id="rId9" Type="http://schemas.openxmlformats.org/officeDocument/2006/relationships/hyperlink" Target="http://www.animationlibrary.com/animation/25424/Log_cabin/" TargetMode="External"/><Relationship Id="rId14" Type="http://schemas.openxmlformats.org/officeDocument/2006/relationships/image" Target="../media/image5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gif"/><Relationship Id="rId13" Type="http://schemas.openxmlformats.org/officeDocument/2006/relationships/hyperlink" Target="http://www.animationlibrary.com/animation/24801/Alien_in_jar/" TargetMode="External"/><Relationship Id="rId18" Type="http://schemas.openxmlformats.org/officeDocument/2006/relationships/image" Target="../media/image61.gif"/><Relationship Id="rId3" Type="http://schemas.openxmlformats.org/officeDocument/2006/relationships/image" Target="../media/image53.gif"/><Relationship Id="rId7" Type="http://schemas.openxmlformats.org/officeDocument/2006/relationships/image" Target="../media/image55.gif"/><Relationship Id="rId12" Type="http://schemas.openxmlformats.org/officeDocument/2006/relationships/image" Target="../media/image58.gif"/><Relationship Id="rId17" Type="http://schemas.openxmlformats.org/officeDocument/2006/relationships/hyperlink" Target="http://www.animationlibrary.com/animation/24798/Alien_hands/" TargetMode="External"/><Relationship Id="rId2" Type="http://schemas.openxmlformats.org/officeDocument/2006/relationships/hyperlink" Target="http://www.animationlibrary.com/animation/30546/Cheerleader_screams/" TargetMode="External"/><Relationship Id="rId16" Type="http://schemas.openxmlformats.org/officeDocument/2006/relationships/image" Target="../media/image60.gif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nimationlibrary.com/animation/30538/Cartoon_cheerleader/" TargetMode="External"/><Relationship Id="rId11" Type="http://schemas.openxmlformats.org/officeDocument/2006/relationships/hyperlink" Target="http://www.animationlibrary.com/animation/24809/BIg_eyes/" TargetMode="External"/><Relationship Id="rId5" Type="http://schemas.openxmlformats.org/officeDocument/2006/relationships/image" Target="../media/image54.gif"/><Relationship Id="rId15" Type="http://schemas.openxmlformats.org/officeDocument/2006/relationships/hyperlink" Target="http://www.animationlibrary.com/animation/24805/Aliens_talk/" TargetMode="External"/><Relationship Id="rId10" Type="http://schemas.openxmlformats.org/officeDocument/2006/relationships/image" Target="../media/image57.gif"/><Relationship Id="rId4" Type="http://schemas.openxmlformats.org/officeDocument/2006/relationships/hyperlink" Target="http://www.animationlibrary.com/animation/30547/Older_cheerleader/" TargetMode="External"/><Relationship Id="rId9" Type="http://schemas.openxmlformats.org/officeDocument/2006/relationships/hyperlink" Target="http://www.animationlibrary.com/animation/24808/Big_eyed/" TargetMode="External"/><Relationship Id="rId14" Type="http://schemas.openxmlformats.org/officeDocument/2006/relationships/image" Target="../media/image59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nimationlibrary.com/animation/30552/Boxer_2/" TargetMode="External"/><Relationship Id="rId13" Type="http://schemas.openxmlformats.org/officeDocument/2006/relationships/image" Target="../media/image67.gif"/><Relationship Id="rId18" Type="http://schemas.openxmlformats.org/officeDocument/2006/relationships/hyperlink" Target="http://www.animationlibrary.com/animation/30554/Bully/" TargetMode="External"/><Relationship Id="rId3" Type="http://schemas.openxmlformats.org/officeDocument/2006/relationships/image" Target="../media/image62.gif"/><Relationship Id="rId7" Type="http://schemas.openxmlformats.org/officeDocument/2006/relationships/image" Target="../media/image64.gif"/><Relationship Id="rId12" Type="http://schemas.openxmlformats.org/officeDocument/2006/relationships/hyperlink" Target="http://www.animationlibrary.com/animation/30566/Sumo_wrestler_2/" TargetMode="External"/><Relationship Id="rId17" Type="http://schemas.openxmlformats.org/officeDocument/2006/relationships/image" Target="../media/image69.gif"/><Relationship Id="rId2" Type="http://schemas.openxmlformats.org/officeDocument/2006/relationships/hyperlink" Target="http://www.animationlibrary.com/animation/30789/Man_starts/" TargetMode="External"/><Relationship Id="rId16" Type="http://schemas.openxmlformats.org/officeDocument/2006/relationships/hyperlink" Target="http://www.animationlibrary.com/animation/30567/Sumo_wrestler_3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nimationlibrary.com/animation/30696/Man_skates/" TargetMode="External"/><Relationship Id="rId11" Type="http://schemas.openxmlformats.org/officeDocument/2006/relationships/image" Target="../media/image66.gif"/><Relationship Id="rId5" Type="http://schemas.openxmlformats.org/officeDocument/2006/relationships/image" Target="../media/image63.gif"/><Relationship Id="rId15" Type="http://schemas.openxmlformats.org/officeDocument/2006/relationships/image" Target="../media/image68.gif"/><Relationship Id="rId10" Type="http://schemas.openxmlformats.org/officeDocument/2006/relationships/hyperlink" Target="http://www.animationlibrary.com/animation/30551/Boxer/" TargetMode="External"/><Relationship Id="rId19" Type="http://schemas.openxmlformats.org/officeDocument/2006/relationships/image" Target="../media/image70.gif"/><Relationship Id="rId4" Type="http://schemas.openxmlformats.org/officeDocument/2006/relationships/hyperlink" Target="http://www.animationlibrary.com/animation/20384/Boy_on_skateboard_2/" TargetMode="External"/><Relationship Id="rId9" Type="http://schemas.openxmlformats.org/officeDocument/2006/relationships/image" Target="../media/image65.gif"/><Relationship Id="rId14" Type="http://schemas.openxmlformats.org/officeDocument/2006/relationships/hyperlink" Target="http://www.animationlibrary.com/animation/30565/Sumo_wrestler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gif"/><Relationship Id="rId3" Type="http://schemas.openxmlformats.org/officeDocument/2006/relationships/image" Target="../media/image72.gif"/><Relationship Id="rId7" Type="http://schemas.openxmlformats.org/officeDocument/2006/relationships/image" Target="../media/image76.gif"/><Relationship Id="rId2" Type="http://schemas.openxmlformats.org/officeDocument/2006/relationships/image" Target="../media/image71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gif"/><Relationship Id="rId5" Type="http://schemas.openxmlformats.org/officeDocument/2006/relationships/image" Target="../media/image74.gif"/><Relationship Id="rId10" Type="http://schemas.openxmlformats.org/officeDocument/2006/relationships/image" Target="../media/image79.gif"/><Relationship Id="rId4" Type="http://schemas.openxmlformats.org/officeDocument/2006/relationships/image" Target="../media/image73.gif"/><Relationship Id="rId9" Type="http://schemas.openxmlformats.org/officeDocument/2006/relationships/image" Target="../media/image78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gif"/><Relationship Id="rId2" Type="http://schemas.openxmlformats.org/officeDocument/2006/relationships/hyperlink" Target="http://www.animationlibrary.com/animation/21179/The_end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animationlibrary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88" y="6072188"/>
            <a:ext cx="4000500" cy="7858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4338" name="Obrázek 7"/>
          <p:cNvPicPr>
            <a:picLocks noChangeAspect="1" noChangeArrowheads="1"/>
          </p:cNvPicPr>
          <p:nvPr/>
        </p:nvPicPr>
        <p:blipFill>
          <a:blip r:embed="rId4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8072438" y="-14288"/>
            <a:ext cx="1071562" cy="1371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142844" y="260350"/>
            <a:ext cx="8097869" cy="2376488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2400" b="1" dirty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Název školy: ZŠ Klášterec nad Ohří, Krátká 676</a:t>
            </a:r>
            <a:br>
              <a:rPr lang="cs-CZ" sz="2400" b="1" dirty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</a:br>
            <a:r>
              <a:rPr lang="cs-CZ" sz="2400" b="1" dirty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Autor: </a:t>
            </a:r>
            <a:r>
              <a:rPr lang="cs-CZ" sz="2400" b="1" dirty="0" smtClean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Lenka </a:t>
            </a:r>
            <a:r>
              <a:rPr lang="cs-CZ" sz="2400" b="1" dirty="0" err="1" smtClean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Špillerová</a:t>
            </a:r>
            <a:r>
              <a:rPr lang="cs-CZ" sz="2400" b="1" dirty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/>
            </a:r>
            <a:br>
              <a:rPr lang="cs-CZ" sz="2400" b="1" dirty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</a:br>
            <a:r>
              <a:rPr lang="cs-CZ" sz="2400" b="1" dirty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Název materiálu: </a:t>
            </a:r>
            <a:r>
              <a:rPr lang="cs-CZ" sz="2400" b="1" dirty="0" smtClean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VY_32_INOVACE_10_42</a:t>
            </a:r>
            <a:r>
              <a:rPr lang="cs-CZ" sz="2400" b="1" dirty="0" smtClean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_ </a:t>
            </a:r>
            <a:r>
              <a:rPr lang="cs-CZ" sz="2400" b="1" dirty="0" err="1" smtClean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short</a:t>
            </a:r>
            <a:r>
              <a:rPr lang="cs-CZ" sz="2400" b="1" dirty="0" smtClean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  </a:t>
            </a:r>
            <a:r>
              <a:rPr lang="cs-CZ" sz="2400" b="1" dirty="0" err="1" smtClean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adjectives</a:t>
            </a:r>
            <a:r>
              <a:rPr lang="cs-CZ" sz="2400" b="1" dirty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/>
            </a:r>
            <a:br>
              <a:rPr lang="cs-CZ" sz="2400" b="1" dirty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</a:br>
            <a:r>
              <a:rPr lang="cs-CZ" sz="2400" b="1" dirty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Číslo projektu: CZ.1.07/1.4.00/21.1115 </a:t>
            </a:r>
            <a:r>
              <a:rPr lang="cs-CZ" sz="24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54" name="Podnadpis 4"/>
          <p:cNvSpPr>
            <a:spLocks noGrp="1"/>
          </p:cNvSpPr>
          <p:nvPr>
            <p:ph type="subTitle" idx="1"/>
          </p:nvPr>
        </p:nvSpPr>
        <p:spPr>
          <a:xfrm>
            <a:off x="250825" y="3714750"/>
            <a:ext cx="8642350" cy="2357438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2400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Prezentace pro 7. ročník k výkladu o stupňování krátkých přídavných jmen. Žák se učí rozpoznávat krátká a dlouhá přídavná jména, odvozuje pravidla pro stupňování krátkých přídavných jmen a aplikuje je v konkrétních situacích.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700463"/>
            <a:ext cx="83058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600" dirty="0" err="1" smtClean="0"/>
              <a:t>compartives</a:t>
            </a:r>
            <a:r>
              <a:rPr lang="cs-CZ" sz="3600" dirty="0" smtClean="0"/>
              <a:t> </a:t>
            </a:r>
            <a:r>
              <a:rPr lang="cs-CZ" sz="3600" dirty="0" err="1" smtClean="0"/>
              <a:t>and</a:t>
            </a:r>
            <a:r>
              <a:rPr lang="cs-CZ" sz="3600" dirty="0" smtClean="0"/>
              <a:t> </a:t>
            </a:r>
            <a:r>
              <a:rPr lang="cs-CZ" sz="3600" dirty="0" err="1" smtClean="0"/>
              <a:t>superlatives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 </a:t>
            </a:r>
            <a:r>
              <a:rPr lang="cs-CZ" dirty="0" smtClean="0"/>
              <a:t>SHORT ADJECTIVES</a:t>
            </a:r>
            <a:endParaRPr lang="cs-CZ" dirty="0"/>
          </a:p>
        </p:txBody>
      </p:sp>
      <p:pic>
        <p:nvPicPr>
          <p:cNvPr id="16387" name="Picture 6" descr="3D plane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75" y="4643438"/>
            <a:ext cx="1857375" cy="182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1"/>
          <p:cNvSpPr>
            <a:spLocks noGrp="1"/>
          </p:cNvSpPr>
          <p:nvPr>
            <p:ph idx="1"/>
          </p:nvPr>
        </p:nvSpPr>
        <p:spPr>
          <a:xfrm>
            <a:off x="428625" y="1071563"/>
            <a:ext cx="8715375" cy="5500687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err="1" smtClean="0">
                <a:solidFill>
                  <a:srgbClr val="CC66FF"/>
                </a:solidFill>
              </a:rPr>
              <a:t>devide</a:t>
            </a:r>
            <a:r>
              <a:rPr lang="cs-CZ" dirty="0" smtClean="0">
                <a:solidFill>
                  <a:srgbClr val="CC66FF"/>
                </a:solidFill>
              </a:rPr>
              <a:t> </a:t>
            </a:r>
            <a:r>
              <a:rPr lang="cs-CZ" dirty="0" err="1" smtClean="0">
                <a:solidFill>
                  <a:srgbClr val="CC66FF"/>
                </a:solidFill>
              </a:rPr>
              <a:t>adjectives</a:t>
            </a:r>
            <a:endParaRPr lang="cs-CZ" dirty="0" smtClean="0">
              <a:solidFill>
                <a:srgbClr val="CC66FF"/>
              </a:solidFill>
            </a:endParaRPr>
          </a:p>
          <a:p>
            <a:pPr eaLnBrk="1" hangingPunct="1">
              <a:defRPr/>
            </a:pPr>
            <a:r>
              <a:rPr lang="cs-CZ" dirty="0" err="1" smtClean="0">
                <a:solidFill>
                  <a:srgbClr val="CC66FF"/>
                </a:solidFill>
              </a:rPr>
              <a:t>o</a:t>
            </a:r>
            <a:r>
              <a:rPr lang="cs-CZ" dirty="0" err="1" smtClean="0">
                <a:solidFill>
                  <a:srgbClr val="CC66FF"/>
                </a:solidFill>
              </a:rPr>
              <a:t>ne</a:t>
            </a:r>
            <a:r>
              <a:rPr lang="cs-CZ" dirty="0" smtClean="0">
                <a:solidFill>
                  <a:srgbClr val="CC66FF"/>
                </a:solidFill>
              </a:rPr>
              <a:t> </a:t>
            </a:r>
            <a:r>
              <a:rPr lang="cs-CZ" dirty="0" err="1" smtClean="0">
                <a:solidFill>
                  <a:srgbClr val="CC66FF"/>
                </a:solidFill>
              </a:rPr>
              <a:t>or</a:t>
            </a:r>
            <a:r>
              <a:rPr lang="cs-CZ" dirty="0" smtClean="0">
                <a:solidFill>
                  <a:srgbClr val="CC66FF"/>
                </a:solidFill>
              </a:rPr>
              <a:t> </a:t>
            </a:r>
            <a:r>
              <a:rPr lang="cs-CZ" dirty="0" err="1" smtClean="0">
                <a:solidFill>
                  <a:srgbClr val="CC66FF"/>
                </a:solidFill>
              </a:rPr>
              <a:t>two</a:t>
            </a:r>
            <a:r>
              <a:rPr lang="cs-CZ" dirty="0" smtClean="0">
                <a:solidFill>
                  <a:srgbClr val="CC66FF"/>
                </a:solidFill>
              </a:rPr>
              <a:t> </a:t>
            </a:r>
            <a:r>
              <a:rPr lang="cs-CZ" dirty="0" err="1" smtClean="0">
                <a:solidFill>
                  <a:srgbClr val="CC66FF"/>
                </a:solidFill>
              </a:rPr>
              <a:t>syllables</a:t>
            </a:r>
            <a:endParaRPr lang="cs-CZ" dirty="0" smtClean="0">
              <a:solidFill>
                <a:srgbClr val="CC66FF"/>
              </a:solidFill>
            </a:endParaRP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                                                            </a:t>
            </a: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 </a:t>
            </a:r>
            <a:r>
              <a:rPr lang="cs-CZ" dirty="0" smtClean="0"/>
              <a:t>                                                          </a:t>
            </a:r>
            <a:r>
              <a:rPr lang="cs-CZ" dirty="0" smtClean="0"/>
              <a:t>        </a:t>
            </a:r>
            <a:r>
              <a:rPr lang="cs-CZ" dirty="0" err="1" smtClean="0"/>
              <a:t>short</a:t>
            </a:r>
            <a:endParaRPr lang="cs-CZ" dirty="0" smtClean="0">
              <a:solidFill>
                <a:schemeClr val="accent2"/>
              </a:solidFill>
            </a:endParaRP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    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                                                                   </a:t>
            </a:r>
            <a:r>
              <a:rPr lang="cs-CZ" dirty="0" err="1" smtClean="0"/>
              <a:t>long</a:t>
            </a:r>
            <a:endParaRPr lang="cs-CZ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 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endParaRPr lang="cs-CZ" dirty="0" smtClean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5214938" y="642938"/>
            <a:ext cx="3500437" cy="2000250"/>
          </a:xfrm>
          <a:prstGeom prst="wedgeRoundRect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Zaoblený obdélníkový popisek 5"/>
          <p:cNvSpPr/>
          <p:nvPr/>
        </p:nvSpPr>
        <p:spPr>
          <a:xfrm>
            <a:off x="5429250" y="3571875"/>
            <a:ext cx="3357563" cy="2071688"/>
          </a:xfrm>
          <a:prstGeom prst="wedgeRoundRectCallou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28625" y="2500313"/>
            <a:ext cx="4286250" cy="40005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 err="1">
                <a:solidFill>
                  <a:schemeClr val="tx1"/>
                </a:solidFill>
              </a:rPr>
              <a:t>hot</a:t>
            </a:r>
            <a:endParaRPr lang="cs-CZ" sz="2400" dirty="0">
              <a:solidFill>
                <a:schemeClr val="tx1"/>
              </a:solidFill>
            </a:endParaRPr>
          </a:p>
          <a:p>
            <a:pPr algn="ctr">
              <a:defRPr/>
            </a:pPr>
            <a:r>
              <a:rPr lang="cs-CZ" sz="2400" dirty="0" err="1">
                <a:solidFill>
                  <a:schemeClr val="tx1"/>
                </a:solidFill>
              </a:rPr>
              <a:t>funny</a:t>
            </a:r>
            <a:endParaRPr lang="cs-CZ" sz="2400" dirty="0">
              <a:solidFill>
                <a:schemeClr val="tx1"/>
              </a:solidFill>
            </a:endParaRPr>
          </a:p>
          <a:p>
            <a:pPr algn="ctr">
              <a:defRPr/>
            </a:pPr>
            <a:r>
              <a:rPr lang="cs-CZ" sz="2400" dirty="0" err="1">
                <a:solidFill>
                  <a:schemeClr val="tx1"/>
                </a:solidFill>
              </a:rPr>
              <a:t>small</a:t>
            </a:r>
            <a:endParaRPr lang="cs-CZ" sz="2400" dirty="0">
              <a:solidFill>
                <a:schemeClr val="tx1"/>
              </a:solidFill>
            </a:endParaRPr>
          </a:p>
          <a:p>
            <a:pPr algn="ctr">
              <a:defRPr/>
            </a:pPr>
            <a:r>
              <a:rPr lang="cs-CZ" sz="2400" dirty="0" err="1">
                <a:solidFill>
                  <a:schemeClr val="tx1"/>
                </a:solidFill>
              </a:rPr>
              <a:t>beautiful</a:t>
            </a:r>
            <a:endParaRPr lang="cs-CZ" sz="2400" dirty="0">
              <a:solidFill>
                <a:schemeClr val="tx1"/>
              </a:solidFill>
            </a:endParaRPr>
          </a:p>
          <a:p>
            <a:pPr algn="ctr">
              <a:defRPr/>
            </a:pPr>
            <a:r>
              <a:rPr lang="cs-CZ" sz="2400" dirty="0" err="1">
                <a:solidFill>
                  <a:schemeClr val="tx1"/>
                </a:solidFill>
              </a:rPr>
              <a:t>interesting</a:t>
            </a:r>
            <a:endParaRPr lang="cs-CZ" sz="2400" dirty="0">
              <a:solidFill>
                <a:schemeClr val="tx1"/>
              </a:solidFill>
            </a:endParaRPr>
          </a:p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happy</a:t>
            </a:r>
          </a:p>
          <a:p>
            <a:pPr algn="ctr">
              <a:defRPr/>
            </a:pPr>
            <a:r>
              <a:rPr lang="cs-CZ" sz="2400" dirty="0" err="1">
                <a:solidFill>
                  <a:schemeClr val="tx1"/>
                </a:solidFill>
              </a:rPr>
              <a:t>big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</a:p>
          <a:p>
            <a:pPr algn="ctr">
              <a:defRPr/>
            </a:pPr>
            <a:r>
              <a:rPr lang="cs-CZ" sz="2400" dirty="0" err="1">
                <a:solidFill>
                  <a:schemeClr val="tx1"/>
                </a:solidFill>
              </a:rPr>
              <a:t>dangerous</a:t>
            </a:r>
            <a:endParaRPr lang="cs-CZ" sz="2400" dirty="0">
              <a:solidFill>
                <a:schemeClr val="tx1"/>
              </a:solidFill>
            </a:endParaRPr>
          </a:p>
          <a:p>
            <a:pPr algn="ctr">
              <a:defRPr/>
            </a:pPr>
            <a:r>
              <a:rPr lang="cs-CZ" sz="2400" dirty="0" err="1">
                <a:solidFill>
                  <a:schemeClr val="tx1"/>
                </a:solidFill>
              </a:rPr>
              <a:t>unhappy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8" name="Picture 20" descr="Work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332656"/>
            <a:ext cx="1527442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889 0.10347 L 0.496 -0.15903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" y="-1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9618 -0.31482 " pathEditMode="relative" ptsTypes="AA">
                                      <p:cBhvr>
                                        <p:cTn id="33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4652 -0.24166 " pathEditMode="relative" ptsTypes="AA">
                                      <p:cBhvr>
                                        <p:cTn id="37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33333E-6 L 0.38593 -3.33333E-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5191 0.03703 L 0.56684 0.04745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53559 -0.35695 " pathEditMode="relative" ptsTypes="AA">
                                      <p:cBhvr>
                                        <p:cTn id="49" dur="2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087 -0.01713 L 0.42084 -0.4893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" y="-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67 0.02407 L 0.43298 -0.02084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" y="-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67 0.05555 L 0.60625 -0.08449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5" y="-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94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1"/>
          <p:cNvSpPr>
            <a:spLocks noGrp="1"/>
          </p:cNvSpPr>
          <p:nvPr>
            <p:ph idx="1"/>
          </p:nvPr>
        </p:nvSpPr>
        <p:spPr>
          <a:xfrm>
            <a:off x="457200" y="1785938"/>
            <a:ext cx="8229600" cy="4357687"/>
          </a:xfrm>
        </p:spPr>
        <p:txBody>
          <a:bodyPr/>
          <a:lstStyle/>
          <a:p>
            <a:pPr eaLnBrk="1" hangingPunct="1"/>
            <a:r>
              <a:rPr lang="cs-CZ" smtClean="0"/>
              <a:t>The chick                               is small.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The frog                         is smaller.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The ladybird                  is the smallest.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152400"/>
            <a:ext cx="8786842" cy="12192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smtClean="0"/>
              <a:t>Z následujících vět odvoď pravidla pro tvorbu druhého a třetího stupně krátkých přídavných jmen. </a:t>
            </a:r>
            <a:endParaRPr lang="cs-CZ" sz="3600"/>
          </a:p>
        </p:txBody>
      </p:sp>
      <p:pic>
        <p:nvPicPr>
          <p:cNvPr id="18435" name="Picture 3" descr="C:\Users\Uživatel\AppData\Local\Microsoft\Windows\Temporary Internet Files\Content.IE5\1C888MEM\MC9004046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1628775"/>
            <a:ext cx="1870075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 descr="C:\Users\Uživatel\AppData\Local\Microsoft\Windows\Temporary Internet Files\Content.IE5\4BYY4D0J\MC9003264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313" y="3573463"/>
            <a:ext cx="1296987" cy="68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6" descr="C:\Users\Uživatel\AppData\Local\Microsoft\Windows\Temporary Internet Files\Content.IE5\ULXAHT7L\MC90043391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675" y="5300663"/>
            <a:ext cx="7810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4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84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843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1"/>
          <p:cNvSpPr>
            <a:spLocks noGrp="1"/>
          </p:cNvSpPr>
          <p:nvPr>
            <p:ph idx="1"/>
          </p:nvPr>
        </p:nvSpPr>
        <p:spPr>
          <a:xfrm>
            <a:off x="285750" y="857250"/>
            <a:ext cx="8858250" cy="1071563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                              </a:t>
            </a:r>
          </a:p>
          <a:p>
            <a:pPr eaLnBrk="1" hangingPunct="1"/>
            <a:r>
              <a:rPr lang="cs-CZ" sz="2800" smtClean="0"/>
              <a:t>přidáním         </a:t>
            </a:r>
            <a:r>
              <a:rPr lang="cs-CZ" sz="2800" smtClean="0">
                <a:solidFill>
                  <a:srgbClr val="FFFF00"/>
                </a:solidFill>
              </a:rPr>
              <a:t>- er </a:t>
            </a:r>
            <a:r>
              <a:rPr lang="cs-CZ" sz="2800" smtClean="0"/>
              <a:t>za adj               </a:t>
            </a:r>
            <a:r>
              <a:rPr lang="cs-CZ" sz="2800" smtClean="0">
                <a:solidFill>
                  <a:srgbClr val="FFFF00"/>
                </a:solidFill>
              </a:rPr>
              <a:t>the</a:t>
            </a:r>
            <a:r>
              <a:rPr lang="cs-CZ" sz="2800" smtClean="0"/>
              <a:t> před  </a:t>
            </a:r>
            <a:r>
              <a:rPr lang="cs-CZ" sz="2800" smtClean="0">
                <a:solidFill>
                  <a:srgbClr val="FFFF00"/>
                </a:solidFill>
              </a:rPr>
              <a:t>- est </a:t>
            </a:r>
            <a:r>
              <a:rPr lang="cs-CZ" sz="2800" smtClean="0"/>
              <a:t>za adj</a:t>
            </a:r>
          </a:p>
          <a:p>
            <a:pPr eaLnBrk="1" hangingPunct="1"/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19146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err="1" smtClean="0">
                <a:solidFill>
                  <a:srgbClr val="FFFF00"/>
                </a:solidFill>
              </a:rPr>
              <a:t>short</a:t>
            </a:r>
            <a:r>
              <a:rPr lang="cs-CZ" smtClean="0">
                <a:solidFill>
                  <a:srgbClr val="FFFF00"/>
                </a:solidFill>
              </a:rPr>
              <a:t> </a:t>
            </a:r>
            <a:r>
              <a:rPr lang="cs-CZ" err="1" smtClean="0">
                <a:solidFill>
                  <a:srgbClr val="FFFF00"/>
                </a:solidFill>
              </a:rPr>
              <a:t>adjectives</a:t>
            </a:r>
            <a:endParaRPr lang="cs-CZ">
              <a:solidFill>
                <a:srgbClr val="FFFF00"/>
              </a:solidFill>
            </a:endParaRPr>
          </a:p>
        </p:txBody>
      </p:sp>
      <p:pic>
        <p:nvPicPr>
          <p:cNvPr id="5" name="Picture 5" descr="Tři skákající domy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3286116" y="3429000"/>
            <a:ext cx="2357454" cy="23574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85750" y="5786438"/>
            <a:ext cx="835818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The first house is small. The second house is smaller. </a:t>
            </a:r>
          </a:p>
          <a:p>
            <a:r>
              <a:rPr lang="cs-CZ" sz="2400"/>
              <a:t>The third house is the smallest.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57188" y="1928813"/>
          <a:ext cx="8286807" cy="200026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357454"/>
                <a:gridCol w="2857520"/>
                <a:gridCol w="3071833"/>
              </a:tblGrid>
              <a:tr h="695741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adjective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comparative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superlative</a:t>
                      </a:r>
                      <a:endParaRPr lang="cs-CZ" sz="2400" dirty="0"/>
                    </a:p>
                  </a:txBody>
                  <a:tcPr/>
                </a:tc>
              </a:tr>
              <a:tr h="652261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long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  <a:tr h="652261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small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3286125" y="2643188"/>
            <a:ext cx="12144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 err="1">
                <a:solidFill>
                  <a:schemeClr val="bg1"/>
                </a:solidFill>
                <a:latin typeface="+mn-lt"/>
              </a:rPr>
              <a:t>long</a:t>
            </a:r>
            <a:r>
              <a:rPr lang="cs-CZ" sz="2800" b="1" dirty="0" err="1">
                <a:solidFill>
                  <a:schemeClr val="bg1"/>
                </a:solidFill>
                <a:latin typeface="+mn-lt"/>
              </a:rPr>
              <a:t>er</a:t>
            </a:r>
            <a:endParaRPr lang="cs-CZ" sz="28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29313" y="2714625"/>
            <a:ext cx="2357437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 err="1">
                <a:solidFill>
                  <a:schemeClr val="bg1"/>
                </a:solidFill>
                <a:latin typeface="+mn-lt"/>
              </a:rPr>
              <a:t>the</a:t>
            </a:r>
            <a:r>
              <a:rPr lang="cs-CZ" sz="2800" dirty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800" dirty="0" err="1">
                <a:solidFill>
                  <a:schemeClr val="bg1"/>
                </a:solidFill>
                <a:latin typeface="+mn-lt"/>
              </a:rPr>
              <a:t>long</a:t>
            </a:r>
            <a:r>
              <a:rPr lang="cs-CZ" sz="2800" b="1" dirty="0" err="1">
                <a:solidFill>
                  <a:schemeClr val="bg1"/>
                </a:solidFill>
                <a:latin typeface="+mn-lt"/>
              </a:rPr>
              <a:t>est</a:t>
            </a:r>
            <a:endParaRPr lang="cs-CZ" sz="2400" dirty="0">
              <a:latin typeface="+mn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00750" y="3429000"/>
            <a:ext cx="2214563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 err="1">
                <a:solidFill>
                  <a:schemeClr val="bg1"/>
                </a:solidFill>
                <a:latin typeface="+mn-lt"/>
              </a:rPr>
              <a:t>the</a:t>
            </a:r>
            <a:r>
              <a:rPr lang="cs-CZ" sz="2800" dirty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800" dirty="0" err="1">
                <a:solidFill>
                  <a:schemeClr val="bg1"/>
                </a:solidFill>
                <a:latin typeface="+mn-lt"/>
              </a:rPr>
              <a:t>small</a:t>
            </a:r>
            <a:r>
              <a:rPr lang="cs-CZ" sz="2800" b="1" dirty="0" err="1">
                <a:solidFill>
                  <a:schemeClr val="bg1"/>
                </a:solidFill>
                <a:latin typeface="+mn-lt"/>
              </a:rPr>
              <a:t>est</a:t>
            </a:r>
            <a:endParaRPr lang="cs-CZ" sz="2800" b="1" dirty="0">
              <a:solidFill>
                <a:schemeClr val="bg1"/>
              </a:solidFill>
              <a:latin typeface="+mn-lt"/>
            </a:endParaRPr>
          </a:p>
          <a:p>
            <a:pPr>
              <a:defRPr/>
            </a:pP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14688" y="3429000"/>
            <a:ext cx="20002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 err="1">
                <a:solidFill>
                  <a:schemeClr val="bg1"/>
                </a:solidFill>
                <a:latin typeface="+mn-lt"/>
              </a:rPr>
              <a:t>small</a:t>
            </a:r>
            <a:r>
              <a:rPr lang="cs-CZ" sz="2800" b="1" dirty="0" err="1">
                <a:solidFill>
                  <a:schemeClr val="bg1"/>
                </a:solidFill>
                <a:latin typeface="+mn-lt"/>
              </a:rPr>
              <a:t>er</a:t>
            </a:r>
            <a:endParaRPr lang="cs-CZ" sz="2800" b="1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4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5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 uiExpand="1" build="p"/>
      <p:bldP spid="6" grpId="0"/>
      <p:bldP spid="14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1"/>
          <p:cNvSpPr>
            <a:spLocks noGrp="1"/>
          </p:cNvSpPr>
          <p:nvPr>
            <p:ph idx="1"/>
          </p:nvPr>
        </p:nvSpPr>
        <p:spPr>
          <a:xfrm>
            <a:off x="457200" y="357188"/>
            <a:ext cx="8472488" cy="1000125"/>
          </a:xfrm>
        </p:spPr>
        <p:txBody>
          <a:bodyPr/>
          <a:lstStyle/>
          <a:p>
            <a:pPr eaLnBrk="1" hangingPunct="1"/>
            <a:r>
              <a:rPr lang="cs-CZ" smtClean="0"/>
              <a:t>zdvojení koncové souhlásky</a:t>
            </a:r>
          </a:p>
          <a:p>
            <a:pPr eaLnBrk="1" hangingPunct="1"/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28625" y="1143000"/>
          <a:ext cx="8072493" cy="28575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690831"/>
                <a:gridCol w="2690831"/>
                <a:gridCol w="2690831"/>
              </a:tblGrid>
              <a:tr h="57150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adjective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comparative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superlative</a:t>
                      </a:r>
                      <a:endParaRPr lang="cs-CZ" sz="2400" dirty="0"/>
                    </a:p>
                  </a:txBody>
                  <a:tcPr/>
                </a:tc>
              </a:tr>
              <a:tr h="571504"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solidFill>
                            <a:srgbClr val="7030A0"/>
                          </a:solidFill>
                        </a:rPr>
                        <a:t>hot</a:t>
                      </a:r>
                      <a:r>
                        <a:rPr lang="cs-CZ" sz="2800" dirty="0" smtClean="0">
                          <a:solidFill>
                            <a:srgbClr val="7030A0"/>
                          </a:solidFill>
                        </a:rPr>
                        <a:t>  </a:t>
                      </a:r>
                      <a:endParaRPr lang="cs-CZ" sz="280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  <a:tr h="571504"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solidFill>
                            <a:srgbClr val="7030A0"/>
                          </a:solidFill>
                        </a:rPr>
                        <a:t>big</a:t>
                      </a:r>
                      <a:endParaRPr lang="cs-CZ" sz="280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  <a:tr h="571504"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solidFill>
                            <a:srgbClr val="7030A0"/>
                          </a:solidFill>
                        </a:rPr>
                        <a:t>wet</a:t>
                      </a:r>
                      <a:endParaRPr lang="cs-CZ" sz="280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  <a:tr h="571504"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solidFill>
                            <a:srgbClr val="7030A0"/>
                          </a:solidFill>
                        </a:rPr>
                        <a:t>thin</a:t>
                      </a:r>
                      <a:endParaRPr lang="cs-CZ" sz="280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14313" y="6143625"/>
            <a:ext cx="8572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A hippo is big. An elephant is bigger. A whale is the biggest</a:t>
            </a:r>
            <a:r>
              <a:rPr lang="cs-CZ"/>
              <a:t>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143250" y="1785938"/>
            <a:ext cx="150018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 err="1">
                <a:solidFill>
                  <a:srgbClr val="7030A0"/>
                </a:solidFill>
                <a:latin typeface="+mn-lt"/>
              </a:rPr>
              <a:t>hot</a:t>
            </a:r>
            <a:r>
              <a:rPr lang="cs-CZ" sz="2800" b="1" dirty="0" err="1">
                <a:solidFill>
                  <a:srgbClr val="7030A0"/>
                </a:solidFill>
                <a:latin typeface="+mn-lt"/>
              </a:rPr>
              <a:t>ter</a:t>
            </a:r>
            <a:endParaRPr lang="cs-CZ" sz="2800" b="1" dirty="0">
              <a:solidFill>
                <a:srgbClr val="7030A0"/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29313" y="1714500"/>
            <a:ext cx="228600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 err="1">
                <a:solidFill>
                  <a:srgbClr val="7030A0"/>
                </a:solidFill>
                <a:latin typeface="+mn-lt"/>
              </a:rPr>
              <a:t>the</a:t>
            </a:r>
            <a:r>
              <a:rPr lang="cs-CZ" sz="2800" dirty="0">
                <a:solidFill>
                  <a:srgbClr val="7030A0"/>
                </a:solidFill>
                <a:latin typeface="+mn-lt"/>
              </a:rPr>
              <a:t> </a:t>
            </a:r>
            <a:r>
              <a:rPr lang="cs-CZ" sz="2800" dirty="0" err="1">
                <a:solidFill>
                  <a:srgbClr val="7030A0"/>
                </a:solidFill>
                <a:latin typeface="+mn-lt"/>
              </a:rPr>
              <a:t>hot</a:t>
            </a:r>
            <a:r>
              <a:rPr lang="cs-CZ" sz="2800" b="1" dirty="0" err="1">
                <a:solidFill>
                  <a:srgbClr val="7030A0"/>
                </a:solidFill>
                <a:latin typeface="+mn-lt"/>
              </a:rPr>
              <a:t>test</a:t>
            </a:r>
            <a:endParaRPr lang="cs-CZ" sz="2800" b="1" dirty="0">
              <a:solidFill>
                <a:srgbClr val="7030A0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43250" y="2357438"/>
            <a:ext cx="14287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 err="1">
                <a:solidFill>
                  <a:srgbClr val="7030A0"/>
                </a:solidFill>
                <a:latin typeface="+mn-lt"/>
              </a:rPr>
              <a:t>big</a:t>
            </a:r>
            <a:r>
              <a:rPr lang="cs-CZ" sz="2800" b="1" dirty="0" err="1">
                <a:solidFill>
                  <a:srgbClr val="7030A0"/>
                </a:solidFill>
                <a:latin typeface="+mn-lt"/>
              </a:rPr>
              <a:t>ger</a:t>
            </a:r>
            <a:endParaRPr lang="cs-CZ" sz="2800" b="1" dirty="0">
              <a:solidFill>
                <a:srgbClr val="7030A0"/>
              </a:solidFill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29313" y="2357438"/>
            <a:ext cx="2214562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 err="1">
                <a:solidFill>
                  <a:srgbClr val="7030A0"/>
                </a:solidFill>
                <a:latin typeface="+mn-lt"/>
              </a:rPr>
              <a:t>the</a:t>
            </a:r>
            <a:r>
              <a:rPr lang="cs-CZ" sz="2800" dirty="0">
                <a:solidFill>
                  <a:srgbClr val="7030A0"/>
                </a:solidFill>
                <a:latin typeface="+mn-lt"/>
              </a:rPr>
              <a:t> </a:t>
            </a:r>
            <a:r>
              <a:rPr lang="cs-CZ" sz="2800" dirty="0" err="1">
                <a:solidFill>
                  <a:srgbClr val="7030A0"/>
                </a:solidFill>
                <a:latin typeface="+mn-lt"/>
              </a:rPr>
              <a:t>big</a:t>
            </a:r>
            <a:r>
              <a:rPr lang="cs-CZ" sz="2800" b="1" dirty="0" err="1">
                <a:solidFill>
                  <a:srgbClr val="7030A0"/>
                </a:solidFill>
                <a:latin typeface="+mn-lt"/>
              </a:rPr>
              <a:t>gest</a:t>
            </a:r>
            <a:endParaRPr lang="cs-CZ" sz="2800" b="1" dirty="0">
              <a:solidFill>
                <a:srgbClr val="7030A0"/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14688" y="2857500"/>
            <a:ext cx="14287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 err="1">
                <a:solidFill>
                  <a:srgbClr val="7030A0"/>
                </a:solidFill>
                <a:latin typeface="+mn-lt"/>
              </a:rPr>
              <a:t>wet</a:t>
            </a:r>
            <a:r>
              <a:rPr lang="cs-CZ" sz="2800" b="1" dirty="0" err="1">
                <a:solidFill>
                  <a:srgbClr val="7030A0"/>
                </a:solidFill>
                <a:latin typeface="+mn-lt"/>
              </a:rPr>
              <a:t>ter</a:t>
            </a:r>
            <a:endParaRPr lang="cs-CZ" sz="2800" b="1" dirty="0">
              <a:solidFill>
                <a:srgbClr val="7030A0"/>
              </a:solidFill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29313" y="2928938"/>
            <a:ext cx="228600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 err="1">
                <a:solidFill>
                  <a:srgbClr val="7030A0"/>
                </a:solidFill>
                <a:latin typeface="+mn-lt"/>
              </a:rPr>
              <a:t>the</a:t>
            </a:r>
            <a:r>
              <a:rPr lang="cs-CZ" sz="2800" dirty="0">
                <a:solidFill>
                  <a:srgbClr val="7030A0"/>
                </a:solidFill>
                <a:latin typeface="+mn-lt"/>
              </a:rPr>
              <a:t> </a:t>
            </a:r>
            <a:r>
              <a:rPr lang="cs-CZ" sz="2800" dirty="0" err="1">
                <a:solidFill>
                  <a:srgbClr val="7030A0"/>
                </a:solidFill>
                <a:latin typeface="+mn-lt"/>
              </a:rPr>
              <a:t>wet</a:t>
            </a:r>
            <a:r>
              <a:rPr lang="cs-CZ" sz="2800" b="1" dirty="0" err="1">
                <a:solidFill>
                  <a:srgbClr val="7030A0"/>
                </a:solidFill>
                <a:latin typeface="+mn-lt"/>
              </a:rPr>
              <a:t>test</a:t>
            </a:r>
            <a:endParaRPr lang="cs-CZ" sz="2800" b="1" dirty="0">
              <a:solidFill>
                <a:srgbClr val="7030A0"/>
              </a:solidFill>
              <a:latin typeface="+mn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14688" y="3500438"/>
            <a:ext cx="15716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 err="1">
                <a:solidFill>
                  <a:srgbClr val="7030A0"/>
                </a:solidFill>
                <a:latin typeface="+mn-lt"/>
              </a:rPr>
              <a:t>thin</a:t>
            </a:r>
            <a:r>
              <a:rPr lang="cs-CZ" sz="2800" b="1" dirty="0" err="1">
                <a:solidFill>
                  <a:srgbClr val="7030A0"/>
                </a:solidFill>
                <a:latin typeface="+mn-lt"/>
              </a:rPr>
              <a:t>ner</a:t>
            </a:r>
            <a:endParaRPr lang="cs-CZ" sz="2800" b="1" dirty="0">
              <a:solidFill>
                <a:srgbClr val="7030A0"/>
              </a:solidFill>
              <a:latin typeface="+mn-lt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00750" y="3500438"/>
            <a:ext cx="23574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 err="1">
                <a:solidFill>
                  <a:srgbClr val="7030A0"/>
                </a:solidFill>
                <a:latin typeface="+mn-lt"/>
              </a:rPr>
              <a:t>the</a:t>
            </a:r>
            <a:r>
              <a:rPr lang="cs-CZ" sz="2800" b="1" dirty="0">
                <a:solidFill>
                  <a:srgbClr val="7030A0"/>
                </a:solidFill>
                <a:latin typeface="+mn-lt"/>
              </a:rPr>
              <a:t> </a:t>
            </a:r>
            <a:r>
              <a:rPr lang="cs-CZ" sz="2800" dirty="0" err="1">
                <a:solidFill>
                  <a:srgbClr val="7030A0"/>
                </a:solidFill>
                <a:latin typeface="+mn-lt"/>
              </a:rPr>
              <a:t>thin</a:t>
            </a:r>
            <a:r>
              <a:rPr lang="cs-CZ" sz="2800" b="1" dirty="0" err="1">
                <a:solidFill>
                  <a:srgbClr val="7030A0"/>
                </a:solidFill>
                <a:latin typeface="+mn-lt"/>
              </a:rPr>
              <a:t>nest</a:t>
            </a:r>
            <a:endParaRPr lang="cs-CZ" sz="2800" b="1" dirty="0">
              <a:solidFill>
                <a:srgbClr val="7030A0"/>
              </a:solidFill>
              <a:latin typeface="+mn-lt"/>
            </a:endParaRPr>
          </a:p>
        </p:txBody>
      </p:sp>
      <p:pic>
        <p:nvPicPr>
          <p:cNvPr id="1027" name="Picture 3" descr="F:\animals obrázky\MB90039573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38" y="0"/>
            <a:ext cx="928670" cy="92867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18" name="Picture 8" descr="C:\Users\Uživatel\AppData\Local\Microsoft\Windows\Temporary Internet Files\Content.IE5\ZB4EP2F3\MC9000528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650" y="4652963"/>
            <a:ext cx="1803400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9" name="Picture 2" descr="C:\Users\Uživatel\AppData\Local\Microsoft\Windows\Temporary Internet Files\Content.IE5\NE7Y6HZX\MC9003264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213" y="4076700"/>
            <a:ext cx="17367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0" name="Picture 3" descr="C:\Users\Uživatel\AppData\Local\Microsoft\Windows\Temporary Internet Files\Content.IE5\VBAYZIW0\MC90042469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3933825"/>
            <a:ext cx="3248025" cy="208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0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1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4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1"/>
          <p:cNvSpPr>
            <a:spLocks noGrp="1"/>
          </p:cNvSpPr>
          <p:nvPr>
            <p:ph idx="1"/>
          </p:nvPr>
        </p:nvSpPr>
        <p:spPr>
          <a:xfrm>
            <a:off x="457200" y="357188"/>
            <a:ext cx="8472488" cy="2000250"/>
          </a:xfrm>
        </p:spPr>
        <p:txBody>
          <a:bodyPr/>
          <a:lstStyle/>
          <a:p>
            <a:pPr eaLnBrk="1" hangingPunct="1"/>
            <a:r>
              <a:rPr lang="cs-CZ" smtClean="0"/>
              <a:t>! koncové </a:t>
            </a:r>
            <a:r>
              <a:rPr lang="cs-CZ" smtClean="0">
                <a:solidFill>
                  <a:srgbClr val="CC66FF"/>
                </a:solidFill>
              </a:rPr>
              <a:t>-e</a:t>
            </a:r>
            <a:r>
              <a:rPr lang="cs-CZ" smtClean="0"/>
              <a:t> zmizí</a:t>
            </a:r>
          </a:p>
          <a:p>
            <a:pPr eaLnBrk="1" hangingPunct="1"/>
            <a:r>
              <a:rPr lang="cs-CZ" smtClean="0"/>
              <a:t>! koncové </a:t>
            </a:r>
            <a:r>
              <a:rPr lang="cs-CZ" smtClean="0">
                <a:solidFill>
                  <a:srgbClr val="00B0F0"/>
                </a:solidFill>
              </a:rPr>
              <a:t>-y</a:t>
            </a:r>
            <a:r>
              <a:rPr lang="cs-CZ" smtClean="0"/>
              <a:t> po souhlásce se mění na -i</a:t>
            </a:r>
          </a:p>
          <a:p>
            <a:pPr eaLnBrk="1" hangingPunct="1"/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75" y="1643063"/>
          <a:ext cx="7715277" cy="3429025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571759"/>
                <a:gridCol w="2571759"/>
                <a:gridCol w="2571759"/>
              </a:tblGrid>
              <a:tr h="685805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adjective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comparative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superlative</a:t>
                      </a:r>
                      <a:endParaRPr lang="cs-CZ" sz="2800" dirty="0"/>
                    </a:p>
                  </a:txBody>
                  <a:tcPr/>
                </a:tc>
              </a:tr>
              <a:tr h="685805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larg</a:t>
                      </a:r>
                      <a:r>
                        <a:rPr lang="cs-CZ" sz="2800" b="1" dirty="0" err="1" smtClean="0">
                          <a:solidFill>
                            <a:srgbClr val="7030A0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  <a:tr h="68580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happ</a:t>
                      </a:r>
                      <a:r>
                        <a:rPr lang="cs-CZ" sz="2800" b="1" dirty="0" smtClean="0">
                          <a:solidFill>
                            <a:srgbClr val="00B0F0"/>
                          </a:solidFill>
                        </a:rPr>
                        <a:t>y</a:t>
                      </a:r>
                      <a:endParaRPr lang="cs-CZ" sz="2800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  <a:tr h="685805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eas</a:t>
                      </a:r>
                      <a:r>
                        <a:rPr lang="cs-CZ" sz="2800" dirty="0" err="1" smtClean="0">
                          <a:solidFill>
                            <a:srgbClr val="00B0F0"/>
                          </a:solidFill>
                        </a:rPr>
                        <a:t>y</a:t>
                      </a:r>
                      <a:endParaRPr lang="cs-CZ" sz="2800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  <a:tr h="685805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grey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 descr="Kids shoes 2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8" y="5072063"/>
            <a:ext cx="1165225" cy="827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 descr="Shoe love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00250" y="5143500"/>
            <a:ext cx="1428750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0" descr="Bunny slippers">
            <a:hlinkClick r:id="rId6"/>
          </p:cNvPr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19850" y="5214938"/>
            <a:ext cx="150177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71500" y="5286375"/>
            <a:ext cx="12144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funny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00063" y="5857875"/>
            <a:ext cx="807243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The brown shoes are funny. The green shoes are funnier. The yellow shoes are the funniest.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357563" y="2428875"/>
            <a:ext cx="1643062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 err="1">
                <a:solidFill>
                  <a:schemeClr val="bg1"/>
                </a:solidFill>
                <a:latin typeface="+mn-lt"/>
              </a:rPr>
              <a:t>larg</a:t>
            </a:r>
            <a:r>
              <a:rPr lang="cs-CZ" sz="2800" b="1" dirty="0" err="1">
                <a:solidFill>
                  <a:schemeClr val="bg1"/>
                </a:solidFill>
                <a:latin typeface="+mn-lt"/>
              </a:rPr>
              <a:t>er</a:t>
            </a:r>
            <a:endParaRPr lang="cs-CZ" sz="28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29313" y="2428875"/>
            <a:ext cx="21431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 err="1">
                <a:solidFill>
                  <a:schemeClr val="bg1"/>
                </a:solidFill>
                <a:latin typeface="+mn-lt"/>
              </a:rPr>
              <a:t>the</a:t>
            </a:r>
            <a:r>
              <a:rPr lang="cs-CZ" sz="2800" dirty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800" dirty="0" err="1">
                <a:solidFill>
                  <a:schemeClr val="bg1"/>
                </a:solidFill>
                <a:latin typeface="+mn-lt"/>
              </a:rPr>
              <a:t>larg</a:t>
            </a:r>
            <a:r>
              <a:rPr lang="cs-CZ" sz="2800" b="1" dirty="0" err="1">
                <a:solidFill>
                  <a:schemeClr val="bg1"/>
                </a:solidFill>
                <a:latin typeface="+mn-lt"/>
              </a:rPr>
              <a:t>est</a:t>
            </a:r>
            <a:endParaRPr lang="cs-CZ" sz="28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57563" y="3143250"/>
            <a:ext cx="1785937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 err="1">
                <a:solidFill>
                  <a:schemeClr val="bg1"/>
                </a:solidFill>
                <a:latin typeface="+mn-lt"/>
              </a:rPr>
              <a:t>happ</a:t>
            </a:r>
            <a:r>
              <a:rPr lang="cs-CZ" sz="2800" b="1" dirty="0" err="1">
                <a:solidFill>
                  <a:srgbClr val="00B0F0"/>
                </a:solidFill>
                <a:latin typeface="+mn-lt"/>
              </a:rPr>
              <a:t>i</a:t>
            </a:r>
            <a:r>
              <a:rPr lang="cs-CZ" sz="2800" b="1" dirty="0" err="1">
                <a:solidFill>
                  <a:schemeClr val="bg1"/>
                </a:solidFill>
                <a:latin typeface="+mn-lt"/>
              </a:rPr>
              <a:t>er</a:t>
            </a:r>
            <a:endParaRPr lang="cs-CZ" sz="28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29313" y="3214688"/>
            <a:ext cx="2357437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 err="1">
                <a:solidFill>
                  <a:schemeClr val="bg1"/>
                </a:solidFill>
                <a:latin typeface="+mn-lt"/>
              </a:rPr>
              <a:t>the</a:t>
            </a:r>
            <a:r>
              <a:rPr lang="cs-CZ" sz="2800" dirty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800" dirty="0" err="1">
                <a:solidFill>
                  <a:schemeClr val="bg1"/>
                </a:solidFill>
                <a:latin typeface="+mn-lt"/>
              </a:rPr>
              <a:t>happ</a:t>
            </a:r>
            <a:r>
              <a:rPr lang="cs-CZ" sz="2800" b="1" dirty="0" err="1">
                <a:solidFill>
                  <a:srgbClr val="00B0F0"/>
                </a:solidFill>
                <a:latin typeface="+mn-lt"/>
              </a:rPr>
              <a:t>i</a:t>
            </a:r>
            <a:r>
              <a:rPr lang="cs-CZ" sz="2800" b="1" dirty="0" err="1">
                <a:solidFill>
                  <a:schemeClr val="bg1"/>
                </a:solidFill>
                <a:latin typeface="+mn-lt"/>
              </a:rPr>
              <a:t>est</a:t>
            </a:r>
            <a:endParaRPr lang="cs-CZ" sz="28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57563" y="3857625"/>
            <a:ext cx="1357312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 err="1">
                <a:solidFill>
                  <a:schemeClr val="bg1"/>
                </a:solidFill>
                <a:latin typeface="+mn-lt"/>
              </a:rPr>
              <a:t>eas</a:t>
            </a:r>
            <a:r>
              <a:rPr lang="cs-CZ" sz="2800" b="1" dirty="0" err="1">
                <a:solidFill>
                  <a:srgbClr val="00B0F0"/>
                </a:solidFill>
                <a:latin typeface="+mn-lt"/>
              </a:rPr>
              <a:t>i</a:t>
            </a:r>
            <a:r>
              <a:rPr lang="cs-CZ" sz="2800" b="1" dirty="0" err="1">
                <a:solidFill>
                  <a:schemeClr val="bg1"/>
                </a:solidFill>
                <a:latin typeface="+mn-lt"/>
              </a:rPr>
              <a:t>er</a:t>
            </a:r>
            <a:endParaRPr lang="cs-CZ" sz="28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29313" y="3857625"/>
            <a:ext cx="2357437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 err="1">
                <a:solidFill>
                  <a:schemeClr val="bg1"/>
                </a:solidFill>
                <a:latin typeface="+mn-lt"/>
              </a:rPr>
              <a:t>the</a:t>
            </a:r>
            <a:r>
              <a:rPr lang="cs-CZ" sz="2800" dirty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800" dirty="0" err="1">
                <a:solidFill>
                  <a:schemeClr val="bg1"/>
                </a:solidFill>
                <a:latin typeface="+mn-lt"/>
              </a:rPr>
              <a:t>eas</a:t>
            </a:r>
            <a:r>
              <a:rPr lang="cs-CZ" sz="2800" b="1" dirty="0" err="1">
                <a:solidFill>
                  <a:srgbClr val="00B0F0"/>
                </a:solidFill>
                <a:latin typeface="+mn-lt"/>
              </a:rPr>
              <a:t>i</a:t>
            </a:r>
            <a:r>
              <a:rPr lang="cs-CZ" sz="2800" b="1" dirty="0" err="1">
                <a:solidFill>
                  <a:schemeClr val="bg1"/>
                </a:solidFill>
                <a:latin typeface="+mn-lt"/>
              </a:rPr>
              <a:t>est</a:t>
            </a:r>
            <a:endParaRPr lang="cs-CZ" sz="28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57563" y="4500563"/>
            <a:ext cx="14287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 err="1">
                <a:solidFill>
                  <a:schemeClr val="bg1"/>
                </a:solidFill>
                <a:latin typeface="+mn-lt"/>
              </a:rPr>
              <a:t>grey</a:t>
            </a:r>
            <a:r>
              <a:rPr lang="cs-CZ" sz="2800" b="1" dirty="0" err="1">
                <a:solidFill>
                  <a:schemeClr val="bg1"/>
                </a:solidFill>
                <a:latin typeface="+mn-lt"/>
              </a:rPr>
              <a:t>er</a:t>
            </a:r>
            <a:endParaRPr lang="cs-CZ" sz="28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929313" y="4572000"/>
            <a:ext cx="228600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 err="1">
                <a:solidFill>
                  <a:schemeClr val="bg1"/>
                </a:solidFill>
                <a:latin typeface="+mn-lt"/>
              </a:rPr>
              <a:t>the</a:t>
            </a:r>
            <a:r>
              <a:rPr lang="cs-CZ" sz="2800" dirty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800" dirty="0" err="1">
                <a:solidFill>
                  <a:schemeClr val="bg1"/>
                </a:solidFill>
                <a:latin typeface="+mn-lt"/>
              </a:rPr>
              <a:t>grey</a:t>
            </a:r>
            <a:r>
              <a:rPr lang="cs-CZ" sz="2800" b="1" dirty="0" err="1">
                <a:solidFill>
                  <a:schemeClr val="bg1"/>
                </a:solidFill>
                <a:latin typeface="+mn-lt"/>
              </a:rPr>
              <a:t>est</a:t>
            </a:r>
            <a:endParaRPr lang="cs-CZ" sz="28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19" name="Picture 3" descr="F:\animals obrázky\MB900395738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43306" y="0"/>
            <a:ext cx="928670" cy="92867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Picture 3" descr="F:\animals obrázky\MB900395738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57950" y="500042"/>
            <a:ext cx="928670" cy="92867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94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02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03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 uiExpand="1" build="p"/>
      <p:bldP spid="9" grpId="0"/>
      <p:bldP spid="10" grpId="0"/>
      <p:bldP spid="11" grpId="0"/>
      <p:bldP spid="12" grpId="0"/>
      <p:bldP spid="13" grpId="0"/>
      <p:bldP spid="14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63" y="1428750"/>
            <a:ext cx="8186737" cy="4714875"/>
          </a:xfrm>
        </p:spPr>
        <p:txBody>
          <a:bodyPr/>
          <a:lstStyle/>
          <a:p>
            <a:pPr eaLnBrk="1" hangingPunct="1"/>
            <a:r>
              <a:rPr lang="cs-CZ" smtClean="0"/>
              <a:t>long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warm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short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7627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COMPARE</a:t>
            </a:r>
            <a:endParaRPr lang="cs-CZ"/>
          </a:p>
        </p:txBody>
      </p:sp>
      <p:pic>
        <p:nvPicPr>
          <p:cNvPr id="25602" name="Picture 2" descr="Gloves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8" y="3214688"/>
            <a:ext cx="952500" cy="7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Picture 6" descr="Mittens 2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57813" y="3000375"/>
            <a:ext cx="9525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8" name="Picture 8" descr="2 gloves">
            <a:hlinkClick r:id="rId6"/>
          </p:cNvPr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86000" y="3143250"/>
            <a:ext cx="952500" cy="87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10" name="Picture 10" descr="Blue dress">
            <a:hlinkClick r:id="rId8"/>
          </p:cNvPr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643563" y="4643438"/>
            <a:ext cx="808037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14" name="Picture 14" descr="Green dress 2">
            <a:hlinkClick r:id="rId10"/>
          </p:cNvPr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357438" y="4572000"/>
            <a:ext cx="1474787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16" name="Picture 16" descr="Pink dress">
            <a:hlinkClick r:id="rId12"/>
          </p:cNvPr>
          <p:cNvPicPr>
            <a:picLocks noChangeAspect="1" noChangeArrowheads="1" noCrop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000500" y="4643438"/>
            <a:ext cx="1023938" cy="1668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7" name="Picture 36" descr="Dress">
            <a:hlinkClick r:id="rId14"/>
          </p:cNvPr>
          <p:cNvPicPr>
            <a:picLocks noChangeAspect="1" noChangeArrowheads="1" noCrop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643438" y="428625"/>
            <a:ext cx="1000125" cy="210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8" name="Picture 38" descr="Dress 2">
            <a:hlinkClick r:id="rId16"/>
          </p:cNvPr>
          <p:cNvPicPr>
            <a:picLocks noChangeAspect="1" noChangeArrowheads="1" noCrop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357938" y="0"/>
            <a:ext cx="952500" cy="275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9" name="Picture 46" descr="Brown jeans">
            <a:hlinkClick r:id="rId18"/>
          </p:cNvPr>
          <p:cNvPicPr>
            <a:picLocks noChangeAspect="1" noChangeArrowheads="1" noCrop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286125" y="785813"/>
            <a:ext cx="785813" cy="151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28625" y="2643188"/>
            <a:ext cx="80724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The jeans are long. The purple dress is longer. The brown dress is the longest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57188" y="4214813"/>
            <a:ext cx="87868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The brown gloves are warm. The pink gloves are warmer. The blue ones are the warmest. 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285750" y="6357938"/>
            <a:ext cx="88582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The green dress is short. The pink dress is shorter. The blue dress is the shortest.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56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56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56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56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63" y="714375"/>
            <a:ext cx="8186737" cy="5715000"/>
          </a:xfrm>
        </p:spPr>
        <p:txBody>
          <a:bodyPr/>
          <a:lstStyle/>
          <a:p>
            <a:pPr eaLnBrk="1" hangingPunct="1"/>
            <a:r>
              <a:rPr lang="cs-CZ" smtClean="0"/>
              <a:t>young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big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 happy</a:t>
            </a:r>
          </a:p>
        </p:txBody>
      </p:sp>
      <p:pic>
        <p:nvPicPr>
          <p:cNvPr id="1028" name="Picture 4" descr="http://www.gifs.net/Animation11/Animals/Barn_Animals/Big_cow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0" y="2214563"/>
            <a:ext cx="2857500" cy="203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http://www.gifs.net/Animation11/Animals/Barn_Animals/Cow_chews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88" y="2416175"/>
            <a:ext cx="2214562" cy="1579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2" name="Picture 18" descr="Cow grazes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47825" y="2643188"/>
            <a:ext cx="1304925" cy="105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22" descr="Baby crawling">
            <a:hlinkClick r:id="rId6"/>
          </p:cNvPr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72125" y="381000"/>
            <a:ext cx="1214438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4" descr="Cave girl">
            <a:hlinkClick r:id="rId8"/>
          </p:cNvPr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86188" y="285750"/>
            <a:ext cx="1071562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6" descr="Cave boy 2">
            <a:hlinkClick r:id="rId10"/>
          </p:cNvPr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071688" y="142875"/>
            <a:ext cx="1166812" cy="1633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2" name="Picture 8" descr="Caveman">
            <a:hlinkClick r:id="rId12"/>
          </p:cNvPr>
          <p:cNvPicPr>
            <a:picLocks noChangeAspect="1" noChangeArrowheads="1" noCrop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928813" y="4522788"/>
            <a:ext cx="1714500" cy="183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4" name="Picture 10" descr="Cave man 2">
            <a:hlinkClick r:id="rId14"/>
          </p:cNvPr>
          <p:cNvPicPr>
            <a:picLocks noChangeAspect="1" noChangeArrowheads="1" noCrop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572125" y="4429125"/>
            <a:ext cx="1928813" cy="192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6" descr="Cave boy 2">
            <a:hlinkClick r:id="rId10"/>
          </p:cNvPr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929063" y="4572000"/>
            <a:ext cx="13271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00063" y="1714500"/>
            <a:ext cx="86439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The first boy is young. The second boy is  younger. The third boy is the youngest.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57188" y="6357938"/>
            <a:ext cx="8572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The man in pink is happy. The boy is happier. The man in orange is the happiest.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57188" y="4143375"/>
            <a:ext cx="8001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The brown cow is big. The grey cow is bigger. The white cow is the biggest.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63" y="500063"/>
            <a:ext cx="8186737" cy="5595937"/>
          </a:xfrm>
        </p:spPr>
        <p:txBody>
          <a:bodyPr/>
          <a:lstStyle/>
          <a:p>
            <a:pPr eaLnBrk="1" hangingPunct="1"/>
            <a:r>
              <a:rPr lang="cs-CZ" sz="2800" smtClean="0"/>
              <a:t>windy</a:t>
            </a:r>
          </a:p>
          <a:p>
            <a:pPr eaLnBrk="1" hangingPunct="1"/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/>
            <a:endParaRPr lang="cs-CZ" sz="2800" smtClean="0"/>
          </a:p>
          <a:p>
            <a:pPr eaLnBrk="1" hangingPunct="1"/>
            <a:endParaRPr lang="cs-CZ" sz="2800" smtClean="0"/>
          </a:p>
          <a:p>
            <a:pPr eaLnBrk="1" hangingPunct="1"/>
            <a:r>
              <a:rPr lang="cs-CZ" sz="2800" smtClean="0"/>
              <a:t>old</a:t>
            </a:r>
          </a:p>
          <a:p>
            <a:pPr eaLnBrk="1" hangingPunct="1"/>
            <a:endParaRPr lang="cs-CZ" sz="2800" smtClean="0"/>
          </a:p>
          <a:p>
            <a:pPr eaLnBrk="1" hangingPunct="1"/>
            <a:endParaRPr lang="cs-CZ" sz="2800" smtClean="0"/>
          </a:p>
          <a:p>
            <a:pPr eaLnBrk="1" hangingPunct="1"/>
            <a:endParaRPr lang="cs-CZ" sz="2800" smtClean="0"/>
          </a:p>
          <a:p>
            <a:pPr eaLnBrk="1" hangingPunct="1"/>
            <a:r>
              <a:rPr lang="cs-CZ" sz="2800" smtClean="0"/>
              <a:t>slow</a:t>
            </a:r>
          </a:p>
          <a:p>
            <a:pPr eaLnBrk="1" hangingPunct="1"/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26654" name="Picture 30" descr="Old car 3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8" y="2428875"/>
            <a:ext cx="1516062" cy="136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68" name="Picture 44" descr="Baloon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86000" y="2428875"/>
            <a:ext cx="1500188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48" descr="Galleon">
            <a:hlinkClick r:id="rId6"/>
          </p:cNvPr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3125" y="428625"/>
            <a:ext cx="1481138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74" name="Picture 50" descr="Galleon 2">
            <a:hlinkClick r:id="rId8"/>
          </p:cNvPr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57938" y="2286000"/>
            <a:ext cx="1317625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Picture 52" descr="Sail boat">
            <a:hlinkClick r:id="rId10"/>
          </p:cNvPr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071938" y="357188"/>
            <a:ext cx="1577975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Picture 56" descr="Sea vessel">
            <a:hlinkClick r:id="rId12"/>
          </p:cNvPr>
          <p:cNvPicPr>
            <a:picLocks noChangeAspect="1" noChangeArrowheads="1" noCrop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00750" y="285750"/>
            <a:ext cx="1679575" cy="130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8" name="Picture 2" descr="Snail">
            <a:hlinkClick r:id="rId14"/>
          </p:cNvPr>
          <p:cNvPicPr>
            <a:picLocks noChangeAspect="1" noChangeArrowheads="1" noCrop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858000" y="4643438"/>
            <a:ext cx="1857375" cy="1801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4" descr="Chameleon sits">
            <a:hlinkClick r:id="rId16"/>
          </p:cNvPr>
          <p:cNvPicPr>
            <a:picLocks noChangeAspect="1" noChangeArrowheads="1" noCrop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785938" y="4714875"/>
            <a:ext cx="2022475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6" descr="Green turtle">
            <a:hlinkClick r:id="rId18"/>
          </p:cNvPr>
          <p:cNvPicPr>
            <a:picLocks noChangeAspect="1" noChangeArrowheads="1" noCrop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4214813" y="4857750"/>
            <a:ext cx="19939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428750" y="1714500"/>
            <a:ext cx="7286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 It´s windy weather.  It´s windier weather. It´s the windiest weather.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643063" y="4214813"/>
            <a:ext cx="62150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The baloon is old. The car is older. The ship is the oldest.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2214563" y="6000750"/>
            <a:ext cx="59293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The turtle is slowier. The snail is the slowest.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6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66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66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66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66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66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6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6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6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6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13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/>
          </p:cNvSpPr>
          <p:nvPr>
            <p:ph type="body" idx="1"/>
          </p:nvPr>
        </p:nvSpPr>
        <p:spPr>
          <a:xfrm>
            <a:off x="500063" y="714375"/>
            <a:ext cx="8215312" cy="4714875"/>
          </a:xfrm>
        </p:spPr>
        <p:txBody>
          <a:bodyPr/>
          <a:lstStyle/>
          <a:p>
            <a:pPr eaLnBrk="1" hangingPunct="1"/>
            <a:r>
              <a:rPr lang="cs-CZ" smtClean="0"/>
              <a:t>hot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small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cheap   </a:t>
            </a:r>
          </a:p>
          <a:p>
            <a:pPr eaLnBrk="1" hangingPunct="1"/>
            <a:endParaRPr lang="cs-CZ" smtClean="0"/>
          </a:p>
        </p:txBody>
      </p:sp>
      <p:pic>
        <p:nvPicPr>
          <p:cNvPr id="25602" name="Picture 2" descr="http://www.gifs.net/Animation11/Food_and_Drinks/Main_Dishes/Pancakes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50" y="142875"/>
            <a:ext cx="2373313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Picture 4" descr="Hot cereal">
            <a:hlinkClick r:id="rId3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7750" y="0"/>
            <a:ext cx="1285875" cy="1633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8" descr="Blue kettle">
            <a:hlinkClick r:id="rId5"/>
          </p:cNvPr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00813" y="428625"/>
            <a:ext cx="205898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4" name="Picture 14" descr="Love shack">
            <a:hlinkClick r:id="rId7"/>
          </p:cNvPr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14563" y="2232025"/>
            <a:ext cx="1309687" cy="1506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6" name="Picture 16" descr="Log cabin">
            <a:hlinkClick r:id="rId9"/>
          </p:cNvPr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286500" y="2571750"/>
            <a:ext cx="952500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8" name="Picture 18" descr="Little house">
            <a:hlinkClick r:id="rId11"/>
          </p:cNvPr>
          <p:cNvPicPr>
            <a:picLocks noChangeAspect="1" noChangeArrowheads="1" noCrop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286250" y="2857500"/>
            <a:ext cx="11430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8" descr="Pink dress 3">
            <a:hlinkClick r:id="rId13"/>
          </p:cNvPr>
          <p:cNvPicPr>
            <a:picLocks noChangeAspect="1" noChangeArrowheads="1" noCrop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572125" y="4572000"/>
            <a:ext cx="952500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48" descr="Blue pants">
            <a:hlinkClick r:id="rId15"/>
          </p:cNvPr>
          <p:cNvPicPr>
            <a:picLocks noChangeAspect="1" noChangeArrowheads="1" noCrop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71938" y="4500563"/>
            <a:ext cx="660400" cy="175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44" descr="Folded shirt">
            <a:hlinkClick r:id="rId17"/>
          </p:cNvPr>
          <p:cNvPicPr>
            <a:picLocks noChangeAspect="1" noChangeArrowheads="1" noCrop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214563" y="4857750"/>
            <a:ext cx="1071562" cy="130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643063" y="1857375"/>
            <a:ext cx="63579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The cake is hot. The soup is hotter. The water is the hottest.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14313" y="3857625"/>
            <a:ext cx="89296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The first house is small. The second house is smaller. The third house is the smallest.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928688" y="6286500"/>
            <a:ext cx="7572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The shirt is cheap. The trousers are cheaper. The dress is the cheapest.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6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uiExpand="1" build="p"/>
      <p:bldP spid="15" grpId="0"/>
      <p:bldP spid="16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625" y="500063"/>
            <a:ext cx="8286750" cy="5857875"/>
          </a:xfrm>
        </p:spPr>
        <p:txBody>
          <a:bodyPr/>
          <a:lstStyle/>
          <a:p>
            <a:pPr eaLnBrk="1" hangingPunct="1"/>
            <a:r>
              <a:rPr lang="cs-CZ" smtClean="0"/>
              <a:t>ugly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crazy 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strange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28674" name="Picture 2" descr="Cheerleader screams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0" y="2214563"/>
            <a:ext cx="1357313" cy="170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Picture 4" descr="Older cheerleader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7625" y="2286000"/>
            <a:ext cx="14287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8" name="Picture 6" descr="Cartoon cheerleader">
            <a:hlinkClick r:id="rId6"/>
          </p:cNvPr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857375" y="2428875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http://www.gifs.net/Animation11/Creatures_and_Cartoons/Aliens/Green_blob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43125" y="4714875"/>
            <a:ext cx="1790700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 descr="Big eyed">
            <a:hlinkClick r:id="rId9"/>
          </p:cNvPr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929313" y="4357688"/>
            <a:ext cx="1357312" cy="169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6" descr="BIg eyes">
            <a:hlinkClick r:id="rId11"/>
          </p:cNvPr>
          <p:cNvPicPr>
            <a:picLocks noChangeAspect="1" noChangeArrowheads="1" noCrop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143375" y="4714875"/>
            <a:ext cx="1285875" cy="1350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2" name="Picture 8" descr="Alien in jar">
            <a:hlinkClick r:id="rId13"/>
          </p:cNvPr>
          <p:cNvPicPr>
            <a:picLocks noChangeAspect="1" noChangeArrowheads="1" noCrop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500688" y="214313"/>
            <a:ext cx="1071562" cy="150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3" name="Picture 10" descr="Aliens talk">
            <a:hlinkClick r:id="rId15"/>
          </p:cNvPr>
          <p:cNvPicPr>
            <a:picLocks noChangeAspect="1" noChangeArrowheads="1" noCrop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429000" y="214313"/>
            <a:ext cx="1366838" cy="114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4" name="Picture 12" descr="Alien hands">
            <a:hlinkClick r:id="rId17"/>
          </p:cNvPr>
          <p:cNvPicPr>
            <a:picLocks noChangeAspect="1" noChangeArrowheads="1" noCrop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85938" y="142875"/>
            <a:ext cx="1214437" cy="163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14313" y="1785938"/>
            <a:ext cx="86439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The green monster is ugly. The pink monsters are uglier. The third monster is the ugliest.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214813" y="3929063"/>
            <a:ext cx="3000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crazier               the craziest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214813" y="6357938"/>
            <a:ext cx="3714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stranger               the strangest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16" grpId="0"/>
      <p:bldP spid="17" grpId="0"/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625" y="428625"/>
            <a:ext cx="8258175" cy="6215063"/>
          </a:xfrm>
        </p:spPr>
        <p:txBody>
          <a:bodyPr/>
          <a:lstStyle/>
          <a:p>
            <a:pPr eaLnBrk="1" hangingPunct="1"/>
            <a:r>
              <a:rPr lang="cs-CZ" sz="3200" smtClean="0"/>
              <a:t>strong</a:t>
            </a:r>
          </a:p>
          <a:p>
            <a:pPr eaLnBrk="1" hangingPunct="1"/>
            <a:endParaRPr lang="cs-CZ" sz="3200" smtClean="0"/>
          </a:p>
          <a:p>
            <a:pPr eaLnBrk="1" hangingPunct="1"/>
            <a:endParaRPr lang="cs-CZ" sz="3200" smtClean="0"/>
          </a:p>
          <a:p>
            <a:pPr eaLnBrk="1" hangingPunct="1"/>
            <a:endParaRPr lang="cs-CZ" sz="3200" smtClean="0"/>
          </a:p>
          <a:p>
            <a:pPr eaLnBrk="1" hangingPunct="1"/>
            <a:endParaRPr lang="cs-CZ" sz="3200" smtClean="0"/>
          </a:p>
          <a:p>
            <a:pPr eaLnBrk="1" hangingPunct="1"/>
            <a:r>
              <a:rPr lang="cs-CZ" sz="3200" smtClean="0"/>
              <a:t>fat</a:t>
            </a:r>
          </a:p>
          <a:p>
            <a:pPr eaLnBrk="1" hangingPunct="1"/>
            <a:endParaRPr lang="cs-CZ" sz="3200" smtClean="0"/>
          </a:p>
          <a:p>
            <a:pPr eaLnBrk="1" hangingPunct="1"/>
            <a:endParaRPr lang="cs-CZ" sz="3200" smtClean="0"/>
          </a:p>
          <a:p>
            <a:pPr eaLnBrk="1" hangingPunct="1"/>
            <a:endParaRPr lang="cs-CZ" sz="3200" smtClean="0"/>
          </a:p>
          <a:p>
            <a:pPr eaLnBrk="1" hangingPunct="1"/>
            <a:r>
              <a:rPr lang="cs-CZ" sz="3200" smtClean="0"/>
              <a:t>fast</a:t>
            </a:r>
          </a:p>
        </p:txBody>
      </p:sp>
      <p:pic>
        <p:nvPicPr>
          <p:cNvPr id="27660" name="Picture 12" descr="Man starts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500" y="4857750"/>
            <a:ext cx="1760538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72" name="Picture 24" descr="Boy on skateboard 2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43063" y="4857750"/>
            <a:ext cx="1285875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74" name="Picture 26" descr="Man skates">
            <a:hlinkClick r:id="rId6"/>
          </p:cNvPr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0688" y="4500563"/>
            <a:ext cx="1281112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3" name="Picture 30" descr="Boxer 2">
            <a:hlinkClick r:id="rId8"/>
          </p:cNvPr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429250" y="0"/>
            <a:ext cx="896938" cy="207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Picture 32" descr="Boxer">
            <a:hlinkClick r:id="rId10"/>
          </p:cNvPr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857625" y="214313"/>
            <a:ext cx="109855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82" name="Picture 34" descr="Sumo wrestler 2">
            <a:hlinkClick r:id="rId12"/>
          </p:cNvPr>
          <p:cNvPicPr>
            <a:picLocks noChangeAspect="1" noChangeArrowheads="1" noCrop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643563" y="2786063"/>
            <a:ext cx="1465262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84" name="Picture 36" descr="Sumo wrestler">
            <a:hlinkClick r:id="rId14"/>
          </p:cNvPr>
          <p:cNvPicPr>
            <a:picLocks noChangeAspect="1" noChangeArrowheads="1" noCrop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857625" y="2786063"/>
            <a:ext cx="1214438" cy="120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86" name="Picture 38" descr="Sumo wrestler 3">
            <a:hlinkClick r:id="rId16"/>
          </p:cNvPr>
          <p:cNvPicPr>
            <a:picLocks noChangeAspect="1" noChangeArrowheads="1" noCrop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2286000" y="2857500"/>
            <a:ext cx="1285875" cy="113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8" name="Picture 40" descr="Bully">
            <a:hlinkClick r:id="rId18"/>
          </p:cNvPr>
          <p:cNvPicPr>
            <a:picLocks noChangeAspect="1" noChangeArrowheads="1" noCrop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2286000" y="571500"/>
            <a:ext cx="949325" cy="140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500438" y="2000250"/>
            <a:ext cx="3571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stronger               the strongest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000500" y="4000500"/>
            <a:ext cx="3286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fatter                        the fattest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500438" y="6215063"/>
            <a:ext cx="3571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faster                        the fastest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6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76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6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76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7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7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76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76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6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76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76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6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76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76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7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7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7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7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76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76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7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7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7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7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14" grpId="0"/>
      <p:bldP spid="15" grpId="0"/>
      <p:bldP spid="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714375"/>
            <a:ext cx="3471863" cy="5381625"/>
          </a:xfrm>
        </p:spPr>
        <p:txBody>
          <a:bodyPr/>
          <a:lstStyle/>
          <a:p>
            <a:pPr eaLnBrk="1" hangingPunct="1"/>
            <a:r>
              <a:rPr lang="cs-CZ" smtClean="0"/>
              <a:t>tall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shiny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large</a:t>
            </a:r>
          </a:p>
        </p:txBody>
      </p:sp>
      <p:pic>
        <p:nvPicPr>
          <p:cNvPr id="28674" name="Picture 2" descr="F:\ilustrace\dress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357188"/>
            <a:ext cx="1504950" cy="18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5" name="Picture 3" descr="F:\ilustrace\dress19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5938" y="571500"/>
            <a:ext cx="109537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Picture 4" descr="F:\ilustrace\nd44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00750" y="0"/>
            <a:ext cx="1428750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F:\ilustrace\black_dress2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6250" y="2357438"/>
            <a:ext cx="642938" cy="155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F:\ilustrace\green_dress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0688" y="2357438"/>
            <a:ext cx="642937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 descr="F:\ilustrace\peach_dress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57438" y="2613025"/>
            <a:ext cx="1062037" cy="150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 descr="F:\animals obrázky\c2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43563" y="4643438"/>
            <a:ext cx="3000375" cy="170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 descr="F:\animals obrázky\c1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571875" y="4500563"/>
            <a:ext cx="1714500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F:\animals obrázky\c9[1]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85938" y="4879975"/>
            <a:ext cx="1500187" cy="151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500438" y="2286000"/>
            <a:ext cx="12858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taller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286500" y="2428875"/>
            <a:ext cx="1571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the tallest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786188" y="6286500"/>
            <a:ext cx="20716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larger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929313" y="6286500"/>
            <a:ext cx="24288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the largest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071938" y="3929063"/>
            <a:ext cx="1143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shinier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429250" y="4071938"/>
            <a:ext cx="2714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the shiniest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12" grpId="0"/>
      <p:bldP spid="13" grpId="0"/>
      <p:bldP spid="14" grpId="0"/>
      <p:bldP spid="15" grpId="0"/>
      <p:bldP spid="1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/>
          </a:p>
        </p:txBody>
      </p:sp>
      <p:pic>
        <p:nvPicPr>
          <p:cNvPr id="29698" name="Picture 18" descr="The end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44925" y="1928813"/>
            <a:ext cx="1374775" cy="178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sah 1"/>
          <p:cNvSpPr>
            <a:spLocks noGrp="1"/>
          </p:cNvSpPr>
          <p:nvPr>
            <p:ph idx="1"/>
          </p:nvPr>
        </p:nvSpPr>
        <p:spPr>
          <a:xfrm>
            <a:off x="142844" y="1524000"/>
            <a:ext cx="8543956" cy="4572000"/>
          </a:xfrm>
        </p:spPr>
        <p:txBody>
          <a:bodyPr/>
          <a:lstStyle/>
          <a:p>
            <a:pPr eaLnBrk="1" hangingPunct="1"/>
            <a:r>
              <a:rPr lang="cs-CZ" sz="2400" dirty="0" smtClean="0">
                <a:latin typeface="Arial" pitchFamily="34" charset="0"/>
                <a:cs typeface="Arial" pitchFamily="34" charset="0"/>
                <a:hlinkClick r:id="rId2"/>
              </a:rPr>
              <a:t>http</a:t>
            </a:r>
            <a:r>
              <a:rPr lang="cs-CZ" sz="2400" dirty="0" smtClean="0">
                <a:latin typeface="Arial" pitchFamily="34" charset="0"/>
                <a:cs typeface="Arial" pitchFamily="34" charset="0"/>
                <a:hlinkClick r:id="rId2"/>
              </a:rPr>
              <a:t>://www.</a:t>
            </a:r>
            <a:r>
              <a:rPr lang="cs-CZ" sz="2400" dirty="0" err="1" smtClean="0">
                <a:latin typeface="Arial" pitchFamily="34" charset="0"/>
                <a:cs typeface="Arial" pitchFamily="34" charset="0"/>
                <a:hlinkClick r:id="rId2"/>
              </a:rPr>
              <a:t>animationlibrary.com</a:t>
            </a:r>
            <a:r>
              <a:rPr lang="cs-CZ" sz="24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endParaRPr lang="cs-CZ" dirty="0" smtClean="0">
              <a:latin typeface="Arial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použité zdroje obrázků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585</TotalTime>
  <Words>525</Words>
  <Application>Microsoft Office PowerPoint</Application>
  <PresentationFormat>Předvádění na obrazovce (4:3)</PresentationFormat>
  <Paragraphs>188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Papír</vt:lpstr>
      <vt:lpstr>Název školy: ZŠ Klášterec nad Ohří, Krátká 676 Autor: Lenka Špillerová Název materiálu: VY_32_INOVACE_10_42_ short  adjectives Číslo projektu: CZ.1.07/1.4.00/21.1115  </vt:lpstr>
      <vt:lpstr> SHORT ADJECTIVES</vt:lpstr>
      <vt:lpstr>Snímek 3</vt:lpstr>
      <vt:lpstr>Z následujících vět odvoď pravidla pro tvorbu druhého a třetího stupně krátkých přídavných jmen. </vt:lpstr>
      <vt:lpstr>short adjectives</vt:lpstr>
      <vt:lpstr>Snímek 6</vt:lpstr>
      <vt:lpstr>Snímek 7</vt:lpstr>
      <vt:lpstr>COMPARE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použité 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STUPŇOVÁNÍ PŘÍDAVNÝCH JMEN</dc:title>
  <cp:lastModifiedBy>Uživatel</cp:lastModifiedBy>
  <cp:revision>45</cp:revision>
  <dcterms:modified xsi:type="dcterms:W3CDTF">2013-01-26T10:44:34Z</dcterms:modified>
</cp:coreProperties>
</file>