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79" r:id="rId2"/>
    <p:sldId id="256" r:id="rId3"/>
    <p:sldId id="275" r:id="rId4"/>
    <p:sldId id="257" r:id="rId5"/>
    <p:sldId id="268" r:id="rId6"/>
    <p:sldId id="266" r:id="rId7"/>
    <p:sldId id="263" r:id="rId8"/>
    <p:sldId id="271" r:id="rId9"/>
    <p:sldId id="259" r:id="rId10"/>
    <p:sldId id="273" r:id="rId11"/>
    <p:sldId id="277" r:id="rId12"/>
    <p:sldId id="274" r:id="rId13"/>
    <p:sldId id="281" r:id="rId14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DF18680-E054-41AD-8BC1-D1AEF772440D}" styleName="Střední styl 2 – zvýraznění 5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5">
              <a:tint val="20000"/>
            </a:schemeClr>
          </a:solidFill>
        </a:fill>
      </a:tcStyle>
    </a:wholeTbl>
    <a:band1H>
      <a:tcStyle>
        <a:tcBdr/>
        <a:fill>
          <a:solidFill>
            <a:schemeClr val="accent5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5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5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5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5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88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C3182A61-0C88-4802-8F26-93D9596703D9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cs-CZ" noProof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noProof="0" smtClean="0"/>
              <a:t>Klepnutím lze upravit styly předlohy textu.</a:t>
            </a:r>
          </a:p>
          <a:p>
            <a:pPr lvl="1"/>
            <a:r>
              <a:rPr lang="cs-CZ" noProof="0" smtClean="0"/>
              <a:t>Druhá úroveň</a:t>
            </a:r>
          </a:p>
          <a:p>
            <a:pPr lvl="2"/>
            <a:r>
              <a:rPr lang="cs-CZ" noProof="0" smtClean="0"/>
              <a:t>Třetí úroveň</a:t>
            </a:r>
          </a:p>
          <a:p>
            <a:pPr lvl="3"/>
            <a:r>
              <a:rPr lang="cs-CZ" noProof="0" smtClean="0"/>
              <a:t>Čtvrtá úroveň</a:t>
            </a:r>
          </a:p>
          <a:p>
            <a:pPr lvl="4"/>
            <a:r>
              <a:rPr lang="cs-CZ" noProof="0" smtClean="0"/>
              <a:t>Pátá úroveň</a:t>
            </a:r>
            <a:endParaRPr lang="cs-CZ" noProof="0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latin typeface="+mn-lt"/>
              </a:defRPr>
            </a:lvl1pPr>
          </a:lstStyle>
          <a:p>
            <a:pPr>
              <a:defRPr/>
            </a:pPr>
            <a:fld id="{45407AAA-2EA4-4700-AA56-7F0E1A6C593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15363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>
              <a:spcBef>
                <a:spcPct val="0"/>
              </a:spcBef>
            </a:pPr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7"/>
          <p:cNvCxnSpPr/>
          <p:nvPr/>
        </p:nvCxnSpPr>
        <p:spPr>
          <a:xfrm>
            <a:off x="146367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" name="Přímá spojovací čára 12"/>
          <p:cNvCxnSpPr/>
          <p:nvPr/>
        </p:nvCxnSpPr>
        <p:spPr>
          <a:xfrm>
            <a:off x="4708525" y="3549650"/>
            <a:ext cx="2971800" cy="1588"/>
          </a:xfrm>
          <a:prstGeom prst="line">
            <a:avLst/>
          </a:prstGeom>
          <a:ln w="9525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Elipsa 13"/>
          <p:cNvSpPr/>
          <p:nvPr/>
        </p:nvSpPr>
        <p:spPr>
          <a:xfrm>
            <a:off x="4540250" y="3525838"/>
            <a:ext cx="46038" cy="46037"/>
          </a:xfrm>
          <a:prstGeom prst="ellipse">
            <a:avLst/>
          </a:prstGeom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2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457200" y="3699804"/>
            <a:ext cx="8305800" cy="1143000"/>
          </a:xfrm>
        </p:spPr>
        <p:txBody>
          <a:bodyPr>
            <a:noAutofit/>
          </a:bodyPr>
          <a:lstStyle>
            <a:lvl1pPr marL="0" indent="0" algn="ctr">
              <a:buNone/>
              <a:defRPr sz="2200" spc="10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lang="cs-CZ" smtClean="0"/>
              <a:t>Klepnutím lze upravit styl předlohy podnadpisů.</a:t>
            </a:r>
            <a:endParaRPr lang="en-US"/>
          </a:p>
        </p:txBody>
      </p:sp>
      <p:sp>
        <p:nvSpPr>
          <p:cNvPr id="28" name="Nadpis 27"/>
          <p:cNvSpPr>
            <a:spLocks noGrp="1"/>
          </p:cNvSpPr>
          <p:nvPr>
            <p:ph type="ctrTitle"/>
          </p:nvPr>
        </p:nvSpPr>
        <p:spPr>
          <a:xfrm>
            <a:off x="457200" y="1433732"/>
            <a:ext cx="8305800" cy="1981200"/>
          </a:xfrm>
          <a:ln w="6350" cap="rnd">
            <a:noFill/>
          </a:ln>
        </p:spPr>
        <p:txBody>
          <a:bodyPr>
            <a:noAutofit/>
          </a:bodyPr>
          <a:lstStyle>
            <a:lvl1pPr algn="ctr">
              <a:defRPr lang="en-US" sz="4800" b="0" dirty="0">
                <a:ln w="3200">
                  <a:solidFill>
                    <a:schemeClr val="bg2">
                      <a:shade val="7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50800" dist="25400" dir="13500000">
                    <a:srgbClr val="000000">
                      <a:alpha val="70000"/>
                    </a:srgb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7" name="Zástupný symbol pro datum 1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6FA20DB-C20C-4411-97D3-4694339190B1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8" name="Zástupný symbol pro číslo snímku 1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37E053-2230-430B-A49B-B92086ABF8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16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>
          <a:xfrm>
            <a:off x="457200" y="1524000"/>
            <a:ext cx="8229600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/>
        <p:txBody>
          <a:bodyPr rtlCol="0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C7C7194-C62C-42B8-A113-F35D7B25F7DF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652374-8972-40E8-9FAF-5121275592B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4" name="Přímá spojovací čára 6"/>
          <p:cNvCxnSpPr/>
          <p:nvPr/>
        </p:nvCxnSpPr>
        <p:spPr>
          <a:xfrm>
            <a:off x="685800" y="4916488"/>
            <a:ext cx="7924800" cy="4762"/>
          </a:xfrm>
          <a:prstGeom prst="line">
            <a:avLst/>
          </a:prstGeom>
          <a:noFill/>
          <a:ln w="9525" cap="flat" cmpd="sng" algn="ctr">
            <a:solidFill>
              <a:srgbClr val="E9E9E8"/>
            </a:solidFill>
            <a:prstDash val="solid"/>
          </a:ln>
          <a:effectLst>
            <a:outerShdw blurRad="31750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3505200"/>
            <a:ext cx="7924800" cy="1371600"/>
          </a:xfrm>
        </p:spPr>
        <p:txBody>
          <a:bodyPr>
            <a:noAutofit/>
          </a:bodyPr>
          <a:lstStyle>
            <a:lvl1pPr algn="l" rtl="0">
              <a:spcBef>
                <a:spcPct val="0"/>
              </a:spcBef>
              <a:buNone/>
              <a:defRPr lang="en-US" sz="4800" b="0" dirty="0">
                <a:ln w="3200">
                  <a:solidFill>
                    <a:schemeClr val="bg2">
                      <a:shade val="25000"/>
                      <a:alpha val="25000"/>
                    </a:schemeClr>
                  </a:solidFill>
                  <a:prstDash val="solid"/>
                  <a:round/>
                </a:ln>
                <a:solidFill>
                  <a:srgbClr val="F9F9F9"/>
                </a:solidFill>
                <a:effectLst>
                  <a:innerShdw blurRad="38100" dist="25400" dir="13500000">
                    <a:prstClr val="black">
                      <a:alpha val="70000"/>
                    </a:prstClr>
                  </a:inn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85800" y="4958864"/>
            <a:ext cx="7924800" cy="984736"/>
          </a:xfrm>
        </p:spPr>
        <p:txBody>
          <a:bodyPr/>
          <a:lstStyle>
            <a:lvl1pPr marL="0" indent="0">
              <a:buNone/>
              <a:defRPr sz="2000" spc="10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61E970C-EBEC-4F74-87A2-6D9283C70451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9B972E1-88EE-4CBB-BB81-EA291A3A09A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1"/>
          </p:nvPr>
        </p:nvSpPr>
        <p:spPr>
          <a:xfrm>
            <a:off x="457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524000"/>
            <a:ext cx="4059936" cy="4572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7A8E49-4F1E-4CD5-90E3-4B19AB58ACE2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EFFEEB-0E9A-40E7-B5FE-65664FF36BC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ovací čára 9"/>
          <p:cNvCxnSpPr/>
          <p:nvPr/>
        </p:nvCxnSpPr>
        <p:spPr>
          <a:xfrm>
            <a:off x="563563" y="2179638"/>
            <a:ext cx="3748087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16"/>
          <p:cNvCxnSpPr/>
          <p:nvPr/>
        </p:nvCxnSpPr>
        <p:spPr>
          <a:xfrm>
            <a:off x="4754563" y="2179638"/>
            <a:ext cx="3749675" cy="1587"/>
          </a:xfrm>
          <a:prstGeom prst="line">
            <a:avLst/>
          </a:prstGeom>
          <a:noFill/>
          <a:ln w="12700" cap="flat" cmpd="sng" algn="ctr">
            <a:solidFill>
              <a:schemeClr val="bg2">
                <a:tint val="20000"/>
              </a:schemeClr>
            </a:solidFill>
            <a:prstDash val="solid"/>
          </a:ln>
          <a:effectLst>
            <a:outerShdw blurRad="34925" dir="2700000" algn="tl" rotWithShape="0">
              <a:srgbClr val="000000">
                <a:alpha val="55000"/>
              </a:srgbClr>
            </a:outerShdw>
          </a:effectLst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  <a:sp3d prstMaterial="flat"/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2" name="Zástupný symbol pro obsah 31"/>
          <p:cNvSpPr>
            <a:spLocks noGrp="1"/>
          </p:cNvSpPr>
          <p:nvPr>
            <p:ph sz="half" idx="2"/>
          </p:nvPr>
        </p:nvSpPr>
        <p:spPr>
          <a:xfrm>
            <a:off x="457200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4" name="Zástupný symbol pro obsah 33"/>
          <p:cNvSpPr>
            <a:spLocks noGrp="1"/>
          </p:cNvSpPr>
          <p:nvPr>
            <p:ph sz="quarter" idx="4"/>
          </p:nvPr>
        </p:nvSpPr>
        <p:spPr>
          <a:xfrm>
            <a:off x="4649788" y="2201896"/>
            <a:ext cx="4038600" cy="3913632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idx="3"/>
          </p:nvPr>
        </p:nvSpPr>
        <p:spPr>
          <a:xfrm>
            <a:off x="4648200" y="1399593"/>
            <a:ext cx="4040188" cy="762000"/>
          </a:xfrm>
          <a:noFill/>
          <a:ln w="25400" cap="rnd" cmpd="sng" algn="ctr">
            <a:noFill/>
            <a:prstDash val="solid"/>
          </a:ln>
          <a:effectLst>
            <a:softEdge rad="63500"/>
          </a:effectLst>
        </p:spPr>
        <p:style>
          <a:lnRef idx="3">
            <a:schemeClr val="lt1"/>
          </a:lnRef>
          <a:fillRef idx="1">
            <a:schemeClr val="accent5"/>
          </a:fillRef>
          <a:effectRef idx="1">
            <a:schemeClr val="accent5"/>
          </a:effectRef>
          <a:fontRef idx="minor">
            <a:schemeClr val="lt1"/>
          </a:fontRef>
        </p:style>
        <p:txBody>
          <a:bodyPr anchor="b">
            <a:noAutofit/>
          </a:bodyPr>
          <a:lstStyle>
            <a:lvl1pPr marL="0" indent="0" algn="l">
              <a:spcBef>
                <a:spcPts val="0"/>
              </a:spcBef>
              <a:buNone/>
              <a:defRPr sz="2600" b="1" baseline="0">
                <a:solidFill>
                  <a:schemeClr val="tx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938241-A480-4936-8D11-C1A881C0633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10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11" name="Zástupný symbol pro datum 6"/>
          <p:cNvSpPr>
            <a:spLocks noGrp="1"/>
          </p:cNvSpPr>
          <p:nvPr>
            <p:ph type="dt" sz="half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B8598F8-7788-4E09-BE44-6A26E95E15D0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23E7B7-647C-43C2-8DAE-B58823D6F0AD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4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07A0460-64EE-4AE0-A6CF-4E1EF8FEF7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9237F1F-646B-4884-9303-1EBF361B0E09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3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A6B239-4700-4E48-8FB9-55789186A92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Zástupný symbol pro obsah 28"/>
          <p:cNvSpPr>
            <a:spLocks noGrp="1"/>
          </p:cNvSpPr>
          <p:nvPr>
            <p:ph sz="quarter" idx="1"/>
          </p:nvPr>
        </p:nvSpPr>
        <p:spPr>
          <a:xfrm>
            <a:off x="457200" y="457200"/>
            <a:ext cx="6248400" cy="5715000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781800" y="1600200"/>
            <a:ext cx="1984248" cy="37338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31" name="Nadpis 30"/>
          <p:cNvSpPr>
            <a:spLocks noGrp="1"/>
          </p:cNvSpPr>
          <p:nvPr>
            <p:ph type="title"/>
          </p:nvPr>
        </p:nvSpPr>
        <p:spPr>
          <a:xfrm>
            <a:off x="6781800" y="457200"/>
            <a:ext cx="19812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7D9B0E-C025-4299-8D98-0E150901DFC1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ABAAEA-14EE-42BB-923F-48C84485CC7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629400" y="457200"/>
            <a:ext cx="2057400" cy="1066800"/>
          </a:xfrm>
        </p:spPr>
        <p:txBody>
          <a:bodyPr lIns="91440" tIns="91440"/>
          <a:lstStyle>
            <a:lvl1pPr algn="l">
              <a:buNone/>
              <a:defRPr sz="1800" b="1" spc="-50" baseline="0">
                <a:ln w="3175">
                  <a:noFill/>
                </a:ln>
                <a:solidFill>
                  <a:schemeClr val="tx2"/>
                </a:solidFill>
                <a:effectLst/>
                <a:latin typeface="+mn-lt"/>
                <a:ea typeface="+mn-ea"/>
                <a:cs typeface="+mn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57200" y="457200"/>
            <a:ext cx="6019800" cy="5562600"/>
          </a:xfrm>
          <a:solidFill>
            <a:schemeClr val="tx2">
              <a:tint val="40000"/>
            </a:schemeClr>
          </a:solidFill>
          <a:effectLst>
            <a:outerShdw blurRad="88900" sx="103000" sy="103000" algn="ctr" rotWithShape="0">
              <a:prstClr val="black">
                <a:alpha val="32000"/>
              </a:prstClr>
            </a:outerShdw>
            <a:softEdge rad="127000"/>
          </a:effectLst>
        </p:spPr>
        <p:txBody>
          <a:bodyPr>
            <a:normAutofit/>
          </a:bodyPr>
          <a:lstStyle>
            <a:lvl1pPr marL="0" indent="0">
              <a:buNone/>
              <a:defRPr sz="3200">
                <a:solidFill>
                  <a:schemeClr val="bg1"/>
                </a:solidFill>
              </a:defRPr>
            </a:lvl1pPr>
          </a:lstStyle>
          <a:p>
            <a:pPr lvl="0"/>
            <a:r>
              <a:rPr lang="cs-CZ" noProof="0" smtClean="0"/>
              <a:t>Klepnutím na ikonu přidáte obrázek.</a:t>
            </a:r>
            <a:endParaRPr lang="en-US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629400" y="1600200"/>
            <a:ext cx="2057400" cy="4419600"/>
          </a:xfrm>
        </p:spPr>
        <p:txBody>
          <a:bodyPr/>
          <a:lstStyle>
            <a:lvl1pPr marL="0" indent="0">
              <a:lnSpc>
                <a:spcPct val="125000"/>
              </a:lnSpc>
              <a:spcAft>
                <a:spcPts val="1000"/>
              </a:spcAft>
              <a:buFontTx/>
              <a:buNone/>
              <a:defRPr sz="1600" b="0">
                <a:solidFill>
                  <a:schemeClr val="tx2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7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4C31903-652A-4C13-A616-F58E3D4B60D2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6" name="Zástupný symbol pro číslo snímku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F0EE3A-2FD9-4369-9A47-1A8C6EFFDE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7" name="Zástupný symbol pro zápatí 9"/>
          <p:cNvSpPr>
            <a:spLocks noGrp="1"/>
          </p:cNvSpPr>
          <p:nvPr>
            <p:ph type="ftr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63B16BF-BFAE-4ECF-8A01-F42864F520E7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D6BAD55-3130-4137-AE16-E70183ED203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Zástupný symbol pro datum 2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BEA3106-B5A4-47F9-93E0-5CB0A6282A01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5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21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9F12178-529D-4008-BB0B-7EF8C0BEFE7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text 8"/>
          <p:cNvSpPr>
            <a:spLocks noGrp="1"/>
          </p:cNvSpPr>
          <p:nvPr>
            <p:ph type="body" idx="1"/>
          </p:nvPr>
        </p:nvSpPr>
        <p:spPr bwMode="auto">
          <a:xfrm>
            <a:off x="457200" y="1447800"/>
            <a:ext cx="8229600" cy="46783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smtClean="0"/>
          </a:p>
        </p:txBody>
      </p:sp>
      <p:sp>
        <p:nvSpPr>
          <p:cNvPr id="24" name="Zástupný symbol pro datum 23"/>
          <p:cNvSpPr>
            <a:spLocks noGrp="1"/>
          </p:cNvSpPr>
          <p:nvPr>
            <p:ph type="dt" sz="half" idx="2"/>
          </p:nvPr>
        </p:nvSpPr>
        <p:spPr>
          <a:xfrm>
            <a:off x="5791200" y="6203950"/>
            <a:ext cx="2590800" cy="384175"/>
          </a:xfrm>
          <a:prstGeom prst="rect">
            <a:avLst/>
          </a:prstGeom>
        </p:spPr>
        <p:txBody>
          <a:bodyPr vert="horz" anchor="ctr" anchorCtr="0"/>
          <a:lstStyle>
            <a:lvl1pPr algn="l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9B20913F-FEF8-43C5-9BC1-0D020C698966}" type="datetimeFigureOut">
              <a:rPr lang="cs-CZ"/>
              <a:pPr>
                <a:defRPr/>
              </a:pPr>
              <a:t>26.1.2013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3"/>
          </p:nvPr>
        </p:nvSpPr>
        <p:spPr>
          <a:xfrm>
            <a:off x="2133600" y="6203950"/>
            <a:ext cx="3581400" cy="384175"/>
          </a:xfrm>
          <a:prstGeom prst="rect">
            <a:avLst/>
          </a:prstGeom>
        </p:spPr>
        <p:txBody>
          <a:bodyPr vert="horz" anchor="ctr" anchorCtr="0"/>
          <a:lstStyle>
            <a:lvl1pPr algn="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20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4"/>
          </p:nvPr>
        </p:nvSpPr>
        <p:spPr>
          <a:xfrm>
            <a:off x="8410575" y="6181725"/>
            <a:ext cx="609600" cy="457200"/>
          </a:xfrm>
          <a:prstGeom prst="rect">
            <a:avLst/>
          </a:prstGeom>
          <a:noFill/>
        </p:spPr>
        <p:txBody>
          <a:bodyPr vert="horz" lIns="0" tIns="0" rIns="0" bIns="0" anchor="ctr" anchorCtr="0">
            <a:noAutofit/>
          </a:bodyPr>
          <a:lstStyle>
            <a:lvl1pPr algn="ctr" eaLnBrk="1" fontAlgn="auto" latinLnBrk="0" hangingPunct="1">
              <a:spcBef>
                <a:spcPts val="0"/>
              </a:spcBef>
              <a:spcAft>
                <a:spcPts val="0"/>
              </a:spcAft>
              <a:defRPr kumimoji="0" sz="1600" baseline="0" smtClean="0">
                <a:solidFill>
                  <a:schemeClr val="tx2"/>
                </a:solidFill>
                <a:latin typeface="+mn-lt"/>
              </a:defRPr>
            </a:lvl1pPr>
          </a:lstStyle>
          <a:p>
            <a:pPr>
              <a:defRPr/>
            </a:pPr>
            <a:fld id="{D7B56AAC-4EA4-4D76-908B-24C075178B1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  <p:sp>
        <p:nvSpPr>
          <p:cNvPr id="5" name="Zástupný symbol pro nadpis 4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19200"/>
          </a:xfrm>
          <a:prstGeom prst="rect">
            <a:avLst/>
          </a:prstGeom>
          <a:ln w="6350" cap="rnd">
            <a:noFill/>
          </a:ln>
        </p:spPr>
        <p:txBody>
          <a:bodyPr vert="horz" anchor="b" anchorCtr="0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72" r:id="rId1"/>
    <p:sldLayoutId id="2147483671" r:id="rId2"/>
    <p:sldLayoutId id="2147483673" r:id="rId3"/>
    <p:sldLayoutId id="2147483670" r:id="rId4"/>
    <p:sldLayoutId id="2147483674" r:id="rId5"/>
    <p:sldLayoutId id="2147483669" r:id="rId6"/>
    <p:sldLayoutId id="2147483668" r:id="rId7"/>
    <p:sldLayoutId id="2147483675" r:id="rId8"/>
    <p:sldLayoutId id="2147483676" r:id="rId9"/>
    <p:sldLayoutId id="2147483667" r:id="rId10"/>
    <p:sldLayoutId id="2147483666" r:id="rId11"/>
  </p:sldLayoutIdLst>
  <p:txStyles>
    <p:titleStyle>
      <a:lvl1pPr algn="l" rtl="0" fontAlgn="base">
        <a:spcBef>
          <a:spcPct val="0"/>
        </a:spcBef>
        <a:spcAft>
          <a:spcPct val="0"/>
        </a:spcAft>
        <a:defRPr lang="en-US" sz="4200" kern="1200" spc="-100" dirty="0">
          <a:ln w="3200">
            <a:solidFill>
              <a:schemeClr val="bg2">
                <a:shade val="75000"/>
                <a:alpha val="25000"/>
              </a:schemeClr>
            </a:solidFill>
            <a:prstDash val="solid"/>
            <a:round/>
          </a:ln>
          <a:solidFill>
            <a:srgbClr val="F9F9F9"/>
          </a:solidFill>
          <a:effectLst>
            <a:innerShdw blurRad="50800" dist="25400" dir="13500000">
              <a:prstClr val="black">
                <a:alpha val="70000"/>
              </a:prstClr>
            </a:innerShdw>
          </a:effectLst>
          <a:latin typeface="+mj-lt"/>
          <a:ea typeface="+mj-ea"/>
          <a:cs typeface="+mj-cs"/>
        </a:defRPr>
      </a:lvl1pPr>
      <a:lvl2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2pPr>
      <a:lvl3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3pPr>
      <a:lvl4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4pPr>
      <a:lvl5pPr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5pPr>
      <a:lvl6pPr marL="4572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6pPr>
      <a:lvl7pPr marL="9144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7pPr>
      <a:lvl8pPr marL="13716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8pPr>
      <a:lvl9pPr marL="1828800" algn="l" rtl="0" fontAlgn="base">
        <a:spcBef>
          <a:spcPct val="0"/>
        </a:spcBef>
        <a:spcAft>
          <a:spcPct val="0"/>
        </a:spcAft>
        <a:defRPr sz="4200">
          <a:solidFill>
            <a:srgbClr val="F9F9F9"/>
          </a:solidFill>
          <a:latin typeface="Constantia" pitchFamily="18" charset="0"/>
        </a:defRPr>
      </a:lvl9pPr>
    </p:titleStyle>
    <p:bodyStyle>
      <a:lvl1pPr marL="273050" indent="-273050" algn="l" rtl="0" fontAlgn="base">
        <a:spcBef>
          <a:spcPts val="600"/>
        </a:spcBef>
        <a:spcAft>
          <a:spcPct val="0"/>
        </a:spcAft>
        <a:buClr>
          <a:schemeClr val="accent2"/>
        </a:buClr>
        <a:buSzPct val="85000"/>
        <a:buFont typeface="Wingdings 2" pitchFamily="18" charset="2"/>
        <a:buChar char=""/>
        <a:defRPr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39763" indent="-273050" algn="l" rtl="0" fontAlgn="base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2400" kern="1200">
          <a:solidFill>
            <a:schemeClr val="tx2"/>
          </a:solidFill>
          <a:latin typeface="+mn-lt"/>
          <a:ea typeface="+mn-ea"/>
          <a:cs typeface="+mn-cs"/>
        </a:defRPr>
      </a:lvl2pPr>
      <a:lvl3pPr marL="1004888" indent="-228600" algn="l" rtl="0" fontAlgn="base">
        <a:spcBef>
          <a:spcPts val="300"/>
        </a:spcBef>
        <a:spcAft>
          <a:spcPct val="0"/>
        </a:spcAft>
        <a:buClr>
          <a:srgbClr val="BB8605"/>
        </a:buClr>
        <a:buSzPct val="85000"/>
        <a:buFont typeface="Wingdings 2" pitchFamily="18" charset="2"/>
        <a:buChar char=""/>
        <a:defRPr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279525" indent="-228600" algn="l" rtl="0" fontAlgn="base">
        <a:spcBef>
          <a:spcPts val="300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163" indent="-228600" algn="l" rtl="0" fontAlgn="base">
        <a:spcBef>
          <a:spcPts val="338"/>
        </a:spcBef>
        <a:spcAft>
          <a:spcPct val="0"/>
        </a:spcAft>
        <a:buClr>
          <a:srgbClr val="E0A208"/>
        </a:buClr>
        <a:buSzPct val="85000"/>
        <a:buFont typeface="Wingdings 2" pitchFamily="18" charset="2"/>
        <a:buChar char="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828800" indent="-22860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ts val="340"/>
        </a:spcBef>
        <a:buClr>
          <a:schemeClr val="accent2">
            <a:shade val="75000"/>
          </a:schemeClr>
        </a:buClr>
        <a:buSzPct val="85000"/>
        <a:buFont typeface="Wingdings 2" pitchFamily="18" charset="2"/>
        <a:buChar char="?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animationlibrary.com/animation/20578/3D_plane/" TargetMode="Externa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wmf"/><Relationship Id="rId2" Type="http://schemas.openxmlformats.org/officeDocument/2006/relationships/image" Target="../media/image9.gi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imationlibrary.com/animation/21570/Diver_2/" TargetMode="External"/><Relationship Id="rId13" Type="http://schemas.openxmlformats.org/officeDocument/2006/relationships/image" Target="../media/image17.gif"/><Relationship Id="rId18" Type="http://schemas.openxmlformats.org/officeDocument/2006/relationships/hyperlink" Target="http://www.animationlibrary.com/animation/30634/Goalie/" TargetMode="External"/><Relationship Id="rId3" Type="http://schemas.openxmlformats.org/officeDocument/2006/relationships/image" Target="../media/image12.gif"/><Relationship Id="rId7" Type="http://schemas.openxmlformats.org/officeDocument/2006/relationships/image" Target="../media/image14.gif"/><Relationship Id="rId12" Type="http://schemas.openxmlformats.org/officeDocument/2006/relationships/hyperlink" Target="http://www.animationlibrary.com/animation/19885/Tennis_player/" TargetMode="External"/><Relationship Id="rId17" Type="http://schemas.openxmlformats.org/officeDocument/2006/relationships/image" Target="../media/image19.gif"/><Relationship Id="rId2" Type="http://schemas.openxmlformats.org/officeDocument/2006/relationships/hyperlink" Target="http://www.animationlibrary.com/animation/30902/Parachutist_5/" TargetMode="External"/><Relationship Id="rId16" Type="http://schemas.openxmlformats.org/officeDocument/2006/relationships/hyperlink" Target="http://www.animationlibrary.com/animation/30720/Skier_3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30855/Water_skiing_3/" TargetMode="External"/><Relationship Id="rId11" Type="http://schemas.openxmlformats.org/officeDocument/2006/relationships/image" Target="../media/image16.gif"/><Relationship Id="rId5" Type="http://schemas.openxmlformats.org/officeDocument/2006/relationships/image" Target="../media/image13.gif"/><Relationship Id="rId15" Type="http://schemas.openxmlformats.org/officeDocument/2006/relationships/image" Target="../media/image18.gif"/><Relationship Id="rId10" Type="http://schemas.openxmlformats.org/officeDocument/2006/relationships/hyperlink" Target="http://www.animationlibrary.com/animation/30845/Surfing/" TargetMode="External"/><Relationship Id="rId19" Type="http://schemas.openxmlformats.org/officeDocument/2006/relationships/image" Target="../media/image20.gif"/><Relationship Id="rId4" Type="http://schemas.openxmlformats.org/officeDocument/2006/relationships/hyperlink" Target="http://www.animationlibrary.com/animation/30891/Air_gliding_2/" TargetMode="External"/><Relationship Id="rId9" Type="http://schemas.openxmlformats.org/officeDocument/2006/relationships/image" Target="../media/image15.gif"/><Relationship Id="rId14" Type="http://schemas.openxmlformats.org/officeDocument/2006/relationships/hyperlink" Target="http://www.animationlibrary.com/animation/30745/Man_hits_goal/" TargetMode="Externa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hyperlink" Target="http://www.animationlibrary.com/animation/22333/Blue_coat/" TargetMode="External"/><Relationship Id="rId13" Type="http://schemas.openxmlformats.org/officeDocument/2006/relationships/image" Target="../media/image26.gif"/><Relationship Id="rId3" Type="http://schemas.openxmlformats.org/officeDocument/2006/relationships/image" Target="../media/image21.gif"/><Relationship Id="rId7" Type="http://schemas.openxmlformats.org/officeDocument/2006/relationships/image" Target="../media/image23.gif"/><Relationship Id="rId12" Type="http://schemas.openxmlformats.org/officeDocument/2006/relationships/hyperlink" Target="http://www.animationlibrary.com/animation/22234/Torn_jeans/" TargetMode="External"/><Relationship Id="rId2" Type="http://schemas.openxmlformats.org/officeDocument/2006/relationships/hyperlink" Target="http://www.animationlibrary.com/animation/22368/Skirt/" TargetMode="External"/><Relationship Id="rId16" Type="http://schemas.openxmlformats.org/officeDocument/2006/relationships/image" Target="../media/image29.gi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22350/Light_pink_coat/" TargetMode="External"/><Relationship Id="rId11" Type="http://schemas.openxmlformats.org/officeDocument/2006/relationships/image" Target="../media/image25.gif"/><Relationship Id="rId5" Type="http://schemas.openxmlformats.org/officeDocument/2006/relationships/image" Target="../media/image22.gif"/><Relationship Id="rId15" Type="http://schemas.openxmlformats.org/officeDocument/2006/relationships/image" Target="../media/image28.gif"/><Relationship Id="rId10" Type="http://schemas.openxmlformats.org/officeDocument/2006/relationships/hyperlink" Target="http://www.animationlibrary.com/animation/22362/Red_coat_2/" TargetMode="External"/><Relationship Id="rId4" Type="http://schemas.openxmlformats.org/officeDocument/2006/relationships/hyperlink" Target="http://www.animationlibrary.com/animation/22355/Pink_vest/" TargetMode="External"/><Relationship Id="rId9" Type="http://schemas.openxmlformats.org/officeDocument/2006/relationships/image" Target="../media/image24.gif"/><Relationship Id="rId14" Type="http://schemas.openxmlformats.org/officeDocument/2006/relationships/image" Target="../media/image27.gi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image" Target="../media/image33.gif"/><Relationship Id="rId13" Type="http://schemas.openxmlformats.org/officeDocument/2006/relationships/image" Target="../media/image38.gif"/><Relationship Id="rId3" Type="http://schemas.openxmlformats.org/officeDocument/2006/relationships/image" Target="../media/image30.gif"/><Relationship Id="rId7" Type="http://schemas.openxmlformats.org/officeDocument/2006/relationships/image" Target="../media/image32.gif"/><Relationship Id="rId12" Type="http://schemas.openxmlformats.org/officeDocument/2006/relationships/image" Target="../media/image37.wmf"/><Relationship Id="rId2" Type="http://schemas.openxmlformats.org/officeDocument/2006/relationships/hyperlink" Target="http://www.animationlibrary.com/animation/28758/Woman_irons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25424/Log_cabin/" TargetMode="External"/><Relationship Id="rId11" Type="http://schemas.openxmlformats.org/officeDocument/2006/relationships/image" Target="../media/image36.wmf"/><Relationship Id="rId5" Type="http://schemas.openxmlformats.org/officeDocument/2006/relationships/image" Target="../media/image31.gif"/><Relationship Id="rId10" Type="http://schemas.openxmlformats.org/officeDocument/2006/relationships/image" Target="../media/image35.gif"/><Relationship Id="rId4" Type="http://schemas.openxmlformats.org/officeDocument/2006/relationships/hyperlink" Target="http://www.animationlibrary.com/animation/28749/Washing_dishes/" TargetMode="External"/><Relationship Id="rId9" Type="http://schemas.openxmlformats.org/officeDocument/2006/relationships/image" Target="../media/image34.gif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gif"/><Relationship Id="rId2" Type="http://schemas.openxmlformats.org/officeDocument/2006/relationships/hyperlink" Target="http://www.animationlibrary.com/animation/20578/3D_plane/" TargetMode="External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9.gif"/><Relationship Id="rId7" Type="http://schemas.openxmlformats.org/officeDocument/2006/relationships/image" Target="../media/image41.gif"/><Relationship Id="rId2" Type="http://schemas.openxmlformats.org/officeDocument/2006/relationships/hyperlink" Target="http://www.animationlibrary.com/animation/30909/Koala_first_place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animationlibrary.com/animation/30906/3rd_place/" TargetMode="External"/><Relationship Id="rId5" Type="http://schemas.openxmlformats.org/officeDocument/2006/relationships/image" Target="../media/image40.gif"/><Relationship Id="rId4" Type="http://schemas.openxmlformats.org/officeDocument/2006/relationships/hyperlink" Target="http://www.animationlibrary.com/animation/30905/2nd_place/" TargetMode="Externa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image" Target="../media/image45.gif"/><Relationship Id="rId3" Type="http://schemas.openxmlformats.org/officeDocument/2006/relationships/hyperlink" Target="http://www.animationlibrary.com/animation/30428/Chemistry_lab/" TargetMode="External"/><Relationship Id="rId7" Type="http://schemas.openxmlformats.org/officeDocument/2006/relationships/hyperlink" Target="http://www.animationlibrary.com/animation/30423/Beaker_heated/" TargetMode="External"/><Relationship Id="rId2" Type="http://schemas.openxmlformats.org/officeDocument/2006/relationships/image" Target="../media/image42.gif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4.gif"/><Relationship Id="rId5" Type="http://schemas.openxmlformats.org/officeDocument/2006/relationships/hyperlink" Target="http://www.animationlibrary.com/animation/21316/Earth_4/" TargetMode="External"/><Relationship Id="rId10" Type="http://schemas.openxmlformats.org/officeDocument/2006/relationships/image" Target="../media/image47.wmf"/><Relationship Id="rId4" Type="http://schemas.openxmlformats.org/officeDocument/2006/relationships/image" Target="../media/image43.gif"/><Relationship Id="rId9" Type="http://schemas.openxmlformats.org/officeDocument/2006/relationships/image" Target="../media/image46.wmf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9.wmf"/><Relationship Id="rId2" Type="http://schemas.openxmlformats.org/officeDocument/2006/relationships/image" Target="../media/image4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1.wmf"/><Relationship Id="rId4" Type="http://schemas.openxmlformats.org/officeDocument/2006/relationships/image" Target="../media/image50.wm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2.gif"/><Relationship Id="rId2" Type="http://schemas.openxmlformats.org/officeDocument/2006/relationships/hyperlink" Target="http://www.animationlibrary.com/animation/21179/The_end/" TargetMode="Externa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www.office.microsoft.com/" TargetMode="External"/><Relationship Id="rId2" Type="http://schemas.openxmlformats.org/officeDocument/2006/relationships/hyperlink" Target="http://www.animationlibrary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1" name="obrázek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643188" y="6072188"/>
            <a:ext cx="4000500" cy="7858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pic>
        <p:nvPicPr>
          <p:cNvPr id="2052" name="Obrázek 7"/>
          <p:cNvPicPr>
            <a:picLocks noChangeAspect="1" noChangeArrowheads="1"/>
          </p:cNvPicPr>
          <p:nvPr/>
        </p:nvPicPr>
        <p:blipFill>
          <a:blip r:embed="rId4" cstate="print">
            <a:lum bright="40000" contrast="-70000"/>
          </a:blip>
          <a:srcRect/>
          <a:stretch>
            <a:fillRect/>
          </a:stretch>
        </p:blipFill>
        <p:spPr bwMode="auto">
          <a:xfrm>
            <a:off x="8072438" y="-14288"/>
            <a:ext cx="1071562" cy="13716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Nadpis 3"/>
          <p:cNvSpPr>
            <a:spLocks noGrp="1"/>
          </p:cNvSpPr>
          <p:nvPr>
            <p:ph type="ctrTitle"/>
          </p:nvPr>
        </p:nvSpPr>
        <p:spPr>
          <a:xfrm>
            <a:off x="468313" y="260350"/>
            <a:ext cx="7772400" cy="2376488"/>
          </a:xfrm>
        </p:spPr>
        <p:txBody>
          <a:bodyPr>
            <a:noAutofit/>
          </a:bodyPr>
          <a:lstStyle/>
          <a:p>
            <a:pPr algn="l">
              <a:defRPr/>
            </a:pP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Název školy: ZŠ Klášterec nad Ohří, Krátká 676</a:t>
            </a:r>
            <a:b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</a:b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Autor: </a:t>
            </a:r>
            <a:r>
              <a:rPr lang="cs-CZ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Lenka </a:t>
            </a:r>
            <a:r>
              <a:rPr lang="cs-CZ" sz="2400" b="1" dirty="0" err="1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Špillerová</a:t>
            </a: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</a:b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Název materiálu: </a:t>
            </a:r>
            <a:r>
              <a:rPr lang="cs-CZ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VY_32_INOVACE_11_42_ </a:t>
            </a:r>
            <a:r>
              <a:rPr lang="cs-CZ" sz="2400" b="1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Long</a:t>
            </a:r>
            <a:r>
              <a:rPr lang="cs-CZ" sz="2400" b="1" dirty="0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  </a:t>
            </a:r>
            <a:r>
              <a:rPr lang="cs-CZ" sz="2400" b="1" dirty="0" err="1" smtClean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adjectives</a:t>
            </a: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/>
            </a:r>
            <a:b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</a:br>
            <a:r>
              <a:rPr lang="cs-CZ" sz="2400" b="1" dirty="0">
                <a:solidFill>
                  <a:schemeClr val="bg2">
                    <a:lumMod val="40000"/>
                    <a:lumOff val="60000"/>
                  </a:schemeClr>
                </a:solidFill>
                <a:cs typeface="Times New Roman" pitchFamily="18" charset="0"/>
              </a:rPr>
              <a:t>Číslo projektu: CZ.1.07/1.4.00/21.1115 </a:t>
            </a:r>
            <a: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sz="2800" b="1" dirty="0">
                <a:solidFill>
                  <a:srgbClr val="C00000"/>
                </a:solidFill>
                <a:latin typeface="Times New Roman" pitchFamily="18" charset="0"/>
                <a:cs typeface="Times New Roman" pitchFamily="18" charset="0"/>
              </a:rPr>
            </a:br>
            <a:endParaRPr lang="cs-CZ" sz="2800" b="1" dirty="0">
              <a:solidFill>
                <a:srgbClr val="C00000"/>
              </a:solidFill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2054" name="Podnadpis 4"/>
          <p:cNvSpPr>
            <a:spLocks noGrp="1"/>
          </p:cNvSpPr>
          <p:nvPr>
            <p:ph type="subTitle" idx="1"/>
          </p:nvPr>
        </p:nvSpPr>
        <p:spPr>
          <a:xfrm>
            <a:off x="250825" y="3714752"/>
            <a:ext cx="8642350" cy="2357453"/>
          </a:xfrm>
        </p:spPr>
        <p:txBody>
          <a:bodyPr/>
          <a:lstStyle/>
          <a:p>
            <a:pPr algn="l"/>
            <a:r>
              <a:rPr lang="cs-CZ" sz="2400" dirty="0" smtClean="0">
                <a:solidFill>
                  <a:schemeClr val="bg2">
                    <a:lumMod val="40000"/>
                    <a:lumOff val="60000"/>
                  </a:schemeClr>
                </a:solidFill>
              </a:rPr>
              <a:t>Anotace: Prezentace pro 7. ročník k výkladu o stupňování dlouhých a nepravidelných přídavných jmen. Žák odvozuje pravidla pro stupňování dlouhých přídavných jmen. Porovnává objekty na obrázcích s použitím daných přídavných jmen.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929065"/>
            <a:ext cx="8305800" cy="914397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r>
              <a:rPr lang="cs-CZ" sz="3200" dirty="0" err="1" smtClean="0"/>
              <a:t>comparatives</a:t>
            </a:r>
            <a:r>
              <a:rPr lang="cs-CZ" sz="3200" dirty="0" smtClean="0"/>
              <a:t>, </a:t>
            </a:r>
            <a:r>
              <a:rPr lang="cs-CZ" sz="3200" dirty="0" err="1" smtClean="0"/>
              <a:t>superlatives</a:t>
            </a: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467544" y="1844824"/>
            <a:ext cx="8295456" cy="2376264"/>
          </a:xfrm>
        </p:spPr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r>
              <a:rPr lang="cs-CZ" dirty="0" smtClean="0"/>
              <a:t>LONG </a:t>
            </a:r>
            <a:r>
              <a:rPr lang="cs-CZ" dirty="0" smtClean="0"/>
              <a:t>ADJECTIVES</a:t>
            </a:r>
            <a:br>
              <a:rPr lang="cs-CZ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sz="2800" dirty="0"/>
          </a:p>
        </p:txBody>
      </p:sp>
      <p:pic>
        <p:nvPicPr>
          <p:cNvPr id="4" name="Picture 6" descr="3D plane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857760"/>
            <a:ext cx="1719864" cy="16854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214282" y="1524000"/>
            <a:ext cx="8786874" cy="457200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fascinating</a:t>
            </a:r>
            <a:r>
              <a:rPr lang="cs-CZ" dirty="0" smtClean="0"/>
              <a:t>                         </a:t>
            </a:r>
            <a:r>
              <a:rPr lang="cs-CZ" dirty="0" smtClean="0"/>
              <a:t>Her </a:t>
            </a:r>
            <a:r>
              <a:rPr lang="cs-CZ" dirty="0" err="1" smtClean="0"/>
              <a:t>hairstyle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fascinating</a:t>
            </a:r>
            <a:r>
              <a:rPr lang="cs-CZ" dirty="0" smtClean="0"/>
              <a:t>.  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            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       </a:t>
            </a:r>
            <a:r>
              <a:rPr lang="cs-CZ" dirty="0" smtClean="0"/>
              <a:t>Her </a:t>
            </a:r>
            <a:r>
              <a:rPr lang="cs-CZ" dirty="0" err="1" smtClean="0"/>
              <a:t>hairstyle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smtClean="0"/>
              <a:t>more </a:t>
            </a:r>
            <a:r>
              <a:rPr lang="cs-CZ" dirty="0" err="1" smtClean="0"/>
              <a:t>fascinating</a:t>
            </a:r>
            <a:r>
              <a:rPr lang="cs-CZ" dirty="0" smtClean="0"/>
              <a:t>. </a:t>
            </a: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                  </a:t>
            </a:r>
            <a:r>
              <a:rPr lang="cs-CZ" dirty="0" smtClean="0"/>
              <a:t> </a:t>
            </a:r>
          </a:p>
          <a:p>
            <a:pPr>
              <a:buNone/>
            </a:pPr>
            <a:r>
              <a:rPr lang="cs-CZ" dirty="0" smtClean="0"/>
              <a:t> </a:t>
            </a:r>
            <a:r>
              <a:rPr lang="cs-CZ" dirty="0" smtClean="0"/>
              <a:t>                                     </a:t>
            </a:r>
            <a:r>
              <a:rPr lang="cs-CZ" dirty="0" smtClean="0"/>
              <a:t>Her </a:t>
            </a:r>
            <a:r>
              <a:rPr lang="cs-CZ" dirty="0" err="1" smtClean="0"/>
              <a:t>hairstyle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fascinating</a:t>
            </a:r>
            <a:r>
              <a:rPr lang="cs-CZ" dirty="0" smtClean="0"/>
              <a:t>.       </a:t>
            </a:r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33460"/>
          </a:xfrm>
        </p:spPr>
        <p:txBody>
          <a:bodyPr>
            <a:normAutofit/>
          </a:bodyPr>
          <a:lstStyle/>
          <a:p>
            <a:r>
              <a:rPr lang="cs-CZ" sz="3200" dirty="0" smtClean="0"/>
              <a:t>Jak se stupňují dlouhá přídavná jména?</a:t>
            </a:r>
            <a:br>
              <a:rPr lang="cs-CZ" sz="3200" dirty="0" smtClean="0"/>
            </a:br>
            <a:r>
              <a:rPr lang="cs-CZ" sz="3200" dirty="0" smtClean="0"/>
              <a:t>Odvoď pravidla z následujících vět.</a:t>
            </a:r>
            <a:endParaRPr lang="cs-CZ" sz="3200" dirty="0"/>
          </a:p>
        </p:txBody>
      </p:sp>
      <p:pic>
        <p:nvPicPr>
          <p:cNvPr id="1026" name="Picture 2" descr="F:\ilustrace\MB900440369[1]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331640" y="4869160"/>
            <a:ext cx="1643074" cy="1643074"/>
          </a:xfrm>
          <a:prstGeom prst="rect">
            <a:avLst/>
          </a:prstGeom>
          <a:noFill/>
        </p:spPr>
      </p:pic>
      <p:pic>
        <p:nvPicPr>
          <p:cNvPr id="1027" name="Picture 3" descr="F:\ilustrace\MB900440373[1]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35696" y="3140968"/>
            <a:ext cx="1643074" cy="1643074"/>
          </a:xfrm>
          <a:prstGeom prst="rect">
            <a:avLst/>
          </a:prstGeom>
          <a:noFill/>
        </p:spPr>
      </p:pic>
      <p:pic>
        <p:nvPicPr>
          <p:cNvPr id="1028" name="Picture 4" descr="F:\ilustrace\MB900440371[1].JPG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267744" y="1484784"/>
            <a:ext cx="1571636" cy="15716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Zástupný symbol pro obsah 2"/>
          <p:cNvSpPr>
            <a:spLocks noGrp="1"/>
          </p:cNvSpPr>
          <p:nvPr>
            <p:ph idx="1"/>
          </p:nvPr>
        </p:nvSpPr>
        <p:spPr>
          <a:xfrm>
            <a:off x="457200" y="1143001"/>
            <a:ext cx="8229600" cy="3929074"/>
          </a:xfrm>
        </p:spPr>
        <p:txBody>
          <a:bodyPr/>
          <a:lstStyle/>
          <a:p>
            <a:r>
              <a:rPr lang="cs-CZ" dirty="0" err="1" smtClean="0"/>
              <a:t>usually</a:t>
            </a:r>
            <a:r>
              <a:rPr lang="cs-CZ" dirty="0" smtClean="0"/>
              <a:t> more </a:t>
            </a:r>
            <a:r>
              <a:rPr lang="cs-CZ" dirty="0" err="1" smtClean="0"/>
              <a:t>than</a:t>
            </a:r>
            <a:r>
              <a:rPr lang="cs-CZ" dirty="0" smtClean="0"/>
              <a:t> 2 </a:t>
            </a:r>
            <a:r>
              <a:rPr lang="cs-CZ" dirty="0" err="1" smtClean="0"/>
              <a:t>syllables</a:t>
            </a:r>
            <a:endParaRPr lang="cs-CZ" dirty="0" smtClean="0"/>
          </a:p>
          <a:p>
            <a:pPr>
              <a:buFont typeface="Wingdings 2" pitchFamily="18" charset="2"/>
              <a:buNone/>
            </a:pPr>
            <a:endParaRPr lang="cs-CZ" dirty="0" smtClean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19146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/>
              <a:t>Long</a:t>
            </a:r>
            <a:r>
              <a:rPr lang="cs-CZ" dirty="0" smtClean="0"/>
              <a:t>  </a:t>
            </a:r>
            <a:r>
              <a:rPr lang="cs-CZ" dirty="0" err="1" smtClean="0"/>
              <a:t>adjectives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500034" y="6072206"/>
            <a:ext cx="8001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Riding</a:t>
            </a:r>
            <a:r>
              <a:rPr lang="cs-CZ" dirty="0" smtClean="0"/>
              <a:t> a </a:t>
            </a:r>
            <a:r>
              <a:rPr lang="cs-CZ" dirty="0" err="1" smtClean="0"/>
              <a:t>horse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difficult</a:t>
            </a:r>
            <a:r>
              <a:rPr lang="cs-CZ" dirty="0" smtClean="0"/>
              <a:t>. </a:t>
            </a:r>
            <a:r>
              <a:rPr lang="cs-CZ" dirty="0" err="1" smtClean="0"/>
              <a:t>Riding</a:t>
            </a:r>
            <a:r>
              <a:rPr lang="cs-CZ" dirty="0" smtClean="0"/>
              <a:t> a bull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difficult</a:t>
            </a:r>
            <a:r>
              <a:rPr lang="cs-CZ" dirty="0" smtClean="0"/>
              <a:t>. </a:t>
            </a:r>
            <a:r>
              <a:rPr lang="cs-CZ" dirty="0" err="1" smtClean="0"/>
              <a:t>Riding</a:t>
            </a:r>
            <a:r>
              <a:rPr lang="cs-CZ" dirty="0" smtClean="0"/>
              <a:t> a </a:t>
            </a:r>
            <a:r>
              <a:rPr lang="cs-CZ" dirty="0" err="1" smtClean="0"/>
              <a:t>crocodile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difficult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F:\animals obrázky\MB900283855[1]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76056" y="3717032"/>
            <a:ext cx="2928934" cy="2928934"/>
          </a:xfrm>
          <a:prstGeom prst="rect">
            <a:avLst/>
          </a:prstGeom>
          <a:noFill/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357188" y="1785926"/>
          <a:ext cx="8001057" cy="2643206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667019"/>
                <a:gridCol w="2667019"/>
                <a:gridCol w="2667019"/>
              </a:tblGrid>
              <a:tr h="761624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adjective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comparative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400" dirty="0" smtClean="0"/>
                        <a:t>superlative</a:t>
                      </a:r>
                      <a:endParaRPr lang="cs-CZ" sz="2400" dirty="0"/>
                    </a:p>
                  </a:txBody>
                  <a:tcPr/>
                </a:tc>
              </a:tr>
              <a:tr h="649226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beautiful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16178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famous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  <a:tr h="616178">
                <a:tc>
                  <a:txBody>
                    <a:bodyPr/>
                    <a:lstStyle/>
                    <a:p>
                      <a:r>
                        <a:rPr lang="cs-CZ" sz="2400" dirty="0" err="1" smtClean="0"/>
                        <a:t>difficult</a:t>
                      </a:r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4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11" name="TextovéPole 10"/>
          <p:cNvSpPr txBox="1"/>
          <p:nvPr/>
        </p:nvSpPr>
        <p:spPr>
          <a:xfrm>
            <a:off x="3143240" y="2643182"/>
            <a:ext cx="285752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more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</a:rPr>
              <a:t>beautiful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572132" y="2643182"/>
            <a:ext cx="278608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most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</a:rPr>
              <a:t>beautiful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143240" y="3214686"/>
            <a:ext cx="22860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more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</a:rPr>
              <a:t>famous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5715008" y="3286124"/>
            <a:ext cx="257176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most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</a:rPr>
              <a:t>famous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3143240" y="3929066"/>
            <a:ext cx="24288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more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</a:rPr>
              <a:t>difficult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5643570" y="3929066"/>
            <a:ext cx="264320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4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400" b="1" dirty="0" smtClean="0">
                <a:solidFill>
                  <a:schemeClr val="bg1"/>
                </a:solidFill>
                <a:latin typeface="+mn-lt"/>
              </a:rPr>
              <a:t>most </a:t>
            </a:r>
            <a:r>
              <a:rPr lang="cs-CZ" sz="2400" dirty="0" err="1" smtClean="0">
                <a:solidFill>
                  <a:schemeClr val="bg1"/>
                </a:solidFill>
                <a:latin typeface="+mn-lt"/>
              </a:rPr>
              <a:t>difficult</a:t>
            </a:r>
            <a:endParaRPr lang="cs-CZ" sz="2400" dirty="0">
              <a:solidFill>
                <a:schemeClr val="bg1"/>
              </a:solidFill>
              <a:latin typeface="+mn-lt"/>
            </a:endParaRPr>
          </a:p>
        </p:txBody>
      </p:sp>
      <p:pic>
        <p:nvPicPr>
          <p:cNvPr id="3" name="Picture 2" descr="C:\Users\Uživatel\AppData\Local\Microsoft\Windows\Temporary Internet Files\Content.IE5\J98ZSRE6\MC900290857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79912" y="4581128"/>
            <a:ext cx="1152128" cy="1300450"/>
          </a:xfrm>
          <a:prstGeom prst="rect">
            <a:avLst/>
          </a:prstGeom>
          <a:noFill/>
        </p:spPr>
      </p:pic>
      <p:pic>
        <p:nvPicPr>
          <p:cNvPr id="1032" name="Picture 8" descr="C:\Users\Uživatel\AppData\Local\Microsoft\Windows\Temporary Internet Files\Content.IE5\J98ZSRE6\MC900190997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827584" y="4581128"/>
            <a:ext cx="2016224" cy="1484165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74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6" dur="500" fill="hold"/>
                                        <p:tgtEl>
                                          <p:spTgt spid="10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409" grpId="0" build="p"/>
      <p:bldP spid="7" grpId="0"/>
      <p:bldP spid="12" grpId="0"/>
      <p:bldP spid="14" grpId="0"/>
      <p:bldP spid="15" grpId="0"/>
      <p:bldP spid="16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428604"/>
            <a:ext cx="8186766" cy="5286412"/>
          </a:xfrm>
        </p:spPr>
        <p:txBody>
          <a:bodyPr/>
          <a:lstStyle/>
          <a:p>
            <a:r>
              <a:rPr lang="cs-CZ" dirty="0" err="1" smtClean="0"/>
              <a:t>exciting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interesting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dangerous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27650" name="Picture 2" descr="Parachutist 5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15206" y="4143379"/>
            <a:ext cx="1416952" cy="1714513"/>
          </a:xfrm>
          <a:prstGeom prst="rect">
            <a:avLst/>
          </a:prstGeom>
          <a:noFill/>
        </p:spPr>
      </p:pic>
      <p:pic>
        <p:nvPicPr>
          <p:cNvPr id="27652" name="Picture 4" descr="Air gliding 2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6314" y="4500569"/>
            <a:ext cx="1708641" cy="1247307"/>
          </a:xfrm>
          <a:prstGeom prst="rect">
            <a:avLst/>
          </a:prstGeom>
          <a:noFill/>
        </p:spPr>
      </p:pic>
      <p:pic>
        <p:nvPicPr>
          <p:cNvPr id="27654" name="Picture 6" descr="Water skiing 3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4357686" y="357166"/>
            <a:ext cx="1596847" cy="1357322"/>
          </a:xfrm>
          <a:prstGeom prst="rect">
            <a:avLst/>
          </a:prstGeom>
          <a:noFill/>
        </p:spPr>
      </p:pic>
      <p:pic>
        <p:nvPicPr>
          <p:cNvPr id="27656" name="Picture 8" descr="Diver 2">
            <a:hlinkClick r:id="rId8"/>
          </p:cNvPr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021977" y="4786322"/>
            <a:ext cx="2174194" cy="1000132"/>
          </a:xfrm>
          <a:prstGeom prst="rect">
            <a:avLst/>
          </a:prstGeom>
          <a:noFill/>
        </p:spPr>
      </p:pic>
      <p:pic>
        <p:nvPicPr>
          <p:cNvPr id="27658" name="Picture 10" descr="Surfing">
            <a:hlinkClick r:id="rId10"/>
          </p:cNvPr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6500826" y="638152"/>
            <a:ext cx="2214578" cy="885834"/>
          </a:xfrm>
          <a:prstGeom prst="rect">
            <a:avLst/>
          </a:prstGeom>
          <a:noFill/>
        </p:spPr>
      </p:pic>
      <p:pic>
        <p:nvPicPr>
          <p:cNvPr id="27662" name="Picture 14" descr="Tennis player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000628" y="2428868"/>
            <a:ext cx="1143008" cy="1143008"/>
          </a:xfrm>
          <a:prstGeom prst="rect">
            <a:avLst/>
          </a:prstGeom>
          <a:noFill/>
        </p:spPr>
      </p:pic>
      <p:pic>
        <p:nvPicPr>
          <p:cNvPr id="27668" name="Picture 20" descr="Man hits goal">
            <a:hlinkClick r:id="rId14"/>
          </p:cNvPr>
          <p:cNvPicPr>
            <a:picLocks noChangeAspect="1" noChangeArrowheads="1" noCrop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2521538" y="2714620"/>
            <a:ext cx="1930751" cy="714380"/>
          </a:xfrm>
          <a:prstGeom prst="rect">
            <a:avLst/>
          </a:prstGeom>
          <a:noFill/>
        </p:spPr>
      </p:pic>
      <p:pic>
        <p:nvPicPr>
          <p:cNvPr id="27670" name="Picture 22" descr="Skier 3">
            <a:hlinkClick r:id="rId16"/>
          </p:cNvPr>
          <p:cNvPicPr>
            <a:picLocks noChangeAspect="1" noChangeArrowheads="1" noCrop="1"/>
          </p:cNvPicPr>
          <p:nvPr/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2143108" y="323825"/>
            <a:ext cx="1857388" cy="1244450"/>
          </a:xfrm>
          <a:prstGeom prst="rect">
            <a:avLst/>
          </a:prstGeom>
          <a:noFill/>
        </p:spPr>
      </p:pic>
      <p:pic>
        <p:nvPicPr>
          <p:cNvPr id="27676" name="Picture 28" descr="Goalie">
            <a:hlinkClick r:id="rId18"/>
          </p:cNvPr>
          <p:cNvPicPr>
            <a:picLocks noChangeAspect="1" noChangeArrowheads="1" noCrop="1"/>
          </p:cNvPicPr>
          <p:nvPr/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6899682" y="2486018"/>
            <a:ext cx="1696652" cy="1085858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500034" y="1857364"/>
            <a:ext cx="864396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Skiing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exciting</a:t>
            </a:r>
            <a:r>
              <a:rPr lang="cs-CZ" dirty="0" smtClean="0"/>
              <a:t>. </a:t>
            </a:r>
            <a:r>
              <a:rPr lang="cs-CZ" dirty="0" err="1" smtClean="0"/>
              <a:t>Water</a:t>
            </a:r>
            <a:r>
              <a:rPr lang="cs-CZ" dirty="0" smtClean="0"/>
              <a:t> </a:t>
            </a:r>
            <a:r>
              <a:rPr lang="cs-CZ" dirty="0" err="1" smtClean="0"/>
              <a:t>skiing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exciting</a:t>
            </a:r>
            <a:r>
              <a:rPr lang="cs-CZ" dirty="0" smtClean="0"/>
              <a:t>. Surfing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exciting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571472" y="3714752"/>
            <a:ext cx="814393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Football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interesting</a:t>
            </a:r>
            <a:r>
              <a:rPr lang="cs-CZ" dirty="0" smtClean="0"/>
              <a:t>. </a:t>
            </a:r>
            <a:r>
              <a:rPr lang="cs-CZ" dirty="0" err="1" smtClean="0"/>
              <a:t>Tennis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interesting</a:t>
            </a:r>
            <a:r>
              <a:rPr lang="cs-CZ" dirty="0" smtClean="0"/>
              <a:t>. </a:t>
            </a:r>
            <a:r>
              <a:rPr lang="cs-CZ" dirty="0" err="1" smtClean="0"/>
              <a:t>Ice</a:t>
            </a:r>
            <a:r>
              <a:rPr lang="cs-CZ" dirty="0" smtClean="0"/>
              <a:t>-</a:t>
            </a:r>
            <a:r>
              <a:rPr lang="cs-CZ" dirty="0" err="1" smtClean="0"/>
              <a:t>hockey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interesting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428596" y="5857892"/>
            <a:ext cx="800105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Diving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dangerous</a:t>
            </a:r>
            <a:r>
              <a:rPr lang="cs-CZ" dirty="0" smtClean="0"/>
              <a:t>. </a:t>
            </a:r>
            <a:r>
              <a:rPr lang="cs-CZ" dirty="0" err="1" smtClean="0"/>
              <a:t>Air</a:t>
            </a:r>
            <a:r>
              <a:rPr lang="cs-CZ" dirty="0" smtClean="0"/>
              <a:t> </a:t>
            </a:r>
            <a:r>
              <a:rPr lang="cs-CZ" dirty="0" err="1" smtClean="0"/>
              <a:t>gliding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dangerous</a:t>
            </a:r>
            <a:r>
              <a:rPr lang="cs-CZ" dirty="0" smtClean="0"/>
              <a:t>. </a:t>
            </a:r>
            <a:r>
              <a:rPr lang="cs-CZ" dirty="0" err="1" smtClean="0"/>
              <a:t>Parachuting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dangerous</a:t>
            </a:r>
            <a:r>
              <a:rPr lang="cs-CZ" dirty="0" smtClean="0"/>
              <a:t>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766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766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76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76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7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7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76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76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276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2" grpId="0"/>
      <p:bldP spid="13" grpId="0"/>
      <p:bldP spid="14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500034" y="642918"/>
            <a:ext cx="8186766" cy="4500594"/>
          </a:xfrm>
        </p:spPr>
        <p:txBody>
          <a:bodyPr/>
          <a:lstStyle/>
          <a:p>
            <a:r>
              <a:rPr lang="cs-CZ" dirty="0" err="1" smtClean="0"/>
              <a:t>fashionable</a:t>
            </a:r>
            <a:endParaRPr lang="cs-CZ" dirty="0" smtClean="0"/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 </a:t>
            </a:r>
          </a:p>
          <a:p>
            <a:pPr>
              <a:buNone/>
            </a:pPr>
            <a:endParaRPr lang="cs-CZ" dirty="0" smtClean="0"/>
          </a:p>
          <a:p>
            <a:r>
              <a:rPr lang="cs-CZ" dirty="0" err="1" smtClean="0"/>
              <a:t>expensive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beautiful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25620" name="Picture 20" descr="Skirt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928926" y="571480"/>
            <a:ext cx="952500" cy="762000"/>
          </a:xfrm>
          <a:prstGeom prst="rect">
            <a:avLst/>
          </a:prstGeom>
          <a:noFill/>
        </p:spPr>
      </p:pic>
      <p:pic>
        <p:nvPicPr>
          <p:cNvPr id="25624" name="Picture 24" descr="Pink vest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643438" y="428604"/>
            <a:ext cx="531877" cy="936104"/>
          </a:xfrm>
          <a:prstGeom prst="rect">
            <a:avLst/>
          </a:prstGeom>
          <a:noFill/>
        </p:spPr>
      </p:pic>
      <p:pic>
        <p:nvPicPr>
          <p:cNvPr id="25626" name="Picture 26" descr="Light pink coat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072198" y="2428868"/>
            <a:ext cx="952500" cy="1304926"/>
          </a:xfrm>
          <a:prstGeom prst="rect">
            <a:avLst/>
          </a:prstGeom>
          <a:noFill/>
        </p:spPr>
      </p:pic>
      <p:pic>
        <p:nvPicPr>
          <p:cNvPr id="25632" name="Picture 32" descr="Blue coat">
            <a:hlinkClick r:id="rId8"/>
          </p:cNvPr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643174" y="2571744"/>
            <a:ext cx="952500" cy="923925"/>
          </a:xfrm>
          <a:prstGeom prst="rect">
            <a:avLst/>
          </a:prstGeom>
          <a:noFill/>
        </p:spPr>
      </p:pic>
      <p:pic>
        <p:nvPicPr>
          <p:cNvPr id="25640" name="Picture 40" descr="Red coat 2">
            <a:hlinkClick r:id="rId10"/>
          </p:cNvPr>
          <p:cNvPicPr>
            <a:picLocks noChangeAspect="1" noChangeArrowheads="1" noCrop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4357686" y="2428868"/>
            <a:ext cx="952500" cy="1238250"/>
          </a:xfrm>
          <a:prstGeom prst="rect">
            <a:avLst/>
          </a:prstGeom>
          <a:noFill/>
        </p:spPr>
      </p:pic>
      <p:pic>
        <p:nvPicPr>
          <p:cNvPr id="25642" name="Picture 42" descr="Torn jeans">
            <a:hlinkClick r:id="rId12"/>
          </p:cNvPr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5929322" y="214290"/>
            <a:ext cx="952500" cy="1552576"/>
          </a:xfrm>
          <a:prstGeom prst="rect">
            <a:avLst/>
          </a:prstGeom>
          <a:noFill/>
        </p:spPr>
      </p:pic>
      <p:sp>
        <p:nvSpPr>
          <p:cNvPr id="13" name="TextovéPole 12"/>
          <p:cNvSpPr txBox="1"/>
          <p:nvPr/>
        </p:nvSpPr>
        <p:spPr>
          <a:xfrm>
            <a:off x="357158" y="1714488"/>
            <a:ext cx="821537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skirt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fashionable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vest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fashionable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jeans</a:t>
            </a:r>
            <a:r>
              <a:rPr lang="cs-CZ" dirty="0" smtClean="0"/>
              <a:t> are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fashionable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357158" y="3714752"/>
            <a:ext cx="835824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blue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expensive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red</a:t>
            </a:r>
            <a:r>
              <a:rPr lang="cs-CZ" dirty="0" smtClean="0"/>
              <a:t> </a:t>
            </a:r>
            <a:r>
              <a:rPr lang="cs-CZ" dirty="0" err="1" smtClean="0"/>
              <a:t>coat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expensive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pink </a:t>
            </a:r>
            <a:r>
              <a:rPr lang="cs-CZ" dirty="0" err="1" smtClean="0"/>
              <a:t>coat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expensive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1026" name="Picture 2" descr="F:\animals obrázky\G250030[1].gif"/>
          <p:cNvPicPr>
            <a:picLocks noChangeAspect="1" noChangeArrowheads="1" noCrop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2214546" y="4714884"/>
            <a:ext cx="1309690" cy="1309690"/>
          </a:xfrm>
          <a:prstGeom prst="rect">
            <a:avLst/>
          </a:prstGeom>
          <a:noFill/>
        </p:spPr>
      </p:pic>
      <p:pic>
        <p:nvPicPr>
          <p:cNvPr id="1027" name="Picture 3" descr="F:\animals obrázky\G250029[1].gif"/>
          <p:cNvPicPr>
            <a:picLocks noChangeAspect="1" noChangeArrowheads="1" noCrop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3929058" y="4786322"/>
            <a:ext cx="1047752" cy="1047752"/>
          </a:xfrm>
          <a:prstGeom prst="rect">
            <a:avLst/>
          </a:prstGeom>
          <a:noFill/>
        </p:spPr>
      </p:pic>
      <p:pic>
        <p:nvPicPr>
          <p:cNvPr id="1028" name="Picture 4" descr="F:\animals obrázky\G250031[1].gif"/>
          <p:cNvPicPr>
            <a:picLocks noChangeAspect="1" noChangeArrowheads="1" noCrop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5674004" y="4643446"/>
            <a:ext cx="1441184" cy="1143008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500430" y="6143644"/>
            <a:ext cx="178595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more </a:t>
            </a:r>
            <a:r>
              <a:rPr lang="cs-CZ" dirty="0" err="1" smtClean="0"/>
              <a:t>beautiful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715008" y="6215082"/>
            <a:ext cx="221457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beautiful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2563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2563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256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256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2564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2564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56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56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256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3" grpId="0"/>
      <p:bldP spid="14" grpId="0"/>
      <p:bldP spid="15" grpId="0"/>
      <p:bldP spid="16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/>
          </p:cNvSpPr>
          <p:nvPr>
            <p:ph type="body" idx="1"/>
          </p:nvPr>
        </p:nvSpPr>
        <p:spPr>
          <a:xfrm>
            <a:off x="428596" y="428605"/>
            <a:ext cx="8258205" cy="5000660"/>
          </a:xfrm>
        </p:spPr>
        <p:txBody>
          <a:bodyPr/>
          <a:lstStyle/>
          <a:p>
            <a:endParaRPr lang="cs-CZ" dirty="0" smtClean="0"/>
          </a:p>
          <a:p>
            <a:r>
              <a:rPr lang="cs-CZ" dirty="0" err="1" smtClean="0"/>
              <a:t>terrible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boring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delicious</a:t>
            </a:r>
            <a:r>
              <a:rPr lang="cs-CZ" dirty="0" smtClean="0"/>
              <a:t>     </a:t>
            </a:r>
          </a:p>
        </p:txBody>
      </p:sp>
      <p:pic>
        <p:nvPicPr>
          <p:cNvPr id="13" name="Picture 26" descr="Woman irons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3000372"/>
            <a:ext cx="1314064" cy="1287782"/>
          </a:xfrm>
          <a:prstGeom prst="rect">
            <a:avLst/>
          </a:prstGeom>
          <a:noFill/>
        </p:spPr>
      </p:pic>
      <p:pic>
        <p:nvPicPr>
          <p:cNvPr id="14" name="Picture 24" descr="Washing dishes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929454" y="2857496"/>
            <a:ext cx="1309690" cy="1506145"/>
          </a:xfrm>
          <a:prstGeom prst="rect">
            <a:avLst/>
          </a:prstGeom>
          <a:noFill/>
        </p:spPr>
      </p:pic>
      <p:pic>
        <p:nvPicPr>
          <p:cNvPr id="18" name="Picture 16" descr="Log cabin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7000892" y="162855"/>
            <a:ext cx="1238252" cy="1461137"/>
          </a:xfrm>
          <a:prstGeom prst="rect">
            <a:avLst/>
          </a:prstGeom>
          <a:noFill/>
        </p:spPr>
      </p:pic>
      <p:sp>
        <p:nvSpPr>
          <p:cNvPr id="19" name="TextovéPole 18"/>
          <p:cNvSpPr txBox="1"/>
          <p:nvPr/>
        </p:nvSpPr>
        <p:spPr>
          <a:xfrm>
            <a:off x="357158" y="2285992"/>
            <a:ext cx="84296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first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terrible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second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terrible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third</a:t>
            </a:r>
            <a:r>
              <a:rPr lang="cs-CZ" dirty="0" smtClean="0"/>
              <a:t> house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terrible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2050" name="Picture 2" descr="F:\animals obrázky\c36[1].gif"/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4214810" y="5000636"/>
            <a:ext cx="1085850" cy="1057275"/>
          </a:xfrm>
          <a:prstGeom prst="rect">
            <a:avLst/>
          </a:prstGeom>
          <a:noFill/>
        </p:spPr>
      </p:pic>
      <p:pic>
        <p:nvPicPr>
          <p:cNvPr id="2" name="Picture 2" descr="F:\ilustrace\nf52[1].gif"/>
          <p:cNvPicPr>
            <a:picLocks noChangeAspect="1" noChangeArrowheads="1" noCrop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6072198" y="5000636"/>
            <a:ext cx="1095375" cy="1095375"/>
          </a:xfrm>
          <a:prstGeom prst="rect">
            <a:avLst/>
          </a:prstGeom>
          <a:noFill/>
        </p:spPr>
      </p:pic>
      <p:pic>
        <p:nvPicPr>
          <p:cNvPr id="2051" name="Picture 3" descr="F:\animals obrázky\G170037[1].gi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2857488" y="4857760"/>
            <a:ext cx="571500" cy="1057275"/>
          </a:xfrm>
          <a:prstGeom prst="rect">
            <a:avLst/>
          </a:prstGeom>
          <a:noFill/>
        </p:spPr>
      </p:pic>
      <p:sp>
        <p:nvSpPr>
          <p:cNvPr id="15" name="TextovéPole 14"/>
          <p:cNvSpPr txBox="1"/>
          <p:nvPr/>
        </p:nvSpPr>
        <p:spPr>
          <a:xfrm>
            <a:off x="357158" y="4357694"/>
            <a:ext cx="864399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Cleaning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floor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boring</a:t>
            </a:r>
            <a:r>
              <a:rPr lang="cs-CZ" dirty="0" smtClean="0"/>
              <a:t>. </a:t>
            </a:r>
            <a:r>
              <a:rPr lang="cs-CZ" dirty="0" err="1" smtClean="0"/>
              <a:t>Ironing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boring</a:t>
            </a:r>
            <a:r>
              <a:rPr lang="cs-CZ" dirty="0" smtClean="0"/>
              <a:t>. </a:t>
            </a:r>
            <a:r>
              <a:rPr lang="cs-CZ" dirty="0" err="1" smtClean="0"/>
              <a:t>Washing</a:t>
            </a:r>
            <a:r>
              <a:rPr lang="cs-CZ" dirty="0" smtClean="0"/>
              <a:t> </a:t>
            </a:r>
            <a:r>
              <a:rPr lang="cs-CZ" dirty="0" err="1" smtClean="0"/>
              <a:t>up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boring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214282" y="6143644"/>
            <a:ext cx="850112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Ice</a:t>
            </a:r>
            <a:r>
              <a:rPr lang="cs-CZ" dirty="0" smtClean="0"/>
              <a:t> </a:t>
            </a:r>
            <a:r>
              <a:rPr lang="cs-CZ" dirty="0" err="1" smtClean="0"/>
              <a:t>cream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delicious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cake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more </a:t>
            </a:r>
            <a:r>
              <a:rPr lang="cs-CZ" dirty="0" err="1" smtClean="0"/>
              <a:t>delicious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soup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delicious</a:t>
            </a:r>
            <a:r>
              <a:rPr lang="cs-CZ" dirty="0" smtClean="0"/>
              <a:t>.</a:t>
            </a:r>
            <a:endParaRPr lang="cs-CZ" dirty="0"/>
          </a:p>
        </p:txBody>
      </p:sp>
      <p:pic>
        <p:nvPicPr>
          <p:cNvPr id="3" name="Picture 2" descr="C:\Users\Uživatel\AppData\Local\Microsoft\Windows\Temporary Internet Files\Content.IE5\1C888MEM\MC900250590[1].wmf"/>
          <p:cNvPicPr>
            <a:picLocks noChangeAspect="1" noChangeArrowheads="1"/>
          </p:cNvPicPr>
          <p:nvPr/>
        </p:nvPicPr>
        <p:blipFill>
          <a:blip r:embed="rId11" cstate="print"/>
          <a:srcRect/>
          <a:stretch>
            <a:fillRect/>
          </a:stretch>
        </p:blipFill>
        <p:spPr bwMode="auto">
          <a:xfrm>
            <a:off x="2267744" y="260648"/>
            <a:ext cx="1440160" cy="1860404"/>
          </a:xfrm>
          <a:prstGeom prst="rect">
            <a:avLst/>
          </a:prstGeom>
          <a:noFill/>
        </p:spPr>
      </p:pic>
      <p:pic>
        <p:nvPicPr>
          <p:cNvPr id="4" name="Picture 3" descr="C:\Users\Uživatel\AppData\Local\Microsoft\Windows\Temporary Internet Files\Content.IE5\NE7Y6HZX\MC900397288[1].wmf"/>
          <p:cNvPicPr>
            <a:picLocks noChangeAspect="1" noChangeArrowheads="1"/>
          </p:cNvPicPr>
          <p:nvPr/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4283968" y="476672"/>
            <a:ext cx="1808683" cy="1350569"/>
          </a:xfrm>
          <a:prstGeom prst="rect">
            <a:avLst/>
          </a:prstGeom>
          <a:noFill/>
        </p:spPr>
      </p:pic>
      <p:pic>
        <p:nvPicPr>
          <p:cNvPr id="1027" name="Picture 3" descr="F:\animals obrázky\scrub[1].gif"/>
          <p:cNvPicPr>
            <a:picLocks noChangeAspect="1" noChangeArrowheads="1" noCrop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2143108" y="3059463"/>
            <a:ext cx="2092005" cy="12267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7651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2000"/>
                                        <p:tgtEl>
                                          <p:spTgt spid="27651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uiExpand="1" build="p"/>
      <p:bldP spid="19" grpId="0"/>
      <p:bldP spid="15" grpId="0"/>
      <p:bldP spid="2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457200" y="3929065"/>
            <a:ext cx="8305800" cy="914397"/>
          </a:xfrm>
        </p:spPr>
        <p:txBody>
          <a:bodyPr/>
          <a:lstStyle/>
          <a:p>
            <a:pPr fontAlgn="auto">
              <a:spcAft>
                <a:spcPts val="0"/>
              </a:spcAft>
              <a:buFont typeface="Wingdings 2"/>
              <a:buNone/>
              <a:defRPr/>
            </a:pPr>
            <a:endParaRPr lang="cs-CZ" sz="3200" dirty="0"/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IRREGULAR  ADJECTIVES</a:t>
            </a:r>
            <a:br>
              <a:rPr lang="cs-CZ" dirty="0" smtClean="0"/>
            </a:br>
            <a:endParaRPr lang="cs-CZ" sz="3200" dirty="0"/>
          </a:p>
        </p:txBody>
      </p:sp>
      <p:pic>
        <p:nvPicPr>
          <p:cNvPr id="4" name="Picture 6" descr="3D plane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3306" y="4857760"/>
            <a:ext cx="1719864" cy="1685467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</p:nvPr>
        </p:nvGraphicFramePr>
        <p:xfrm>
          <a:off x="1071537" y="1142983"/>
          <a:ext cx="6786609" cy="3161370"/>
        </p:xfrm>
        <a:graphic>
          <a:graphicData uri="http://schemas.openxmlformats.org/drawingml/2006/table">
            <a:tbl>
              <a:tblPr firstRow="1" bandRow="1">
                <a:tableStyleId>{7DF18680-E054-41AD-8BC1-D1AEF772440D}</a:tableStyleId>
              </a:tblPr>
              <a:tblGrid>
                <a:gridCol w="2262203"/>
                <a:gridCol w="2262203"/>
                <a:gridCol w="2262203"/>
              </a:tblGrid>
              <a:tr h="528642"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comparative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superlative</a:t>
                      </a:r>
                      <a:endParaRPr lang="cs-CZ" sz="2800" dirty="0"/>
                    </a:p>
                  </a:txBody>
                  <a:tcPr/>
                </a:tc>
              </a:tr>
              <a:tr h="528642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good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442915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bad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8642">
                <a:tc>
                  <a:txBody>
                    <a:bodyPr/>
                    <a:lstStyle/>
                    <a:p>
                      <a:r>
                        <a:rPr lang="cs-CZ" sz="2800" dirty="0" err="1" smtClean="0"/>
                        <a:t>little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8642">
                <a:tc>
                  <a:txBody>
                    <a:bodyPr/>
                    <a:lstStyle/>
                    <a:p>
                      <a:r>
                        <a:rPr lang="cs-CZ" sz="2800" dirty="0" smtClean="0"/>
                        <a:t>much/ many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  <a:tr h="528642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800" dirty="0" smtClean="0"/>
                        <a:t>far </a:t>
                      </a:r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cs-CZ" sz="28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847708"/>
          </a:xfrm>
        </p:spPr>
        <p:txBody>
          <a:bodyPr/>
          <a:lstStyle/>
          <a:p>
            <a:pPr algn="ctr" fontAlgn="auto">
              <a:spcAft>
                <a:spcPts val="0"/>
              </a:spcAft>
              <a:defRPr/>
            </a:pPr>
            <a:r>
              <a:rPr lang="cs-CZ" dirty="0" err="1" smtClean="0"/>
              <a:t>Irregular</a:t>
            </a:r>
            <a:r>
              <a:rPr lang="cs-CZ" dirty="0" smtClean="0"/>
              <a:t> </a:t>
            </a:r>
            <a:r>
              <a:rPr lang="cs-CZ" dirty="0" err="1" smtClean="0"/>
              <a:t>adjectives</a:t>
            </a:r>
            <a:endParaRPr lang="cs-CZ" dirty="0"/>
          </a:p>
        </p:txBody>
      </p:sp>
      <p:pic>
        <p:nvPicPr>
          <p:cNvPr id="5" name="Picture 16" descr="Koala first place">
            <a:hlinkClick r:id="rId2"/>
          </p:cNvPr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57884" y="4357694"/>
            <a:ext cx="1077324" cy="1562121"/>
          </a:xfrm>
          <a:prstGeom prst="rect">
            <a:avLst/>
          </a:prstGeom>
          <a:noFill/>
        </p:spPr>
      </p:pic>
      <p:pic>
        <p:nvPicPr>
          <p:cNvPr id="6" name="Picture 10" descr="2nd place">
            <a:hlinkClick r:id="rId4"/>
          </p:cNvPr>
          <p:cNvPicPr>
            <a:picLocks noChangeAspect="1" noChangeArrowheads="1" noCrop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571868" y="4429132"/>
            <a:ext cx="857256" cy="1423046"/>
          </a:xfrm>
          <a:prstGeom prst="rect">
            <a:avLst/>
          </a:prstGeom>
          <a:noFill/>
        </p:spPr>
      </p:pic>
      <p:pic>
        <p:nvPicPr>
          <p:cNvPr id="7" name="Picture 12" descr="3rd place">
            <a:hlinkClick r:id="rId6"/>
          </p:cNvPr>
          <p:cNvPicPr>
            <a:picLocks noChangeAspect="1" noChangeArrowheads="1" noCrop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285852" y="4572008"/>
            <a:ext cx="650352" cy="1079585"/>
          </a:xfrm>
          <a:prstGeom prst="rect">
            <a:avLst/>
          </a:prstGeom>
          <a:noFill/>
        </p:spPr>
      </p:pic>
      <p:sp>
        <p:nvSpPr>
          <p:cNvPr id="8" name="TextovéPole 7"/>
          <p:cNvSpPr txBox="1"/>
          <p:nvPr/>
        </p:nvSpPr>
        <p:spPr>
          <a:xfrm>
            <a:off x="642910" y="6072206"/>
            <a:ext cx="792961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The</a:t>
            </a:r>
            <a:r>
              <a:rPr lang="cs-CZ" dirty="0" smtClean="0"/>
              <a:t> 3rd 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2nd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better</a:t>
            </a:r>
            <a:r>
              <a:rPr lang="cs-CZ" dirty="0" smtClean="0"/>
              <a:t>. </a:t>
            </a:r>
            <a:r>
              <a:rPr lang="cs-CZ" dirty="0" err="1" smtClean="0"/>
              <a:t>The</a:t>
            </a:r>
            <a:r>
              <a:rPr lang="cs-CZ" dirty="0" smtClean="0"/>
              <a:t> 1st </a:t>
            </a:r>
            <a:r>
              <a:rPr lang="cs-CZ" dirty="0" err="1" smtClean="0"/>
              <a:t>place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.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428992" y="1714488"/>
            <a:ext cx="142876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better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643570" y="178592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best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3428992" y="2285992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worse</a:t>
            </a:r>
            <a:endParaRPr lang="cs-CZ" sz="2800" dirty="0">
              <a:solidFill>
                <a:schemeClr val="bg1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5643570" y="2357430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worst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3428992" y="2786058"/>
            <a:ext cx="135732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less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5643570" y="2857496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least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428992" y="3286124"/>
            <a:ext cx="185738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/>
                </a:solidFill>
                <a:latin typeface="+mn-lt"/>
              </a:rPr>
              <a:t>more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5643570" y="3286124"/>
            <a:ext cx="192882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 smtClean="0">
                <a:solidFill>
                  <a:schemeClr val="bg1"/>
                </a:solidFill>
                <a:latin typeface="+mn-lt"/>
              </a:rPr>
              <a:t> most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500430" y="3857628"/>
            <a:ext cx="207170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further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5643570" y="3786190"/>
            <a:ext cx="2214578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the</a:t>
            </a:r>
            <a:r>
              <a:rPr lang="cs-CZ" sz="2800" dirty="0" smtClean="0">
                <a:solidFill>
                  <a:schemeClr val="bg1"/>
                </a:solidFill>
                <a:latin typeface="+mn-lt"/>
              </a:rPr>
              <a:t> </a:t>
            </a:r>
            <a:r>
              <a:rPr lang="cs-CZ" sz="2800" dirty="0" err="1" smtClean="0">
                <a:solidFill>
                  <a:schemeClr val="bg1"/>
                </a:solidFill>
                <a:latin typeface="+mn-lt"/>
              </a:rPr>
              <a:t>furthest</a:t>
            </a:r>
            <a:endParaRPr lang="cs-CZ" sz="2800" dirty="0">
              <a:solidFill>
                <a:schemeClr val="bg1"/>
              </a:solidFill>
              <a:latin typeface="+mn-lt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7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40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5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" grpId="0"/>
      <p:bldP spid="9" grpId="0"/>
      <p:bldP spid="10" grpId="0"/>
      <p:bldP spid="11" grpId="0"/>
      <p:bldP spid="12" grpId="0"/>
      <p:bldP spid="13" grpId="0"/>
      <p:bldP spid="15" grpId="0"/>
      <p:bldP spid="16" grpId="0"/>
      <p:bldP spid="17" grpId="0"/>
      <p:bldP spid="18" grpId="0"/>
      <p:bldP spid="19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1" name="Rectangle 3"/>
          <p:cNvSpPr>
            <a:spLocks noGrp="1"/>
          </p:cNvSpPr>
          <p:nvPr>
            <p:ph type="body" idx="1"/>
          </p:nvPr>
        </p:nvSpPr>
        <p:spPr>
          <a:xfrm>
            <a:off x="500034" y="500043"/>
            <a:ext cx="8186767" cy="4429156"/>
          </a:xfrm>
        </p:spPr>
        <p:txBody>
          <a:bodyPr/>
          <a:lstStyle/>
          <a:p>
            <a:r>
              <a:rPr lang="cs-CZ" dirty="0" err="1" smtClean="0"/>
              <a:t>bad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bad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err="1" smtClean="0"/>
              <a:t>good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to </a:t>
            </a:r>
            <a:r>
              <a:rPr lang="cs-CZ" dirty="0" err="1" smtClean="0"/>
              <a:t>be</a:t>
            </a:r>
            <a:r>
              <a:rPr lang="cs-CZ" dirty="0" smtClean="0"/>
              <a:t>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    </a:t>
            </a:r>
          </a:p>
        </p:txBody>
      </p:sp>
      <p:pic>
        <p:nvPicPr>
          <p:cNvPr id="7172" name="Picture 4" descr="http://www.gifs.net/Animation11/Science_and_Body/Physics/Generator_ball.gif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785794"/>
            <a:ext cx="2079166" cy="928694"/>
          </a:xfrm>
          <a:prstGeom prst="rect">
            <a:avLst/>
          </a:prstGeom>
          <a:noFill/>
        </p:spPr>
      </p:pic>
      <p:pic>
        <p:nvPicPr>
          <p:cNvPr id="7176" name="Picture 8" descr="Chemistry lab">
            <a:hlinkClick r:id="rId3"/>
          </p:cNvPr>
          <p:cNvPicPr>
            <a:picLocks noChangeAspect="1" noChangeArrowheads="1" noCrop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000892" y="357166"/>
            <a:ext cx="1802522" cy="1658320"/>
          </a:xfrm>
          <a:prstGeom prst="rect">
            <a:avLst/>
          </a:prstGeom>
          <a:noFill/>
        </p:spPr>
      </p:pic>
      <p:pic>
        <p:nvPicPr>
          <p:cNvPr id="8194" name="Picture 2" descr="Earth 4">
            <a:hlinkClick r:id="rId5"/>
          </p:cNvPr>
          <p:cNvPicPr>
            <a:picLocks noChangeAspect="1" noChangeArrowheads="1" noCrop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4357686" y="4000504"/>
            <a:ext cx="1404954" cy="1404954"/>
          </a:xfrm>
          <a:prstGeom prst="rect">
            <a:avLst/>
          </a:prstGeom>
          <a:noFill/>
        </p:spPr>
      </p:pic>
      <p:pic>
        <p:nvPicPr>
          <p:cNvPr id="26" name="Picture 6" descr="Beaker heated">
            <a:hlinkClick r:id="rId7"/>
          </p:cNvPr>
          <p:cNvPicPr>
            <a:picLocks noChangeAspect="1" noChangeArrowheads="1" noCrop="1"/>
          </p:cNvPicPr>
          <p:nvPr/>
        </p:nvPicPr>
        <p:blipFill>
          <a:blip r:embed="rId8" cstate="print"/>
          <a:srcRect/>
          <a:stretch>
            <a:fillRect/>
          </a:stretch>
        </p:blipFill>
        <p:spPr bwMode="auto">
          <a:xfrm>
            <a:off x="2643174" y="3857628"/>
            <a:ext cx="1143008" cy="1531631"/>
          </a:xfrm>
          <a:prstGeom prst="rect">
            <a:avLst/>
          </a:prstGeom>
          <a:noFill/>
        </p:spPr>
      </p:pic>
      <p:sp>
        <p:nvSpPr>
          <p:cNvPr id="12" name="TextovéPole 11"/>
          <p:cNvSpPr txBox="1"/>
          <p:nvPr/>
        </p:nvSpPr>
        <p:spPr>
          <a:xfrm>
            <a:off x="857224" y="2500306"/>
            <a:ext cx="771530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I´m </a:t>
            </a:r>
            <a:r>
              <a:rPr lang="cs-CZ" dirty="0" err="1" smtClean="0"/>
              <a:t>bad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Maths</a:t>
            </a:r>
            <a:r>
              <a:rPr lang="cs-CZ" dirty="0" smtClean="0"/>
              <a:t>. I´m </a:t>
            </a:r>
            <a:r>
              <a:rPr lang="cs-CZ" dirty="0" err="1" smtClean="0"/>
              <a:t>worse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Physics</a:t>
            </a:r>
            <a:r>
              <a:rPr lang="cs-CZ" dirty="0" smtClean="0"/>
              <a:t>. I´m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worst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Chemistry</a:t>
            </a:r>
            <a:r>
              <a:rPr lang="cs-CZ" dirty="0" smtClean="0"/>
              <a:t> 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42910" y="6000768"/>
            <a:ext cx="757242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I´m </a:t>
            </a:r>
            <a:r>
              <a:rPr lang="cs-CZ" dirty="0" err="1" smtClean="0"/>
              <a:t>good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Chemistry</a:t>
            </a:r>
            <a:r>
              <a:rPr lang="cs-CZ" dirty="0" smtClean="0"/>
              <a:t> . I´m </a:t>
            </a:r>
            <a:r>
              <a:rPr lang="cs-CZ" dirty="0" err="1" smtClean="0"/>
              <a:t>better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</a:t>
            </a:r>
            <a:r>
              <a:rPr lang="cs-CZ" dirty="0" err="1" smtClean="0"/>
              <a:t>Geography</a:t>
            </a:r>
            <a:r>
              <a:rPr lang="cs-CZ" dirty="0" smtClean="0"/>
              <a:t>. I´m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best</a:t>
            </a:r>
            <a:r>
              <a:rPr lang="cs-CZ" dirty="0" smtClean="0"/>
              <a:t> </a:t>
            </a:r>
            <a:r>
              <a:rPr lang="cs-CZ" dirty="0" err="1" smtClean="0"/>
              <a:t>at</a:t>
            </a:r>
            <a:r>
              <a:rPr lang="cs-CZ" dirty="0" smtClean="0"/>
              <a:t> Biology.</a:t>
            </a:r>
            <a:endParaRPr lang="cs-CZ" dirty="0"/>
          </a:p>
        </p:txBody>
      </p:sp>
      <p:pic>
        <p:nvPicPr>
          <p:cNvPr id="3074" name="Picture 2" descr="C:\Users\Uživatel\AppData\Local\Microsoft\Windows\Temporary Internet Files\Content.IE5\ICOZSF2P\MC900233964[1].wmf"/>
          <p:cNvPicPr>
            <a:picLocks noChangeAspect="1" noChangeArrowheads="1"/>
          </p:cNvPicPr>
          <p:nvPr/>
        </p:nvPicPr>
        <p:blipFill>
          <a:blip r:embed="rId9" cstate="print"/>
          <a:srcRect/>
          <a:stretch>
            <a:fillRect/>
          </a:stretch>
        </p:blipFill>
        <p:spPr bwMode="auto">
          <a:xfrm>
            <a:off x="2500298" y="214290"/>
            <a:ext cx="1787236" cy="1811030"/>
          </a:xfrm>
          <a:prstGeom prst="rect">
            <a:avLst/>
          </a:prstGeom>
          <a:noFill/>
        </p:spPr>
      </p:pic>
      <p:pic>
        <p:nvPicPr>
          <p:cNvPr id="3075" name="Picture 3" descr="C:\Users\Uživatel\AppData\Local\Microsoft\Windows\Temporary Internet Files\Content.IE5\NE7Y6HZX\MC900290700[1].wmf"/>
          <p:cNvPicPr>
            <a:picLocks noChangeAspect="1" noChangeArrowheads="1"/>
          </p:cNvPicPr>
          <p:nvPr/>
        </p:nvPicPr>
        <p:blipFill>
          <a:blip r:embed="rId10" cstate="print"/>
          <a:srcRect/>
          <a:stretch>
            <a:fillRect/>
          </a:stretch>
        </p:blipFill>
        <p:spPr bwMode="auto">
          <a:xfrm>
            <a:off x="6732240" y="3140968"/>
            <a:ext cx="1812202" cy="250328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65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27651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27651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500" fill="hold"/>
                                        <p:tgtEl>
                                          <p:spTgt spid="81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6" fill="hold">
                      <p:stCondLst>
                        <p:cond delay="indefinite"/>
                      </p:stCondLst>
                      <p:childTnLst>
                        <p:par>
                          <p:cTn id="47" fill="hold">
                            <p:stCondLst>
                              <p:cond delay="0"/>
                            </p:stCondLst>
                            <p:childTnLst>
                              <p:par>
                                <p:cTn id="4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0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5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1" grpId="0" uiExpand="1" build="p"/>
      <p:bldP spid="12" grpId="0"/>
      <p:bldP spid="13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642918"/>
            <a:ext cx="6972320" cy="5453082"/>
          </a:xfrm>
        </p:spPr>
        <p:txBody>
          <a:bodyPr/>
          <a:lstStyle/>
          <a:p>
            <a:r>
              <a:rPr lang="cs-CZ" dirty="0" err="1" smtClean="0"/>
              <a:t>little</a:t>
            </a:r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much</a:t>
            </a:r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 smtClean="0"/>
          </a:p>
          <a:p>
            <a:r>
              <a:rPr lang="cs-CZ" dirty="0" smtClean="0"/>
              <a:t>far   </a:t>
            </a:r>
            <a:endParaRPr lang="cs-CZ" dirty="0"/>
          </a:p>
        </p:txBody>
      </p:sp>
      <p:pic>
        <p:nvPicPr>
          <p:cNvPr id="4" name="Obrázek 7" descr="C:\Users\stouracoova\AppData\Local\Microsoft\Windows\Temporary Internet Files\Content.IE5\0H0YRK60\MC90003862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428860" y="214290"/>
            <a:ext cx="1002264" cy="142876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0" name="Pětiúhelník 9"/>
          <p:cNvSpPr/>
          <p:nvPr/>
        </p:nvSpPr>
        <p:spPr>
          <a:xfrm>
            <a:off x="1571604" y="5072074"/>
            <a:ext cx="1928826" cy="642942"/>
          </a:xfrm>
          <a:prstGeom prst="homePlate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err="1" smtClean="0">
                <a:solidFill>
                  <a:schemeClr val="bg1"/>
                </a:solidFill>
              </a:rPr>
              <a:t>Prague</a:t>
            </a:r>
            <a:r>
              <a:rPr lang="cs-CZ" dirty="0" smtClean="0">
                <a:solidFill>
                  <a:schemeClr val="bg1"/>
                </a:solidFill>
              </a:rPr>
              <a:t> 105 km 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1" name="Pětiúhelník 10"/>
          <p:cNvSpPr/>
          <p:nvPr/>
        </p:nvSpPr>
        <p:spPr>
          <a:xfrm>
            <a:off x="6000760" y="5072074"/>
            <a:ext cx="1928826" cy="642942"/>
          </a:xfrm>
          <a:prstGeom prst="homePlate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London 800 km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12" name="Pětiúhelník 11"/>
          <p:cNvSpPr/>
          <p:nvPr/>
        </p:nvSpPr>
        <p:spPr>
          <a:xfrm>
            <a:off x="3857620" y="5072074"/>
            <a:ext cx="1785950" cy="642942"/>
          </a:xfrm>
          <a:prstGeom prst="homePlate">
            <a:avLst/>
          </a:prstGeom>
          <a:solidFill>
            <a:srgbClr val="FFFF00"/>
          </a:solidFill>
          <a:ln>
            <a:solidFill>
              <a:srgbClr val="00B0F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chemeClr val="bg1"/>
                </a:solidFill>
              </a:rPr>
              <a:t>Berlin 350 km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7620" y="1643050"/>
            <a:ext cx="42862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less</a:t>
            </a:r>
            <a:r>
              <a:rPr lang="cs-CZ" dirty="0" smtClean="0"/>
              <a:t>  </a:t>
            </a:r>
            <a:r>
              <a:rPr lang="cs-CZ" dirty="0" err="1" smtClean="0"/>
              <a:t>milk</a:t>
            </a:r>
            <a:r>
              <a:rPr lang="cs-CZ" dirty="0" smtClean="0"/>
              <a:t>                     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least</a:t>
            </a:r>
            <a:r>
              <a:rPr lang="cs-CZ" dirty="0" smtClean="0"/>
              <a:t> </a:t>
            </a:r>
            <a:r>
              <a:rPr lang="cs-CZ" dirty="0" err="1" smtClean="0"/>
              <a:t>milk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1928794" y="4357694"/>
            <a:ext cx="5715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a lot </a:t>
            </a:r>
            <a:r>
              <a:rPr lang="cs-CZ" dirty="0" err="1" smtClean="0"/>
              <a:t>of</a:t>
            </a:r>
            <a:r>
              <a:rPr lang="cs-CZ" dirty="0" smtClean="0"/>
              <a:t> </a:t>
            </a:r>
            <a:r>
              <a:rPr lang="cs-CZ" dirty="0" err="1" smtClean="0"/>
              <a:t>flour</a:t>
            </a:r>
            <a:r>
              <a:rPr lang="cs-CZ" dirty="0" smtClean="0"/>
              <a:t>         more </a:t>
            </a:r>
            <a:r>
              <a:rPr lang="cs-CZ" dirty="0" err="1" smtClean="0"/>
              <a:t>flour</a:t>
            </a:r>
            <a:r>
              <a:rPr lang="cs-CZ" dirty="0" smtClean="0"/>
              <a:t>              </a:t>
            </a:r>
            <a:r>
              <a:rPr lang="cs-CZ" dirty="0" err="1" smtClean="0"/>
              <a:t>the</a:t>
            </a:r>
            <a:r>
              <a:rPr lang="cs-CZ" dirty="0" smtClean="0"/>
              <a:t> most </a:t>
            </a:r>
            <a:r>
              <a:rPr lang="cs-CZ" dirty="0" err="1" smtClean="0"/>
              <a:t>flour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142976" y="6215082"/>
            <a:ext cx="632839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err="1" smtClean="0"/>
              <a:t>Prague</a:t>
            </a:r>
            <a:r>
              <a:rPr lang="cs-CZ" dirty="0" smtClean="0"/>
              <a:t> </a:t>
            </a:r>
            <a:r>
              <a:rPr lang="cs-CZ" dirty="0" err="1" smtClean="0"/>
              <a:t>is</a:t>
            </a:r>
            <a:r>
              <a:rPr lang="cs-CZ" dirty="0" smtClean="0"/>
              <a:t> far. Berlin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further</a:t>
            </a:r>
            <a:r>
              <a:rPr lang="cs-CZ" dirty="0" smtClean="0"/>
              <a:t>. London </a:t>
            </a:r>
            <a:r>
              <a:rPr lang="cs-CZ" dirty="0" err="1" smtClean="0"/>
              <a:t>is</a:t>
            </a:r>
            <a:r>
              <a:rPr lang="cs-CZ" dirty="0" smtClean="0"/>
              <a:t> </a:t>
            </a:r>
            <a:r>
              <a:rPr lang="cs-CZ" dirty="0" err="1" smtClean="0"/>
              <a:t>the</a:t>
            </a:r>
            <a:r>
              <a:rPr lang="cs-CZ" dirty="0" smtClean="0"/>
              <a:t> </a:t>
            </a:r>
            <a:r>
              <a:rPr lang="cs-CZ" dirty="0" err="1" smtClean="0"/>
              <a:t>furthest</a:t>
            </a:r>
            <a:r>
              <a:rPr lang="cs-CZ" dirty="0" smtClean="0"/>
              <a:t>. </a:t>
            </a:r>
            <a:endParaRPr lang="cs-CZ" dirty="0"/>
          </a:p>
        </p:txBody>
      </p:sp>
      <p:pic>
        <p:nvPicPr>
          <p:cNvPr id="15" name="Picture 15" descr="C:\Users\Uživatel\AppData\Local\Microsoft\Windows\Temporary Internet Files\Content.IE5\BJ4O3H65\MC9004119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63689" y="2969336"/>
            <a:ext cx="1296144" cy="1229719"/>
          </a:xfrm>
          <a:prstGeom prst="rect">
            <a:avLst/>
          </a:prstGeom>
          <a:noFill/>
        </p:spPr>
      </p:pic>
      <p:pic>
        <p:nvPicPr>
          <p:cNvPr id="17" name="Picture 15" descr="C:\Users\Uživatel\AppData\Local\Microsoft\Windows\Temporary Internet Files\Content.IE5\BJ4O3H65\MC9004119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6096" y="2230696"/>
            <a:ext cx="2160240" cy="2049532"/>
          </a:xfrm>
          <a:prstGeom prst="rect">
            <a:avLst/>
          </a:prstGeom>
          <a:noFill/>
        </p:spPr>
      </p:pic>
      <p:pic>
        <p:nvPicPr>
          <p:cNvPr id="18" name="Picture 15" descr="C:\Users\Uživatel\AppData\Local\Microsoft\Windows\Temporary Internet Files\Content.IE5\BJ4O3H65\MC90041190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491880" y="2636912"/>
            <a:ext cx="1584176" cy="1502990"/>
          </a:xfrm>
          <a:prstGeom prst="rect">
            <a:avLst/>
          </a:prstGeom>
          <a:noFill/>
        </p:spPr>
      </p:pic>
      <p:pic>
        <p:nvPicPr>
          <p:cNvPr id="24" name="Picture 10" descr="C:\Users\Uživatel\AppData\Local\Microsoft\Windows\Temporary Internet Files\Content.IE5\1C888MEM\MC900232764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18302" y="1"/>
            <a:ext cx="596038" cy="1700808"/>
          </a:xfrm>
          <a:prstGeom prst="rect">
            <a:avLst/>
          </a:prstGeom>
          <a:noFill/>
        </p:spPr>
      </p:pic>
      <p:pic>
        <p:nvPicPr>
          <p:cNvPr id="25" name="Picture 35" descr="C:\Users\Uživatel\AppData\Local\Microsoft\Windows\Temporary Internet Files\Content.IE5\J98ZSRE6\MC900412558[1].wmf"/>
          <p:cNvPicPr>
            <a:picLocks noChangeAspect="1" noChangeArrowheads="1"/>
          </p:cNvPicPr>
          <p:nvPr/>
        </p:nvPicPr>
        <p:blipFill>
          <a:blip r:embed="rId5" cstate="print"/>
          <a:srcRect r="46154" b="23219"/>
          <a:stretch>
            <a:fillRect/>
          </a:stretch>
        </p:blipFill>
        <p:spPr bwMode="auto">
          <a:xfrm>
            <a:off x="6444208" y="728700"/>
            <a:ext cx="504056" cy="756084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5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39" presetClass="entr" presetSubtype="0" accel="10000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2000"/>
                                        <p:tgtEl>
                                          <p:spTgt spid="2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9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39" presetClass="entr" presetSubtype="0" accel="10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/20"/>
                                          </p:val>
                                        </p:tav>
                                        <p:tav tm="50000">
                                          <p:val>
                                            <p:strVal val="#ppt_h/2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+.3"/>
                                          </p:val>
                                        </p:tav>
                                        <p:tav tm="50000">
                                          <p:val>
                                            <p:strVal val="#ppt_w+.3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-.3"/>
                                          </p:val>
                                        </p:tav>
                                        <p:tav tm="5000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uiExpand="1" build="p"/>
      <p:bldP spid="10" grpId="0" animBg="1"/>
      <p:bldP spid="11" grpId="0" animBg="1"/>
      <p:bldP spid="12" grpId="0" animBg="1"/>
      <p:bldP spid="21" grpId="0"/>
      <p:bldP spid="22" grpId="0"/>
      <p:bldP spid="23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18" descr="The end">
            <a:hlinkClick r:id="rId2"/>
          </p:cNvPr>
          <p:cNvPicPr>
            <a:picLocks noGrp="1" noChangeAspect="1" noChangeArrowheads="1" noCro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644890" y="2786058"/>
            <a:ext cx="1314459" cy="1714512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Zástupný symbol pro obsah 1"/>
          <p:cNvSpPr>
            <a:spLocks noGrp="1"/>
          </p:cNvSpPr>
          <p:nvPr>
            <p:ph idx="1"/>
          </p:nvPr>
        </p:nvSpPr>
        <p:spPr>
          <a:xfrm>
            <a:off x="142844" y="1524000"/>
            <a:ext cx="8543956" cy="4572000"/>
          </a:xfrm>
        </p:spPr>
        <p:txBody>
          <a:bodyPr/>
          <a:lstStyle/>
          <a:p>
            <a:pPr eaLnBrk="1" hangingPunct="1"/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http://www.</a:t>
            </a:r>
            <a:r>
              <a:rPr lang="cs-CZ" sz="2400" dirty="0" err="1" smtClean="0">
                <a:latin typeface="Arial" pitchFamily="34" charset="0"/>
                <a:cs typeface="Arial" pitchFamily="34" charset="0"/>
                <a:hlinkClick r:id="rId2"/>
              </a:rPr>
              <a:t>animationlibrary.com</a:t>
            </a:r>
            <a:r>
              <a:rPr lang="cs-CZ" sz="2400" dirty="0" smtClean="0">
                <a:latin typeface="Arial" pitchFamily="34" charset="0"/>
                <a:cs typeface="Arial" pitchFamily="34" charset="0"/>
                <a:hlinkClick r:id="rId2"/>
              </a:rPr>
              <a:t>/</a:t>
            </a:r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2400" dirty="0" smtClean="0">
                <a:latin typeface="Times New Roman" pitchFamily="18" charset="0"/>
                <a:cs typeface="Times New Roman" pitchFamily="18" charset="0"/>
                <a:hlinkClick r:id="rId3"/>
              </a:rPr>
              <a:t>www.office.</a:t>
            </a:r>
            <a:r>
              <a:rPr lang="cs-CZ" sz="2400" dirty="0" err="1" smtClean="0">
                <a:latin typeface="Times New Roman" pitchFamily="18" charset="0"/>
                <a:cs typeface="Times New Roman" pitchFamily="18" charset="0"/>
                <a:hlinkClick r:id="rId3"/>
              </a:rPr>
              <a:t>microsoft.com</a:t>
            </a:r>
            <a:endParaRPr lang="cs-CZ" sz="2400" dirty="0" smtClean="0">
              <a:latin typeface="Times New Roman" pitchFamily="18" charset="0"/>
              <a:cs typeface="Times New Roman" pitchFamily="18" charset="0"/>
            </a:endParaRPr>
          </a:p>
          <a:p>
            <a:pPr eaLnBrk="1" hangingPunct="1"/>
            <a:endParaRPr lang="cs-CZ" sz="2400" dirty="0" smtClean="0">
              <a:latin typeface="Arial" pitchFamily="34" charset="0"/>
              <a:cs typeface="Arial" pitchFamily="34" charset="0"/>
            </a:endParaRPr>
          </a:p>
          <a:p>
            <a:pPr eaLnBrk="1" hangingPunct="1"/>
            <a:endParaRPr lang="cs-CZ" dirty="0" smtClean="0">
              <a:latin typeface="Arial" charset="0"/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cs-CZ" smtClean="0"/>
              <a:t>použité zdroje obrázků</a:t>
            </a: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Papír">
  <a:themeElements>
    <a:clrScheme name="Slunovrat">
      <a:dk1>
        <a:sysClr val="windowText" lastClr="000000"/>
      </a:dk1>
      <a:lt1>
        <a:sysClr val="window" lastClr="FFFFFF"/>
      </a:lt1>
      <a:dk2>
        <a:srgbClr val="4F271C"/>
      </a:dk2>
      <a:lt2>
        <a:srgbClr val="E7DEC9"/>
      </a:lt2>
      <a:accent1>
        <a:srgbClr val="3891A7"/>
      </a:accent1>
      <a:accent2>
        <a:srgbClr val="FEB80A"/>
      </a:accent2>
      <a:accent3>
        <a:srgbClr val="C32D2E"/>
      </a:accent3>
      <a:accent4>
        <a:srgbClr val="84AA33"/>
      </a:accent4>
      <a:accent5>
        <a:srgbClr val="964305"/>
      </a:accent5>
      <a:accent6>
        <a:srgbClr val="475A8D"/>
      </a:accent6>
      <a:hlink>
        <a:srgbClr val="8DC765"/>
      </a:hlink>
      <a:folHlink>
        <a:srgbClr val="AA8A14"/>
      </a:folHlink>
    </a:clrScheme>
    <a:fontScheme name="Papír">
      <a:maj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onstantia"/>
        <a:ea typeface=""/>
        <a:cs typeface=""/>
        <a:font script="Jpan" typeface="HG明朝E"/>
        <a:font script="Hang" typeface="궁서"/>
        <a:font script="Hans" typeface="华文新魏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Papír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63000"/>
                <a:tint val="82000"/>
              </a:schemeClr>
              <a:schemeClr val="phClr">
                <a:tint val="10000"/>
                <a:satMod val="400000"/>
              </a:schemeClr>
            </a:duotone>
          </a:blip>
          <a:tile tx="0" ty="0" sx="40000" sy="40000" flip="none" algn="tl"/>
        </a:blipFill>
        <a:blipFill>
          <a:blip xmlns:r="http://schemas.openxmlformats.org/officeDocument/2006/relationships" r:embed="rId1">
            <a:duotone>
              <a:schemeClr val="phClr">
                <a:shade val="40000"/>
              </a:schemeClr>
              <a:schemeClr val="phClr">
                <a:tint val="42000"/>
              </a:schemeClr>
            </a:duotone>
          </a:blip>
          <a:tile tx="0" ty="0" sx="40000" sy="40000" flip="none" algn="tl"/>
        </a:blipFill>
      </a:fillStyleLst>
      <a:lnStyleLst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  <a:ln w="635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rotWithShape="0">
              <a:srgbClr val="000000">
                <a:alpha val="50000"/>
              </a:srgbClr>
            </a:outerShdw>
            <a:softEdge rad="12700"/>
          </a:effectLst>
        </a:effectStyle>
        <a:effectStyle>
          <a:effectLst>
            <a:outerShdw blurRad="95000" algn="tl" rotWithShape="0">
              <a:srgbClr val="000000">
                <a:alpha val="50000"/>
              </a:srgbClr>
            </a:outerShdw>
          </a:effectLst>
          <a:scene3d>
            <a:camera prst="orthographicFront"/>
            <a:lightRig rig="soft" dir="t">
              <a:rot lat="0" lon="0" rev="18000000"/>
            </a:lightRig>
          </a:scene3d>
          <a:sp3d prstMaterial="dkEdge">
            <a:bevelT w="73660" h="44450" prst="riblet"/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55000"/>
                <a:alpha val="20000"/>
              </a:schemeClr>
              <a:schemeClr val="phClr">
                <a:tint val="40000"/>
                <a:shade val="90000"/>
                <a:satMod val="60000"/>
                <a:alpha val="20000"/>
              </a:schemeClr>
            </a:duotone>
          </a:blip>
          <a:tile tx="0" ty="0" sx="58000" sy="38000" flip="none" algn="tl"/>
        </a:blipFill>
        <a:blipFill>
          <a:blip xmlns:r="http://schemas.openxmlformats.org/officeDocument/2006/relationships" r:embed="rId2">
            <a:duotone>
              <a:schemeClr val="phClr">
                <a:shade val="12000"/>
                <a:satMod val="240000"/>
              </a:schemeClr>
              <a:schemeClr val="phClr">
                <a:tint val="6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Paper</Template>
  <TotalTime>658</TotalTime>
  <Words>423</Words>
  <Application>Microsoft Office PowerPoint</Application>
  <PresentationFormat>Předvádění na obrazovce (4:3)</PresentationFormat>
  <Paragraphs>121</Paragraphs>
  <Slides>13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Papír</vt:lpstr>
      <vt:lpstr>Název školy: ZŠ Klášterec nad Ohří, Krátká 676 Autor: Lenka Špillerová Název materiálu: VY_32_INOVACE_11_42_ Long  adjectives Číslo projektu: CZ.1.07/1.4.00/21.1115  </vt:lpstr>
      <vt:lpstr>       LONG ADJECTIVES  </vt:lpstr>
      <vt:lpstr>Jak se stupňují dlouhá přídavná jména? Odvoď pravidla z následujících vět.</vt:lpstr>
      <vt:lpstr>Long  adjectives</vt:lpstr>
      <vt:lpstr>Snímek 5</vt:lpstr>
      <vt:lpstr>Snímek 6</vt:lpstr>
      <vt:lpstr>Snímek 7</vt:lpstr>
      <vt:lpstr>IRREGULAR  ADJECTIVES </vt:lpstr>
      <vt:lpstr>Irregular adjectives</vt:lpstr>
      <vt:lpstr>Snímek 10</vt:lpstr>
      <vt:lpstr>Snímek 11</vt:lpstr>
      <vt:lpstr>Snímek 12</vt:lpstr>
      <vt:lpstr>použité zdroje obrázků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STUPŇOVÁNÍ PŘÍDAVNÝCH JMEN</dc:title>
  <cp:lastModifiedBy>Uživatel</cp:lastModifiedBy>
  <cp:revision>45</cp:revision>
  <dcterms:modified xsi:type="dcterms:W3CDTF">2013-01-26T11:06:27Z</dcterms:modified>
</cp:coreProperties>
</file>