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5" r:id="rId6"/>
    <p:sldId id="296" r:id="rId7"/>
    <p:sldId id="293" r:id="rId8"/>
    <p:sldId id="294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4114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467544" y="4221088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VY_32_INOVACE_XI_1_11 : Hlavní města Evropy – procvičování pravopisu    názvů obcí a měst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  Pořadové číslo DUM:  </a:t>
            </a:r>
            <a:r>
              <a:rPr lang="cs-CZ" dirty="0" smtClean="0"/>
              <a:t>11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zopakování a procvičení pravopisu názvů obcí a měst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upevní a procvičí psaní velkých </a:t>
            </a:r>
            <a:r>
              <a:rPr lang="cs-CZ" dirty="0" smtClean="0"/>
              <a:t>písmen                           </a:t>
            </a:r>
            <a:r>
              <a:rPr lang="cs-CZ" dirty="0" smtClean="0"/>
              <a:t>v názvech obcí a měst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jednoslovné názvy obcí, víceslovné názvy obcí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úvodním motivačním úkolu si žáci formou prezentace na interaktivní tabuli zopakují základní pravidla pro psaní velkých písmen v názvech obcí a měst. Při uvádění příkladů je dobré klást důraz na region, v kterém se nachází škola. Poté si žáci učivo společně procvičí na závěrečných cvičeních.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Baskerville Old Face" pitchFamily="18" charset="0"/>
              </a:rPr>
              <a:t>Hlavní města Evropy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573016"/>
            <a:ext cx="6400800" cy="1473200"/>
          </a:xfrm>
        </p:spPr>
        <p:txBody>
          <a:bodyPr/>
          <a:lstStyle/>
          <a:p>
            <a:r>
              <a:rPr lang="cs-CZ" b="1" dirty="0" smtClean="0"/>
              <a:t>Procvičování pravopisu názvů obcí a měst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78410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15776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678485" y="3494837"/>
            <a:ext cx="1794967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Hádanka pro bystré hlavy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91957" y="2258290"/>
            <a:ext cx="74843" cy="99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991956" y="2060848"/>
            <a:ext cx="2427915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Jsem dominantou města </a:t>
            </a:r>
            <a:r>
              <a:rPr lang="cs-CZ" dirty="0" smtClean="0"/>
              <a:t>                     nad </a:t>
            </a:r>
            <a:r>
              <a:rPr lang="cs-CZ" dirty="0" smtClean="0"/>
              <a:t>Seinou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19160" y="3861048"/>
            <a:ext cx="2301216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Světové výstavě mě měli odstranit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066800" y="5224725"/>
            <a:ext cx="3145160" cy="12961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Můj autor se podílel </a:t>
            </a:r>
            <a:r>
              <a:rPr lang="cs-CZ" dirty="0" smtClean="0"/>
              <a:t>                           i </a:t>
            </a:r>
            <a:r>
              <a:rPr lang="cs-CZ" dirty="0" smtClean="0"/>
              <a:t>na konstrukci </a:t>
            </a:r>
            <a:r>
              <a:rPr lang="cs-CZ" dirty="0" smtClean="0"/>
              <a:t>    Sochy svobody                                               </a:t>
            </a:r>
            <a:r>
              <a:rPr lang="cs-CZ" dirty="0" smtClean="0"/>
              <a:t>v Americe</a:t>
            </a:r>
            <a:endParaRPr lang="cs-CZ" dirty="0"/>
          </a:p>
        </p:txBody>
      </p:sp>
      <p:sp>
        <p:nvSpPr>
          <p:cNvPr id="16" name="Obláček 15"/>
          <p:cNvSpPr/>
          <p:nvPr/>
        </p:nvSpPr>
        <p:spPr>
          <a:xfrm>
            <a:off x="6165273" y="1268760"/>
            <a:ext cx="1769399" cy="1116704"/>
          </a:xfrm>
          <a:prstGeom prst="cloudCallou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Jaké je moje jméno?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707904" y="2924944"/>
            <a:ext cx="642423" cy="3308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419871" y="4073236"/>
            <a:ext cx="930456" cy="245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885099" y="4932218"/>
            <a:ext cx="492937" cy="5850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áček 27"/>
          <p:cNvSpPr/>
          <p:nvPr/>
        </p:nvSpPr>
        <p:spPr>
          <a:xfrm>
            <a:off x="6719455" y="5224724"/>
            <a:ext cx="1995053" cy="1228611"/>
          </a:xfrm>
          <a:prstGeom prst="cloudCallout">
            <a:avLst>
              <a:gd name="adj1" fmla="val -44264"/>
              <a:gd name="adj2" fmla="val -51004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kterém městě stojím?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4781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Základní pravidla:</a:t>
            </a:r>
          </a:p>
          <a:p>
            <a:pPr marL="0" indent="0">
              <a:buNone/>
            </a:pPr>
            <a:r>
              <a:rPr lang="cs-CZ" b="1" dirty="0" smtClean="0"/>
              <a:t>1)jednoslovné názvy:</a:t>
            </a:r>
          </a:p>
          <a:p>
            <a:pPr marL="0" indent="0">
              <a:buNone/>
            </a:pPr>
            <a:r>
              <a:rPr lang="cs-CZ" dirty="0" smtClean="0"/>
              <a:t>= píše se velké počáteční písmeno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Praha, Ostrava, Plzeň, Kladno, Jičín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Vídeň, Varšava, Londýn, Paříž, Barcelona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Vancouver, Washington, Miami, Detroit, Dallas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Lima, Tokio, Manila, Peking, Moskva, Sydney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obcí a měst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9428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36912"/>
            <a:ext cx="8280920" cy="345069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2)víceslovné názvy</a:t>
            </a:r>
          </a:p>
          <a:p>
            <a:pPr marL="0" indent="0">
              <a:buNone/>
            </a:pPr>
            <a:r>
              <a:rPr lang="cs-CZ" dirty="0" smtClean="0"/>
              <a:t>= píšeme všechna slova (s výjimkou předložek) s velkým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písmenem 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Hradec Králové, Nová Paka, Český Krumlov, Karlovy Vary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New York, Los Angeles, Monte Carlo, </a:t>
            </a:r>
            <a:r>
              <a:rPr lang="cs-CZ" dirty="0" err="1" smtClean="0"/>
              <a:t>Sao</a:t>
            </a:r>
            <a:r>
              <a:rPr lang="cs-CZ" dirty="0" smtClean="0"/>
              <a:t> Paolo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Lomnice nad Popelkou, Rokytnice v Orlických horách,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Nové Město nad Metují, Kostelec nad Černými lesy</a:t>
            </a:r>
          </a:p>
          <a:p>
            <a:r>
              <a:rPr lang="cs-CZ" dirty="0"/>
              <a:t>p</a:t>
            </a:r>
            <a:r>
              <a:rPr lang="cs-CZ" dirty="0" smtClean="0"/>
              <a:t>ravidlo platí i pro názvy městských částí a čtvrtí: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Malá Strana, Nové Město pražské, Slezské Předměstí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obcí a měst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5850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Správně přiřaď a podtrhni velká písmena:</a:t>
            </a:r>
          </a:p>
          <a:p>
            <a:r>
              <a:rPr lang="cs-CZ" dirty="0" smtClean="0"/>
              <a:t>PRAHA                                    KREML</a:t>
            </a:r>
          </a:p>
          <a:p>
            <a:r>
              <a:rPr lang="cs-CZ" dirty="0" smtClean="0"/>
              <a:t>BERLÍN                                   ATOMIUM</a:t>
            </a:r>
          </a:p>
          <a:p>
            <a:r>
              <a:rPr lang="cs-CZ" dirty="0" smtClean="0"/>
              <a:t>BRUSEL                                  HRADČANY</a:t>
            </a:r>
          </a:p>
          <a:p>
            <a:r>
              <a:rPr lang="cs-CZ" dirty="0" smtClean="0"/>
              <a:t>VÍDEŇ                                     TOWER </a:t>
            </a:r>
          </a:p>
          <a:p>
            <a:r>
              <a:rPr lang="cs-CZ" dirty="0" smtClean="0"/>
              <a:t>LONDÝN                                REICHSTAG</a:t>
            </a:r>
          </a:p>
          <a:p>
            <a:r>
              <a:rPr lang="cs-CZ" dirty="0" smtClean="0"/>
              <a:t>MOSKVA                                PRÁTR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Candara" pitchFamily="34" charset="0"/>
              </a:rPr>
              <a:t>Kde stojí tyto dominanty?</a:t>
            </a:r>
            <a:endParaRPr lang="cs-CZ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09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dirty="0" smtClean="0"/>
              <a:t>Brána (e)</a:t>
            </a:r>
            <a:r>
              <a:rPr lang="cs-CZ" sz="3000" b="1" dirty="0" err="1" smtClean="0"/>
              <a:t>vropy</a:t>
            </a:r>
            <a:r>
              <a:rPr lang="cs-CZ" sz="3000" b="1" dirty="0" smtClean="0"/>
              <a:t> otevřena:</a:t>
            </a:r>
          </a:p>
          <a:p>
            <a:r>
              <a:rPr lang="cs-CZ" sz="2800" dirty="0" smtClean="0"/>
              <a:t>Dnes již není problém navštívit vodní kanály </a:t>
            </a:r>
            <a:r>
              <a:rPr lang="cs-CZ" sz="2800" dirty="0" smtClean="0"/>
              <a:t>                  v </a:t>
            </a:r>
            <a:r>
              <a:rPr lang="cs-CZ" sz="2800" dirty="0" smtClean="0"/>
              <a:t>(a)</a:t>
            </a:r>
            <a:r>
              <a:rPr lang="cs-CZ" sz="2800" dirty="0" err="1" smtClean="0"/>
              <a:t>msterodamu</a:t>
            </a:r>
            <a:r>
              <a:rPr lang="cs-CZ" sz="2800" dirty="0" smtClean="0"/>
              <a:t>, obdivovat krásy (d)</a:t>
            </a:r>
            <a:r>
              <a:rPr lang="cs-CZ" sz="2800" dirty="0" err="1" smtClean="0"/>
              <a:t>ánské</a:t>
            </a:r>
            <a:r>
              <a:rPr lang="cs-CZ" sz="2800" dirty="0" smtClean="0"/>
              <a:t> (k)</a:t>
            </a:r>
            <a:r>
              <a:rPr lang="cs-CZ" sz="2800" dirty="0" err="1" smtClean="0"/>
              <a:t>odaně</a:t>
            </a:r>
            <a:r>
              <a:rPr lang="cs-CZ" sz="2800" dirty="0" smtClean="0"/>
              <a:t>, vystoupat v (p)</a:t>
            </a:r>
            <a:r>
              <a:rPr lang="cs-CZ" sz="2800" dirty="0" err="1" smtClean="0"/>
              <a:t>aříži</a:t>
            </a:r>
            <a:r>
              <a:rPr lang="cs-CZ" sz="2800" dirty="0" smtClean="0"/>
              <a:t> na (e)</a:t>
            </a:r>
            <a:r>
              <a:rPr lang="cs-CZ" sz="2800" dirty="0" err="1" smtClean="0"/>
              <a:t>iffellovku</a:t>
            </a:r>
            <a:r>
              <a:rPr lang="cs-CZ" sz="2800" dirty="0" smtClean="0"/>
              <a:t>, prohlédnout si starověké (k)</a:t>
            </a:r>
            <a:r>
              <a:rPr lang="cs-CZ" sz="2800" dirty="0" err="1" smtClean="0"/>
              <a:t>oloseum</a:t>
            </a:r>
            <a:r>
              <a:rPr lang="cs-CZ" sz="2800" dirty="0" smtClean="0"/>
              <a:t> v (ř)</a:t>
            </a:r>
            <a:r>
              <a:rPr lang="cs-CZ" sz="2800" dirty="0" err="1" smtClean="0"/>
              <a:t>ímě</a:t>
            </a:r>
            <a:r>
              <a:rPr lang="cs-CZ" sz="2800" dirty="0" smtClean="0"/>
              <a:t>, probdít bílé noci v (o)</a:t>
            </a:r>
            <a:r>
              <a:rPr lang="cs-CZ" sz="2800" dirty="0" err="1" smtClean="0"/>
              <a:t>slu</a:t>
            </a:r>
            <a:r>
              <a:rPr lang="cs-CZ" sz="2800" dirty="0" smtClean="0"/>
              <a:t> v (n)</a:t>
            </a:r>
            <a:r>
              <a:rPr lang="cs-CZ" sz="2800" dirty="0" err="1" smtClean="0"/>
              <a:t>orsku</a:t>
            </a:r>
            <a:r>
              <a:rPr lang="cs-CZ" sz="2800" dirty="0" smtClean="0"/>
              <a:t>, opalovat </a:t>
            </a:r>
            <a:r>
              <a:rPr lang="cs-CZ" sz="2800" dirty="0" smtClean="0"/>
              <a:t>se              </a:t>
            </a:r>
            <a:r>
              <a:rPr lang="cs-CZ" sz="2800" dirty="0" smtClean="0"/>
              <a:t>v luxusním (m)</a:t>
            </a:r>
            <a:r>
              <a:rPr lang="cs-CZ" sz="2800" dirty="0" err="1" smtClean="0"/>
              <a:t>onaku</a:t>
            </a:r>
            <a:r>
              <a:rPr lang="cs-CZ" sz="2800" dirty="0" smtClean="0"/>
              <a:t>, zmoknout v (b)</a:t>
            </a:r>
            <a:r>
              <a:rPr lang="cs-CZ" sz="2800" dirty="0" err="1" smtClean="0"/>
              <a:t>ritské</a:t>
            </a:r>
            <a:r>
              <a:rPr lang="cs-CZ" sz="2800" dirty="0" smtClean="0"/>
              <a:t> metropoli (l)</a:t>
            </a:r>
            <a:r>
              <a:rPr lang="cs-CZ" sz="2800" dirty="0" err="1" smtClean="0"/>
              <a:t>ondýn</a:t>
            </a:r>
            <a:r>
              <a:rPr lang="cs-CZ" sz="2800" dirty="0" smtClean="0"/>
              <a:t>, procházet se po ulicích sjednoceného (b)</a:t>
            </a:r>
            <a:r>
              <a:rPr lang="cs-CZ" sz="2800" dirty="0" err="1" smtClean="0"/>
              <a:t>erlína</a:t>
            </a:r>
            <a:r>
              <a:rPr lang="cs-CZ" sz="2800" dirty="0" smtClean="0"/>
              <a:t>, toulat se uličkami staré (p)</a:t>
            </a:r>
            <a:r>
              <a:rPr lang="cs-CZ" sz="2800" dirty="0" err="1" smtClean="0"/>
              <a:t>rahy</a:t>
            </a:r>
            <a:r>
              <a:rPr lang="cs-CZ" sz="2800" dirty="0" smtClean="0"/>
              <a:t> a poté jet do (w)</a:t>
            </a:r>
            <a:r>
              <a:rPr lang="cs-CZ" sz="2800" dirty="0" err="1" smtClean="0"/>
              <a:t>aršavy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dirty="0" smtClean="0">
                <a:latin typeface="Candara" pitchFamily="34" charset="0"/>
              </a:rPr>
              <a:t>Doplň správně velká písmena</a:t>
            </a:r>
            <a:endParaRPr lang="cs-CZ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7539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876397" cy="3450696"/>
          </a:xfrm>
        </p:spPr>
        <p:txBody>
          <a:bodyPr/>
          <a:lstStyle/>
          <a:p>
            <a:r>
              <a:rPr lang="cs-CZ" b="1" dirty="0" smtClean="0"/>
              <a:t>Do slepé mapy České republiky doplň tato města:</a:t>
            </a:r>
          </a:p>
          <a:p>
            <a:pPr marL="0" indent="0">
              <a:buNone/>
            </a:pPr>
            <a:r>
              <a:rPr lang="cs-CZ" dirty="0" smtClean="0"/>
              <a:t>(r)</a:t>
            </a:r>
            <a:r>
              <a:rPr lang="cs-CZ" dirty="0" err="1"/>
              <a:t>y</a:t>
            </a:r>
            <a:r>
              <a:rPr lang="cs-CZ" dirty="0" err="1" smtClean="0"/>
              <a:t>chnov</a:t>
            </a:r>
            <a:r>
              <a:rPr lang="cs-CZ" dirty="0" smtClean="0"/>
              <a:t> (n)ad (k)něžnou, (č)</a:t>
            </a:r>
            <a:r>
              <a:rPr lang="cs-CZ" dirty="0" err="1" smtClean="0"/>
              <a:t>eské</a:t>
            </a:r>
            <a:r>
              <a:rPr lang="cs-CZ" dirty="0" smtClean="0"/>
              <a:t> (b)</a:t>
            </a:r>
            <a:r>
              <a:rPr lang="cs-CZ" dirty="0" err="1" smtClean="0"/>
              <a:t>udějovice</a:t>
            </a:r>
            <a:r>
              <a:rPr lang="cs-CZ" dirty="0" smtClean="0"/>
              <a:t>, (k)</a:t>
            </a:r>
            <a:r>
              <a:rPr lang="cs-CZ" dirty="0" err="1" smtClean="0"/>
              <a:t>olín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(p)</a:t>
            </a:r>
            <a:r>
              <a:rPr lang="cs-CZ" dirty="0" err="1"/>
              <a:t>e</a:t>
            </a:r>
            <a:r>
              <a:rPr lang="cs-CZ" dirty="0" err="1" smtClean="0"/>
              <a:t>c</a:t>
            </a:r>
            <a:r>
              <a:rPr lang="cs-CZ" dirty="0" smtClean="0"/>
              <a:t> (p)od (s)</a:t>
            </a:r>
            <a:r>
              <a:rPr lang="cs-CZ" dirty="0" err="1" smtClean="0"/>
              <a:t>něžkou</a:t>
            </a:r>
            <a:r>
              <a:rPr lang="cs-CZ" dirty="0" smtClean="0"/>
              <a:t>, (b)</a:t>
            </a:r>
            <a:r>
              <a:rPr lang="cs-CZ" dirty="0" err="1" smtClean="0"/>
              <a:t>randýs</a:t>
            </a:r>
            <a:r>
              <a:rPr lang="cs-CZ" dirty="0" smtClean="0"/>
              <a:t> (n)ad (l)</a:t>
            </a:r>
            <a:r>
              <a:rPr lang="cs-CZ" dirty="0" err="1" smtClean="0"/>
              <a:t>abem</a:t>
            </a:r>
            <a:r>
              <a:rPr lang="cs-CZ" dirty="0" smtClean="0"/>
              <a:t>, (z)lín,</a:t>
            </a:r>
          </a:p>
          <a:p>
            <a:pPr marL="0" indent="0">
              <a:buNone/>
            </a:pPr>
            <a:r>
              <a:rPr lang="cs-CZ" dirty="0" smtClean="0"/>
              <a:t>(l)</a:t>
            </a:r>
            <a:r>
              <a:rPr lang="cs-CZ" dirty="0" err="1"/>
              <a:t>á</a:t>
            </a:r>
            <a:r>
              <a:rPr lang="cs-CZ" dirty="0" err="1" smtClean="0"/>
              <a:t>zně</a:t>
            </a:r>
            <a:r>
              <a:rPr lang="cs-CZ" dirty="0" smtClean="0"/>
              <a:t> (b)</a:t>
            </a:r>
            <a:r>
              <a:rPr lang="cs-CZ" dirty="0" err="1" smtClean="0"/>
              <a:t>ělohrad</a:t>
            </a:r>
            <a:r>
              <a:rPr lang="cs-CZ" dirty="0" smtClean="0"/>
              <a:t>, (r)</a:t>
            </a:r>
            <a:r>
              <a:rPr lang="cs-CZ" dirty="0" err="1" smtClean="0"/>
              <a:t>okytnice</a:t>
            </a:r>
            <a:r>
              <a:rPr lang="cs-CZ" dirty="0" smtClean="0"/>
              <a:t> (n)ad (j)</a:t>
            </a:r>
            <a:r>
              <a:rPr lang="cs-CZ" dirty="0" err="1" smtClean="0"/>
              <a:t>izerou</a:t>
            </a:r>
            <a:r>
              <a:rPr lang="cs-CZ" dirty="0" smtClean="0"/>
              <a:t>, (ch)</a:t>
            </a:r>
            <a:r>
              <a:rPr lang="cs-CZ" dirty="0" err="1" smtClean="0"/>
              <a:t>eb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(o)</a:t>
            </a:r>
            <a:r>
              <a:rPr lang="cs-CZ" dirty="0" err="1"/>
              <a:t>l</a:t>
            </a:r>
            <a:r>
              <a:rPr lang="cs-CZ" dirty="0" err="1" smtClean="0"/>
              <a:t>ešnice</a:t>
            </a:r>
            <a:r>
              <a:rPr lang="cs-CZ" dirty="0" smtClean="0"/>
              <a:t> (v) (o)</a:t>
            </a:r>
            <a:r>
              <a:rPr lang="cs-CZ" dirty="0" err="1" smtClean="0"/>
              <a:t>rlických</a:t>
            </a:r>
            <a:r>
              <a:rPr lang="cs-CZ" dirty="0" smtClean="0"/>
              <a:t> (h)</a:t>
            </a:r>
            <a:r>
              <a:rPr lang="cs-CZ" dirty="0" err="1" smtClean="0"/>
              <a:t>orách</a:t>
            </a:r>
            <a:r>
              <a:rPr lang="cs-CZ" dirty="0" smtClean="0"/>
              <a:t>, (v)</a:t>
            </a:r>
            <a:r>
              <a:rPr lang="cs-CZ" dirty="0" err="1" smtClean="0"/>
              <a:t>ysoké</a:t>
            </a:r>
            <a:r>
              <a:rPr lang="cs-CZ" dirty="0" smtClean="0"/>
              <a:t> (v)</a:t>
            </a:r>
            <a:r>
              <a:rPr lang="cs-CZ" dirty="0" err="1" smtClean="0"/>
              <a:t>eselí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(s)</a:t>
            </a:r>
            <a:r>
              <a:rPr lang="cs-CZ" dirty="0" err="1"/>
              <a:t>v</a:t>
            </a:r>
            <a:r>
              <a:rPr lang="cs-CZ" dirty="0" err="1" smtClean="0"/>
              <a:t>ětlá</a:t>
            </a:r>
            <a:r>
              <a:rPr lang="cs-CZ" dirty="0" smtClean="0"/>
              <a:t> (n)ad (s)</a:t>
            </a:r>
            <a:r>
              <a:rPr lang="cs-CZ" dirty="0" err="1" smtClean="0"/>
              <a:t>ázavou</a:t>
            </a:r>
            <a:r>
              <a:rPr lang="cs-CZ" dirty="0" smtClean="0"/>
              <a:t>, (h)orní (m)</a:t>
            </a:r>
            <a:r>
              <a:rPr lang="cs-CZ" dirty="0" err="1" smtClean="0"/>
              <a:t>alá</a:t>
            </a:r>
            <a:r>
              <a:rPr lang="cs-CZ" dirty="0" smtClean="0"/>
              <a:t> (ú)</a:t>
            </a:r>
            <a:r>
              <a:rPr lang="cs-CZ" dirty="0" err="1" smtClean="0"/>
              <a:t>pa</a:t>
            </a:r>
            <a:r>
              <a:rPr lang="cs-CZ" dirty="0" smtClean="0"/>
              <a:t>, (n)</a:t>
            </a:r>
            <a:r>
              <a:rPr lang="cs-CZ" dirty="0" err="1" smtClean="0"/>
              <a:t>ový</a:t>
            </a:r>
            <a:r>
              <a:rPr lang="cs-CZ" dirty="0" smtClean="0"/>
              <a:t> (b)</a:t>
            </a:r>
            <a:r>
              <a:rPr lang="cs-CZ" dirty="0" err="1" smtClean="0"/>
              <a:t>or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velká písmena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510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921</TotalTime>
  <Words>474</Words>
  <Application>Microsoft Office PowerPoint</Application>
  <PresentationFormat>Předvádění na obrazovce (4:3)</PresentationFormat>
  <Paragraphs>73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Snímek 2</vt:lpstr>
      <vt:lpstr>Hlavní města Evropy</vt:lpstr>
      <vt:lpstr>Hádanka pro bystré hlavy</vt:lpstr>
      <vt:lpstr>Názvy obcí a měst</vt:lpstr>
      <vt:lpstr>Názvy obcí a měst</vt:lpstr>
      <vt:lpstr>Kde stojí tyto dominanty?</vt:lpstr>
      <vt:lpstr>Doplň správně velká písmena</vt:lpstr>
      <vt:lpstr>Doplň správně velká písmena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198</cp:revision>
  <dcterms:created xsi:type="dcterms:W3CDTF">2012-03-26T21:10:22Z</dcterms:created>
  <dcterms:modified xsi:type="dcterms:W3CDTF">2013-01-26T12:55:12Z</dcterms:modified>
</cp:coreProperties>
</file>