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92" r:id="rId2"/>
    <p:sldId id="290" r:id="rId3"/>
    <p:sldId id="256" r:id="rId4"/>
    <p:sldId id="257" r:id="rId5"/>
    <p:sldId id="261" r:id="rId6"/>
    <p:sldId id="258" r:id="rId7"/>
    <p:sldId id="264" r:id="rId8"/>
    <p:sldId id="265" r:id="rId9"/>
    <p:sldId id="262" r:id="rId10"/>
    <p:sldId id="266" r:id="rId11"/>
    <p:sldId id="263" r:id="rId12"/>
    <p:sldId id="267" r:id="rId13"/>
    <p:sldId id="268" r:id="rId14"/>
    <p:sldId id="269" r:id="rId15"/>
    <p:sldId id="272" r:id="rId16"/>
    <p:sldId id="273" r:id="rId17"/>
    <p:sldId id="271" r:id="rId18"/>
    <p:sldId id="275" r:id="rId19"/>
    <p:sldId id="274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60" r:id="rId34"/>
    <p:sldId id="270" r:id="rId35"/>
    <p:sldId id="277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038" autoAdjust="0"/>
  </p:normalViewPr>
  <p:slideViewPr>
    <p:cSldViewPr>
      <p:cViewPr varScale="1">
        <p:scale>
          <a:sx n="64" d="100"/>
          <a:sy n="64" d="100"/>
        </p:scale>
        <p:origin x="-15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</a:t>
          </a:r>
          <a:r>
            <a:rPr lang="cs-CZ" sz="2000" baseline="0" dirty="0" smtClean="0"/>
            <a:t>5. </a:t>
          </a:r>
          <a:r>
            <a:rPr lang="cs-CZ" sz="2000" baseline="0" dirty="0" smtClean="0"/>
            <a:t>3. F 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korýši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D39A93-7749-410B-8907-4148E4426BF6}" type="presOf" srcId="{4C35D32F-0EAB-4CD7-82EE-45574DC2A586}" destId="{8BEBB6EC-1DAA-4CAC-8A25-BC0FCBD5DBD5}" srcOrd="0" destOrd="0" presId="urn:microsoft.com/office/officeart/2005/8/layout/target3"/>
    <dgm:cxn modelId="{A6187485-8A03-401A-9125-B234B3309BBB}" type="presOf" srcId="{D1B46980-6531-4606-95E6-44980827E919}" destId="{2BE915AB-18AA-4053-B92C-3BFC9ED204BB}" srcOrd="1" destOrd="0" presId="urn:microsoft.com/office/officeart/2005/8/layout/target3"/>
    <dgm:cxn modelId="{8F8B7FA0-3EF1-4DB9-9CEC-559786A3657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9F327E-A095-4EA4-BC45-868EE1DEFE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312286-8D6D-46A7-8CA6-F5A8A0176259}" type="presOf" srcId="{D1B46980-6531-4606-95E6-44980827E919}" destId="{6140AFEC-043D-4C43-A2F9-D0F5331DF3A3}" srcOrd="0" destOrd="0" presId="urn:microsoft.com/office/officeart/2005/8/layout/target3"/>
    <dgm:cxn modelId="{76AE224B-BB8A-49F9-A075-DCDD8D672AA9}" type="presOf" srcId="{757F3AB3-0718-4624-B441-E567A8F0AB56}" destId="{333A1088-737F-45CB-B68E-254E46348037}" srcOrd="0" destOrd="0" presId="urn:microsoft.com/office/officeart/2005/8/layout/target3"/>
    <dgm:cxn modelId="{59D49204-F4CF-4833-B3C8-A653BF9D1F5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CD9579-BEB3-4D59-971D-AF9F1EC0AAB1}" type="presOf" srcId="{D1D4F407-5343-4D3F-B5B9-D407B03CAEB4}" destId="{AED2198E-93D5-4001-81B4-73124B309672}" srcOrd="1" destOrd="0" presId="urn:microsoft.com/office/officeart/2005/8/layout/target3"/>
    <dgm:cxn modelId="{B292CEA7-D5FB-4297-8594-7959DA2AE1B7}" type="presOf" srcId="{D8197B8C-B260-4A16-BDF4-0947B075E274}" destId="{5A5FFA88-C948-4069-8E93-59FA12366E83}" srcOrd="1" destOrd="0" presId="urn:microsoft.com/office/officeart/2005/8/layout/target3"/>
    <dgm:cxn modelId="{319DB82A-0DD2-4D74-B106-AE239F072A65}" type="presOf" srcId="{B651F6E3-6281-48DB-9319-2AEAFDAE7572}" destId="{619D679B-A015-4ECF-8348-D1034C574F40}" srcOrd="0" destOrd="0" presId="urn:microsoft.com/office/officeart/2005/8/layout/target3"/>
    <dgm:cxn modelId="{61105798-F49B-4E46-BC3C-E8E258E7F5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86EEAA-9EB8-4C3F-B8D5-1D9461B76356}" type="presParOf" srcId="{333A1088-737F-45CB-B68E-254E46348037}" destId="{F5ABB229-8D3B-4694-996A-96F23CF14429}" srcOrd="0" destOrd="0" presId="urn:microsoft.com/office/officeart/2005/8/layout/target3"/>
    <dgm:cxn modelId="{C96BDCA3-928C-419D-B675-488DAC044B29}" type="presParOf" srcId="{333A1088-737F-45CB-B68E-254E46348037}" destId="{F41139FD-01EE-4571-8B17-4FB00FC51163}" srcOrd="1" destOrd="0" presId="urn:microsoft.com/office/officeart/2005/8/layout/target3"/>
    <dgm:cxn modelId="{EF6ED549-7303-4498-8785-35933AD11F14}" type="presParOf" srcId="{333A1088-737F-45CB-B68E-254E46348037}" destId="{D005CE8C-CC26-4C3E-AC11-E15060ECD759}" srcOrd="2" destOrd="0" presId="urn:microsoft.com/office/officeart/2005/8/layout/target3"/>
    <dgm:cxn modelId="{8BFDC9C6-4773-4F1D-8E5D-0052768F0FB3}" type="presParOf" srcId="{333A1088-737F-45CB-B68E-254E46348037}" destId="{2C702D82-9B77-49B7-9568-BB8EB47C3372}" srcOrd="3" destOrd="0" presId="urn:microsoft.com/office/officeart/2005/8/layout/target3"/>
    <dgm:cxn modelId="{E9A73363-FDE0-4A3D-94B8-48CC6DB0C046}" type="presParOf" srcId="{333A1088-737F-45CB-B68E-254E46348037}" destId="{A52A0455-90FF-4808-ABD0-F02540D31D5A}" srcOrd="4" destOrd="0" presId="urn:microsoft.com/office/officeart/2005/8/layout/target3"/>
    <dgm:cxn modelId="{6DB1DADB-8379-45EE-A61A-C340EF76ED77}" type="presParOf" srcId="{333A1088-737F-45CB-B68E-254E46348037}" destId="{6140AFEC-043D-4C43-A2F9-D0F5331DF3A3}" srcOrd="5" destOrd="0" presId="urn:microsoft.com/office/officeart/2005/8/layout/target3"/>
    <dgm:cxn modelId="{9473CB38-3F6A-4829-B0F5-0588B66209FD}" type="presParOf" srcId="{333A1088-737F-45CB-B68E-254E46348037}" destId="{9358AC05-5D7D-4327-9F80-1AD486AEA664}" srcOrd="6" destOrd="0" presId="urn:microsoft.com/office/officeart/2005/8/layout/target3"/>
    <dgm:cxn modelId="{D172D144-193F-4362-9E1A-6903063B4F80}" type="presParOf" srcId="{333A1088-737F-45CB-B68E-254E46348037}" destId="{313FC574-E1CD-4FB4-B054-0B805CE0447D}" srcOrd="7" destOrd="0" presId="urn:microsoft.com/office/officeart/2005/8/layout/target3"/>
    <dgm:cxn modelId="{01DF315B-366C-4D00-8DAE-96ED1E35EC1A}" type="presParOf" srcId="{333A1088-737F-45CB-B68E-254E46348037}" destId="{619D679B-A015-4ECF-8348-D1034C574F40}" srcOrd="8" destOrd="0" presId="urn:microsoft.com/office/officeart/2005/8/layout/target3"/>
    <dgm:cxn modelId="{71AEB8FE-7475-427E-A37E-EC11B71AD4DB}" type="presParOf" srcId="{333A1088-737F-45CB-B68E-254E46348037}" destId="{322283A8-4A27-4CDA-BAE3-F381106A9174}" srcOrd="9" destOrd="0" presId="urn:microsoft.com/office/officeart/2005/8/layout/target3"/>
    <dgm:cxn modelId="{C7F4F77D-8B16-4C67-920B-18AEC0B99139}" type="presParOf" srcId="{333A1088-737F-45CB-B68E-254E46348037}" destId="{FFC9F71D-1B4F-4AD9-A4A6-86ADEFC8AF5C}" srcOrd="10" destOrd="0" presId="urn:microsoft.com/office/officeart/2005/8/layout/target3"/>
    <dgm:cxn modelId="{BA10999B-C272-4CC3-99CF-7910832F2403}" type="presParOf" srcId="{333A1088-737F-45CB-B68E-254E46348037}" destId="{25B08C86-7E15-44DC-BE7F-FFB55DD49D12}" srcOrd="11" destOrd="0" presId="urn:microsoft.com/office/officeart/2005/8/layout/target3"/>
    <dgm:cxn modelId="{CB0164B8-4951-4FFA-AA92-99552F26AE9D}" type="presParOf" srcId="{333A1088-737F-45CB-B68E-254E46348037}" destId="{76644BE8-9D7C-4C09-B250-3D10AF48CBB7}" srcOrd="12" destOrd="0" presId="urn:microsoft.com/office/officeart/2005/8/layout/target3"/>
    <dgm:cxn modelId="{08D0279C-5005-4DAB-A097-8D3AB870E4AB}" type="presParOf" srcId="{333A1088-737F-45CB-B68E-254E46348037}" destId="{EE85B701-7295-41C0-BA7A-34D3756A2AE6}" srcOrd="13" destOrd="0" presId="urn:microsoft.com/office/officeart/2005/8/layout/target3"/>
    <dgm:cxn modelId="{9C1800D6-B8F4-4E90-8575-76F1A17E1230}" type="presParOf" srcId="{333A1088-737F-45CB-B68E-254E46348037}" destId="{8BEBB6EC-1DAA-4CAC-8A25-BC0FCBD5DBD5}" srcOrd="14" destOrd="0" presId="urn:microsoft.com/office/officeart/2005/8/layout/target3"/>
    <dgm:cxn modelId="{E7DFF6BC-54E5-42F0-B2C3-BCD68B528946}" type="presParOf" srcId="{333A1088-737F-45CB-B68E-254E46348037}" destId="{AED2198E-93D5-4001-81B4-73124B309672}" srcOrd="15" destOrd="0" presId="urn:microsoft.com/office/officeart/2005/8/layout/target3"/>
    <dgm:cxn modelId="{54AE7907-7AAF-4133-B10B-374081BB9EAA}" type="presParOf" srcId="{333A1088-737F-45CB-B68E-254E46348037}" destId="{2BE915AB-18AA-4053-B92C-3BFC9ED204BB}" srcOrd="16" destOrd="0" presId="urn:microsoft.com/office/officeart/2005/8/layout/target3"/>
    <dgm:cxn modelId="{10E69B2B-496C-483F-AB88-6C943086D0D5}" type="presParOf" srcId="{333A1088-737F-45CB-B68E-254E46348037}" destId="{6BB5E863-4638-4E1D-BFDE-399D028AC4ED}" srcOrd="17" destOrd="0" presId="urn:microsoft.com/office/officeart/2005/8/layout/target3"/>
    <dgm:cxn modelId="{9FEE99A9-B65A-4BD4-8BD6-D4D156D68BF4}" type="presParOf" srcId="{333A1088-737F-45CB-B68E-254E46348037}" destId="{5A5FFA88-C948-4069-8E93-59FA12366E83}" srcOrd="18" destOrd="0" presId="urn:microsoft.com/office/officeart/2005/8/layout/target3"/>
    <dgm:cxn modelId="{CB527222-2170-40DB-B6EE-6313C96273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</a:t>
          </a:r>
          <a:r>
            <a:rPr lang="cs-CZ" sz="2000" kern="1200" baseline="0" dirty="0" smtClean="0"/>
            <a:t>5. </a:t>
          </a:r>
          <a:r>
            <a:rPr lang="cs-CZ" sz="2000" kern="1200" baseline="0" dirty="0" smtClean="0"/>
            <a:t>3. F 14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korýši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8ADE2C-B64C-4547-A03F-448C0148059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A10B55-BF79-4794-9FAB-6437E460D1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219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#cite_note-2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24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Výskyt : </a:t>
            </a:r>
            <a:r>
              <a:rPr lang="cs-CZ" dirty="0" smtClean="0"/>
              <a:t>Rak říční se dříve běžně vyskytoval po celé Evropě a západní části Asie.</a:t>
            </a:r>
            <a:br>
              <a:rPr lang="cs-CZ" dirty="0" smtClean="0"/>
            </a:br>
            <a:r>
              <a:rPr lang="cs-CZ" dirty="0" smtClean="0"/>
              <a:t>Některé z mnoha druhů se vyskytují pouze v rychle tekoucích vodách, jiné zase jen ve stojatých vodách. Někteří raci žijí na vlhkých loukách a v bažinách, kde si hrabou do země díry až metr hluboké, aby se dostali k podzemní vodě. Tyto díry mají obvykle nahoře “komínek“ z hrudek bláta vyhrabaných při hloubení díry.</a:t>
            </a:r>
            <a:br>
              <a:rPr lang="cs-CZ" dirty="0" smtClean="0"/>
            </a:br>
            <a:r>
              <a:rPr lang="cs-CZ" dirty="0" smtClean="0"/>
              <a:t>Rak může přežít i na suchu, ale pouze pokud mu neoschnou žábra.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325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Popis : </a:t>
            </a:r>
            <a:r>
              <a:rPr lang="cs-CZ" dirty="0" smtClean="0"/>
              <a:t>Rak říční měří 100 - 200 mm, má tvrdou vnější kostru, článkovanou na nohách a ocasu. Na hlavě má dva páry tykadel a oči na stopkách. Tykadla slouží jako hmatový a chuťový orgán. Přední nohy končí klešťovitými klepety, jichž rak používá při uchopení potravy a k obraně. Zbývající čtyři páry nohou používá k chůzi. Raci plavou nebo vyrážejí směrem pozpátku úderem svého silného, zploštělého, svalnatého ocasu. Jak raci rostou, svlékají a odvrhují krunýř. Pokryv těla svlečeného raka i jeho nohou a klepet je měkký a rak obvykle zůstává v úkrytu, dokud mu krunýř neztvrdne. Mladí raci se svlékají několikrát za </a:t>
            </a:r>
            <a:r>
              <a:rPr lang="cs-CZ" dirty="0" err="1" smtClean="0"/>
              <a:t>rok,až</a:t>
            </a:r>
            <a:r>
              <a:rPr lang="cs-CZ" dirty="0" smtClean="0"/>
              <a:t> dorostou do plné velikost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82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132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Raci se živí drobnými živočichy a rostlinami, jsou však obvykle i mrchožrouti, živící se rostlinnými i živočišnými odpadky. Požírají dále také larvy hmyzu, plže, červy, jiné korýše, malé rybky a jiné živočišné látky. Druhy ryjící v zemi požírají kořeny rostlin. Raci se zase stávají potravou ryb, žab, želv, hadů, vodních ptáků a některých savců, např. mývalů.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5947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Samičky raka nosí svá vajíčka všude s sebou. Vajíčka jsou přichycena v hroznech na panožkách na vnitřní straně ocasní části těla, takže okysličená voda proudí stále kolem nich. </a:t>
            </a:r>
            <a:br>
              <a:rPr lang="cs-CZ" dirty="0" smtClean="0"/>
            </a:br>
            <a:r>
              <a:rPr lang="cs-CZ" dirty="0" smtClean="0"/>
              <a:t>Sameček raka říčního dospívá ve třetím, samička ve čtvrtém roce. Mláďata se líhnou v červnu a v červenci.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6927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s-CZ" b="1" dirty="0" smtClean="0"/>
              <a:t>Rak signální</a:t>
            </a:r>
            <a:r>
              <a:rPr lang="cs-CZ" dirty="0" smtClean="0"/>
              <a:t> (</a:t>
            </a:r>
            <a:r>
              <a:rPr lang="cs-CZ" i="1" dirty="0" err="1" smtClean="0"/>
              <a:t>Pacifastacus</a:t>
            </a:r>
            <a:r>
              <a:rPr lang="cs-CZ" i="1" dirty="0" smtClean="0"/>
              <a:t> </a:t>
            </a:r>
            <a:r>
              <a:rPr lang="cs-CZ" i="1" dirty="0" err="1" smtClean="0"/>
              <a:t>leniusculus</a:t>
            </a:r>
            <a:r>
              <a:rPr lang="cs-CZ" dirty="0" smtClean="0"/>
              <a:t>) je původem severoamerický (ze států Kalifornie a Nevada) invazivní druh raka. Do Evropy byl zavlečen v 60. letech 20. století.</a:t>
            </a:r>
          </a:p>
          <a:p>
            <a:pPr rtl="0"/>
            <a:r>
              <a:rPr lang="cs-CZ" dirty="0" smtClean="0"/>
              <a:t>Rak signální obvykle dorůstá délky 6-9 cm, ačkoli jsou zaznamenány i velikosti 16-18 cm. Na klepetech v místě spojení pohyblivé a nepohyblivé části má výraznou světlou skvrnu, která může být úplně bílá až světle modrá.</a:t>
            </a:r>
            <a:r>
              <a:rPr lang="cs-CZ" baseline="30000" dirty="0" smtClean="0">
                <a:hlinkClick r:id="rId3" action="ppaction://hlinkfile"/>
              </a:rPr>
              <a:t>]</a:t>
            </a:r>
            <a:r>
              <a:rPr lang="cs-CZ" dirty="0" smtClean="0"/>
              <a:t> Je více odolnější vůči organickému znečištění i vůči vysokým teplotám vody v letním období než rak říční. Soužití obou druhů je neúnosné, rak signální vytlačuje raka říčního. Rak signální přenáší račí mor, vůči němuž je však imunní.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2128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i="1" dirty="0" err="1" smtClean="0">
                <a:effectLst/>
              </a:rPr>
              <a:t>Palinurus</a:t>
            </a:r>
            <a:r>
              <a:rPr lang="cs-CZ" b="1" i="1" dirty="0" smtClean="0">
                <a:effectLst/>
              </a:rPr>
              <a:t> </a:t>
            </a:r>
            <a:r>
              <a:rPr lang="cs-CZ" b="1" i="1" dirty="0" err="1" smtClean="0">
                <a:effectLst/>
              </a:rPr>
              <a:t>argus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0020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A10B55-BF79-4794-9FAB-6437E460D176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883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50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6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308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237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892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249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8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686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066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392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546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"/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7FD98-0E5C-4745-BCBA-279B3E370299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2F3EE-274E-4E64-900D-BD01F07B0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719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?CTT=97" TargetMode="External"/><Relationship Id="rId2" Type="http://schemas.openxmlformats.org/officeDocument/2006/relationships/hyperlink" Target="http://www.ezoo.cz/zvire.php?zvire_id=17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aci-web.svet-stranek.cz/fotogalerie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bber_crab.jpg" TargetMode="External"/><Relationship Id="rId2" Type="http://schemas.openxmlformats.org/officeDocument/2006/relationships/hyperlink" Target="http://commons.wikimedia.org/wiki/File:Pacifastacus_leniusculus_2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rab_on_Panamanian_Beach_01.jpg" TargetMode="External"/><Relationship Id="rId4" Type="http://schemas.openxmlformats.org/officeDocument/2006/relationships/hyperlink" Target="http://cs.wikipedia.org/wiki/Soubor:Macrocheira_kaempferi.jp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lifornia_spiny_lobster.JPG" TargetMode="External"/><Relationship Id="rId7" Type="http://schemas.openxmlformats.org/officeDocument/2006/relationships/hyperlink" Target="http://cs.wikipedia.org/wiki/Soubor:Porcellio_scaber_(AU)-left_01.jpg" TargetMode="External"/><Relationship Id="rId2" Type="http://schemas.openxmlformats.org/officeDocument/2006/relationships/hyperlink" Target="http://cs.wikipedia.org/wiki/Soubor:Heterocarpus_ensif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phnia_magna.pnghttp:/cs.wikipedia.org/wiki/Soubor:Porcellio_scaber_(AU)-left_01.jpg" TargetMode="External"/><Relationship Id="rId5" Type="http://schemas.openxmlformats.org/officeDocument/2006/relationships/hyperlink" Target="http://cs.wikipedia.org/wiki/Soubor:Cyclops.jpg" TargetMode="External"/><Relationship Id="rId4" Type="http://schemas.openxmlformats.org/officeDocument/2006/relationships/hyperlink" Target="http://commons.wikimedia.org/wiki/File:TucacasBajoMeroPanulirusArgu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92099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8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Korýši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Tento materiál je určen pro žáky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6. ročníku ZŠ</a:t>
            </a:r>
          </a:p>
          <a:p>
            <a:r>
              <a:rPr lang="cs-CZ" dirty="0" smtClean="0">
                <a:latin typeface="Comic Sans MS" pitchFamily="66" charset="0"/>
              </a:rPr>
              <a:t>definuje hlavní znaky korýšů, popisuje a ukazuje zástupce a jejich hlavní znaky</a:t>
            </a:r>
          </a:p>
          <a:p>
            <a:r>
              <a:rPr lang="cs-CZ" dirty="0" smtClean="0">
                <a:latin typeface="Comic Sans MS" pitchFamily="66" charset="0"/>
              </a:rPr>
              <a:t>Obsahuje vzor zápisu do sešitu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11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1154559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Comic Sans MS" pitchFamily="66" charset="0"/>
              </a:rPr>
              <a:t>Kmen Členovci</a:t>
            </a:r>
            <a:endParaRPr lang="cs-CZ" sz="54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996952"/>
            <a:ext cx="6400800" cy="2808312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Podkmen Korýši</a:t>
            </a:r>
            <a:endParaRPr lang="cs-CZ" sz="80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13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KORÝŠI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Korýši jsou členovci s velmi rozmanitým tvarem těla.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Obývají </a:t>
            </a:r>
            <a:r>
              <a:rPr lang="cs-CZ" dirty="0">
                <a:latin typeface="Comic Sans MS" pitchFamily="66" charset="0"/>
              </a:rPr>
              <a:t>sladké i </a:t>
            </a:r>
            <a:r>
              <a:rPr lang="cs-CZ" dirty="0" smtClean="0">
                <a:latin typeface="Comic Sans MS" pitchFamily="66" charset="0"/>
              </a:rPr>
              <a:t>slané vody</a:t>
            </a:r>
            <a:r>
              <a:rPr lang="cs-CZ" dirty="0">
                <a:latin typeface="Comic Sans MS" pitchFamily="66" charset="0"/>
              </a:rPr>
              <a:t>, </a:t>
            </a:r>
            <a:r>
              <a:rPr lang="cs-CZ" dirty="0" smtClean="0">
                <a:latin typeface="Comic Sans MS" pitchFamily="66" charset="0"/>
              </a:rPr>
              <a:t> jen </a:t>
            </a:r>
            <a:r>
              <a:rPr lang="cs-CZ" dirty="0">
                <a:latin typeface="Comic Sans MS" pitchFamily="66" charset="0"/>
              </a:rPr>
              <a:t>málo korýšů se přizpůsobilo životu na souši (např. stínky).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Některé druhy </a:t>
            </a:r>
            <a:r>
              <a:rPr lang="cs-CZ" dirty="0">
                <a:latin typeface="Comic Sans MS" pitchFamily="66" charset="0"/>
              </a:rPr>
              <a:t>žijí parazitickým způsobem života.</a:t>
            </a:r>
          </a:p>
        </p:txBody>
      </p:sp>
      <p:pic>
        <p:nvPicPr>
          <p:cNvPr id="1026" name="Picture 2" descr="C:\Users\FiedlerovaI\AppData\Local\Microsoft\Windows\Temporary Internet Files\Content.IE5\WEEDP4A4\MP9002554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137" y="4435576"/>
            <a:ext cx="3657600" cy="23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CP4HBGFG\MC900412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1"/>
            <a:ext cx="2017260" cy="153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0EZ6HFUJ\MC900346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95546"/>
            <a:ext cx="2145158" cy="155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edlerovaI\AppData\Local\Microsoft\Windows\Temporary Internet Files\Content.IE5\S7687CZ2\MC9000527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65591"/>
            <a:ext cx="1504626" cy="105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51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Výskyt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Žijí ve sladké i slané vodě, nejmenší korýši jsou součástí planktonu</a:t>
            </a:r>
          </a:p>
          <a:p>
            <a:r>
              <a:rPr lang="cs-CZ" dirty="0" smtClean="0">
                <a:latin typeface="Comic Sans MS" pitchFamily="66" charset="0"/>
              </a:rPr>
              <a:t>Někteří přizpůsobeni k životu na souši (stínka, svinka)</a:t>
            </a:r>
          </a:p>
          <a:p>
            <a:endParaRPr lang="cs-CZ" dirty="0"/>
          </a:p>
        </p:txBody>
      </p:sp>
      <p:pic>
        <p:nvPicPr>
          <p:cNvPr id="2050" name="Picture 2" descr="C:\Users\FiedlerovaI\AppData\Local\Microsoft\Windows\Temporary Internet Files\Content.IE5\4LJZZLU1\MP9002554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1116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edlerovaI\AppData\Local\Microsoft\Windows\Temporary Internet Files\Content.IE5\XJTZ2ED6\MP9002554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25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Hlavní </a:t>
            </a:r>
            <a:r>
              <a:rPr lang="cs-CZ" b="1" dirty="0" smtClean="0">
                <a:latin typeface="Comic Sans MS" pitchFamily="66" charset="0"/>
              </a:rPr>
              <a:t>znaky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tělo </a:t>
            </a:r>
            <a:r>
              <a:rPr lang="cs-CZ" dirty="0">
                <a:latin typeface="Comic Sans MS" pitchFamily="66" charset="0"/>
              </a:rPr>
              <a:t>většiny korýšů kryto tvrdým krunýřem – zpevněn vápenatými solemi,</a:t>
            </a:r>
          </a:p>
          <a:p>
            <a:r>
              <a:rPr lang="cs-CZ" dirty="0">
                <a:latin typeface="Comic Sans MS" pitchFamily="66" charset="0"/>
              </a:rPr>
              <a:t>krunýř neroste s tělem, korýši ho musí odvrhnout („svléknout“)</a:t>
            </a:r>
          </a:p>
          <a:p>
            <a:r>
              <a:rPr lang="cs-CZ" dirty="0" smtClean="0">
                <a:latin typeface="Comic Sans MS" pitchFamily="66" charset="0"/>
              </a:rPr>
              <a:t>tělo </a:t>
            </a:r>
            <a:r>
              <a:rPr lang="cs-CZ" dirty="0">
                <a:latin typeface="Comic Sans MS" pitchFamily="66" charset="0"/>
              </a:rPr>
              <a:t>rozděleno na hlavohruď a </a:t>
            </a:r>
            <a:r>
              <a:rPr lang="cs-CZ" dirty="0" smtClean="0">
                <a:latin typeface="Comic Sans MS" pitchFamily="66" charset="0"/>
              </a:rPr>
              <a:t>zadeček(Hlava a hruď často srůstají v hlavohruď</a:t>
            </a:r>
            <a:r>
              <a:rPr lang="cs-CZ" b="1" dirty="0" smtClean="0"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latin typeface="Comic Sans MS" pitchFamily="66" charset="0"/>
              </a:rPr>
              <a:t>od </a:t>
            </a:r>
            <a:r>
              <a:rPr lang="cs-CZ" dirty="0">
                <a:latin typeface="Comic Sans MS" pitchFamily="66" charset="0"/>
              </a:rPr>
              <a:t>ostatních členovců se liší dvěma páry tykadel</a:t>
            </a:r>
          </a:p>
          <a:p>
            <a:r>
              <a:rPr lang="cs-CZ" dirty="0" smtClean="0">
                <a:latin typeface="Comic Sans MS" pitchFamily="66" charset="0"/>
              </a:rPr>
              <a:t>dýchají </a:t>
            </a:r>
            <a:r>
              <a:rPr lang="cs-CZ" dirty="0">
                <a:latin typeface="Comic Sans MS" pitchFamily="66" charset="0"/>
              </a:rPr>
              <a:t>většinou žábrami</a:t>
            </a:r>
          </a:p>
        </p:txBody>
      </p:sp>
      <p:pic>
        <p:nvPicPr>
          <p:cNvPr id="2050" name="Picture 2" descr="C:\Users\FiedlerovaI\AppData\Local\Microsoft\Windows\Temporary Internet Files\Content.IE5\4MJKKALU\MP9004333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700" y="116632"/>
            <a:ext cx="216215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59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Rak říční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Žije v tekoucí vodě, je velmi citlivý na její znečištění a je proto indikátorem čistoty vodních toků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835654"/>
            <a:ext cx="5643576" cy="3499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Vnější stavba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496944" cy="568863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Tělo raka se skládá ze srostlé hlavohrudě a zadečku.</a:t>
            </a:r>
          </a:p>
          <a:p>
            <a:r>
              <a:rPr lang="cs-CZ" dirty="0" smtClean="0">
                <a:latin typeface="Comic Sans MS" pitchFamily="66" charset="0"/>
              </a:rPr>
              <a:t>Na hlavohrudi se nachází </a:t>
            </a:r>
            <a:r>
              <a:rPr lang="cs-CZ" u="sng" dirty="0" smtClean="0">
                <a:latin typeface="Comic Sans MS" pitchFamily="66" charset="0"/>
              </a:rPr>
              <a:t>ústní otvor</a:t>
            </a:r>
            <a:r>
              <a:rPr lang="cs-CZ" dirty="0" smtClean="0">
                <a:latin typeface="Comic Sans MS" pitchFamily="66" charset="0"/>
              </a:rPr>
              <a:t>, smyslové orgány a článkované končetiny, kterých má rak 5 párů</a:t>
            </a:r>
            <a:r>
              <a:rPr lang="cs-CZ" dirty="0" smtClean="0"/>
              <a:t>– </a:t>
            </a:r>
            <a:r>
              <a:rPr lang="cs-CZ" dirty="0">
                <a:latin typeface="Comic Sans MS" pitchFamily="66" charset="0"/>
              </a:rPr>
              <a:t>první pár je opatřen klepety (</a:t>
            </a:r>
            <a:r>
              <a:rPr lang="cs-CZ" dirty="0" smtClean="0">
                <a:latin typeface="Comic Sans MS" pitchFamily="66" charset="0"/>
              </a:rPr>
              <a:t>chytání potravy</a:t>
            </a:r>
            <a:r>
              <a:rPr lang="cs-CZ" dirty="0">
                <a:latin typeface="Comic Sans MS" pitchFamily="66" charset="0"/>
              </a:rPr>
              <a:t>), další čtyři páry jsou kráčivé končetiny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Dlouhá tykadla slouží jako hmatový orgán.</a:t>
            </a:r>
          </a:p>
          <a:p>
            <a:r>
              <a:rPr lang="cs-CZ" dirty="0" smtClean="0">
                <a:latin typeface="Comic Sans MS" pitchFamily="66" charset="0"/>
              </a:rPr>
              <a:t>Na kratších tykadlech jsou umístěny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čichové buňky.</a:t>
            </a:r>
          </a:p>
          <a:p>
            <a:r>
              <a:rPr lang="cs-CZ" dirty="0">
                <a:latin typeface="Comic Sans MS" pitchFamily="66" charset="0"/>
              </a:rPr>
              <a:t>blízko úst jsou tři páry malých </a:t>
            </a:r>
            <a:r>
              <a:rPr lang="cs-CZ" dirty="0" smtClean="0">
                <a:latin typeface="Comic Sans MS" pitchFamily="66" charset="0"/>
              </a:rPr>
              <a:t>noh</a:t>
            </a: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– podává si potravu do úst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Složené oči jsou neseny na pohyblivých stopkách.</a:t>
            </a:r>
          </a:p>
        </p:txBody>
      </p:sp>
      <p:pic>
        <p:nvPicPr>
          <p:cNvPr id="4099" name="Picture 3" descr="C:\Users\FiedlerovaI\AppData\Local\Microsoft\Windows\Temporary Internet Files\Content.IE5\M1W1MX4L\MC900209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501008"/>
            <a:ext cx="124029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27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Stavba těla raka říčního</a:t>
            </a: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1700808"/>
            <a:ext cx="7344816" cy="4451219"/>
          </a:xfrm>
        </p:spPr>
      </p:pic>
    </p:spTree>
    <p:extLst>
      <p:ext uri="{BB962C8B-B14F-4D97-AF65-F5344CB8AC3E}">
        <p14:creationId xmlns:p14="http://schemas.microsoft.com/office/powerpoint/2010/main" val="263140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Comic Sans MS" pitchFamily="66" charset="0"/>
              </a:rPr>
              <a:t>Vnitřní stavba</a:t>
            </a:r>
            <a:br>
              <a:rPr lang="cs-CZ" b="1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Pohybuje se díky svalům  přichyceným na vnitřní straně krunýře. </a:t>
            </a:r>
          </a:p>
          <a:p>
            <a:r>
              <a:rPr lang="cs-CZ" dirty="0" smtClean="0">
                <a:latin typeface="Comic Sans MS" pitchFamily="66" charset="0"/>
              </a:rPr>
              <a:t>Dýchá pomocí žaber</a:t>
            </a:r>
          </a:p>
          <a:p>
            <a:r>
              <a:rPr lang="cs-CZ" dirty="0" smtClean="0">
                <a:latin typeface="Comic Sans MS" pitchFamily="66" charset="0"/>
              </a:rPr>
              <a:t>Jeho cévní soustava je otevřená. Důležitým prvkem cévní soustavy je trubicovité srdce. Srdce nasává tekutinu ze všech částí těla a vypuzuje ji krátkou cévou dopředu. Z cévy se tělní tekutina vylévá a dostává se ke všem buňkám. Na jiných místech se tekutina nasává do jiných cév a vrací se zpátky do srdce. </a:t>
            </a:r>
          </a:p>
          <a:p>
            <a:r>
              <a:rPr lang="cs-CZ" dirty="0" smtClean="0">
                <a:latin typeface="Comic Sans MS" pitchFamily="66" charset="0"/>
              </a:rPr>
              <a:t>Má žebříčkovitou nervovou soustavu</a:t>
            </a:r>
          </a:p>
          <a:p>
            <a:r>
              <a:rPr lang="cs-CZ" dirty="0" smtClean="0">
                <a:latin typeface="Comic Sans MS" pitchFamily="66" charset="0"/>
              </a:rPr>
              <a:t>Jeho vývin  je přímý.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73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Rak říční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omic Sans MS" pitchFamily="66" charset="0"/>
              </a:rPr>
              <a:t>Žije ve velmi čistých potocích a řekách. Živí se hmyzími larvami, </a:t>
            </a:r>
            <a:r>
              <a:rPr lang="cs-CZ" dirty="0" smtClean="0">
                <a:latin typeface="Comic Sans MS" pitchFamily="66" charset="0"/>
              </a:rPr>
              <a:t>měkkýši, mršinami </a:t>
            </a:r>
            <a:r>
              <a:rPr lang="cs-CZ" dirty="0">
                <a:latin typeface="Comic Sans MS" pitchFamily="66" charset="0"/>
              </a:rPr>
              <a:t>i částmi rostlin. Potravu loví v noci.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Rak říční má vysokou schopnost regenerace Rak </a:t>
            </a:r>
            <a:r>
              <a:rPr lang="cs-CZ" dirty="0">
                <a:latin typeface="Comic Sans MS" pitchFamily="66" charset="0"/>
              </a:rPr>
              <a:t>je ohroženým druhem, </a:t>
            </a:r>
            <a:r>
              <a:rPr lang="cs-CZ" dirty="0" smtClean="0">
                <a:latin typeface="Comic Sans MS" pitchFamily="66" charset="0"/>
              </a:rPr>
              <a:t>je přísně </a:t>
            </a:r>
            <a:r>
              <a:rPr lang="cs-CZ" dirty="0">
                <a:latin typeface="Comic Sans MS" pitchFamily="66" charset="0"/>
              </a:rPr>
              <a:t>chráněn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Samci </a:t>
            </a:r>
            <a:r>
              <a:rPr lang="cs-CZ" dirty="0">
                <a:latin typeface="Comic Sans MS" pitchFamily="66" charset="0"/>
              </a:rPr>
              <a:t>dorůstají délky asi 15 cm (výjimečně i přes 20 cm), samice </a:t>
            </a:r>
            <a:r>
              <a:rPr lang="cs-CZ" dirty="0" smtClean="0">
                <a:latin typeface="Comic Sans MS" pitchFamily="66" charset="0"/>
              </a:rPr>
              <a:t>jsou menší </a:t>
            </a:r>
            <a:r>
              <a:rPr lang="cs-CZ" dirty="0">
                <a:latin typeface="Comic Sans MS" pitchFamily="66" charset="0"/>
              </a:rPr>
              <a:t>(asi 12 cm)</a:t>
            </a:r>
          </a:p>
        </p:txBody>
      </p:sp>
    </p:spTree>
    <p:extLst>
      <p:ext uri="{BB962C8B-B14F-4D97-AF65-F5344CB8AC3E}">
        <p14:creationId xmlns:p14="http://schemas.microsoft.com/office/powerpoint/2010/main" val="198279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6409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Rak říční - rozmnožování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3802133" cy="5472608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>Oddělené pohlaví</a:t>
            </a:r>
          </a:p>
          <a:p>
            <a:r>
              <a:rPr lang="cs-CZ" dirty="0" smtClean="0">
                <a:latin typeface="Comic Sans MS" pitchFamily="66" charset="0"/>
              </a:rPr>
              <a:t>Oplození je vnější</a:t>
            </a:r>
          </a:p>
          <a:p>
            <a:r>
              <a:rPr lang="cs-CZ" dirty="0" smtClean="0">
                <a:latin typeface="Comic Sans MS" pitchFamily="66" charset="0"/>
              </a:rPr>
              <a:t>Vajíčka oplodněná spermiemi </a:t>
            </a:r>
            <a:r>
              <a:rPr lang="cs-CZ" dirty="0">
                <a:latin typeface="Comic Sans MS" pitchFamily="66" charset="0"/>
              </a:rPr>
              <a:t>jsou přichycena v hroznech na panožkách na vnitřní straně ocasní části těla, takže okysličená </a:t>
            </a:r>
            <a:r>
              <a:rPr lang="cs-CZ" dirty="0" smtClean="0">
                <a:latin typeface="Comic Sans MS" pitchFamily="66" charset="0"/>
              </a:rPr>
              <a:t>voda </a:t>
            </a:r>
            <a:r>
              <a:rPr lang="cs-CZ" dirty="0">
                <a:latin typeface="Comic Sans MS" pitchFamily="66" charset="0"/>
              </a:rPr>
              <a:t>proudí stále kolem nich. 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489625"/>
            <a:ext cx="5162355" cy="3871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33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Rak signální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06" y="1052736"/>
            <a:ext cx="8371157" cy="5608675"/>
          </a:xfrm>
        </p:spPr>
      </p:pic>
    </p:spTree>
    <p:extLst>
      <p:ext uri="{BB962C8B-B14F-4D97-AF65-F5344CB8AC3E}">
        <p14:creationId xmlns:p14="http://schemas.microsoft.com/office/powerpoint/2010/main" val="271414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038" y="271463"/>
            <a:ext cx="4398962" cy="6569075"/>
          </a:xfrm>
        </p:spPr>
      </p:pic>
      <p:sp>
        <p:nvSpPr>
          <p:cNvPr id="5" name="TextovéPole 4"/>
          <p:cNvSpPr txBox="1"/>
          <p:nvPr/>
        </p:nvSpPr>
        <p:spPr>
          <a:xfrm>
            <a:off x="280842" y="553210"/>
            <a:ext cx="40031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Rak signální – samice s vajíčky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85" y="2339820"/>
            <a:ext cx="4394639" cy="329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16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/>
              <a:t>Krab </a:t>
            </a:r>
            <a:r>
              <a:rPr lang="cs-CZ" b="1" dirty="0" smtClean="0"/>
              <a:t>palmový – </a:t>
            </a:r>
            <a:r>
              <a:rPr lang="cs-CZ" sz="3200" b="1" dirty="0" smtClean="0"/>
              <a:t>suchozemský krab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88207"/>
            <a:ext cx="7248557" cy="5436418"/>
          </a:xfrm>
        </p:spPr>
      </p:pic>
    </p:spTree>
    <p:extLst>
      <p:ext uri="{BB962C8B-B14F-4D97-AF65-F5344CB8AC3E}">
        <p14:creationId xmlns:p14="http://schemas.microsoft.com/office/powerpoint/2010/main" val="122601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7200900" cy="6427787"/>
          </a:xfrm>
        </p:spPr>
      </p:pic>
      <p:sp>
        <p:nvSpPr>
          <p:cNvPr id="5" name="TextovéPole 4"/>
          <p:cNvSpPr txBox="1"/>
          <p:nvPr/>
        </p:nvSpPr>
        <p:spPr>
          <a:xfrm>
            <a:off x="3563888" y="548680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Krab palmový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47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Mořští korýši -Krabi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/>
              <a:t> Mají široce oválný plochý krunýř, zpravidla mohutná klepeta, nohy orientované do stran a redukovaný zadeček</a:t>
            </a:r>
          </a:p>
          <a:p>
            <a:r>
              <a:rPr lang="cs-CZ" dirty="0" smtClean="0"/>
              <a:t>Krabi </a:t>
            </a:r>
            <a:r>
              <a:rPr lang="cs-CZ" dirty="0"/>
              <a:t>mají 5 párů kráčivých </a:t>
            </a:r>
            <a:r>
              <a:rPr lang="cs-CZ" dirty="0" smtClean="0"/>
              <a:t>nohou), </a:t>
            </a:r>
            <a:r>
              <a:rPr lang="cs-CZ" dirty="0"/>
              <a:t>první pár je zakončen </a:t>
            </a:r>
            <a:r>
              <a:rPr lang="cs-CZ" dirty="0" smtClean="0"/>
              <a:t>klepety.</a:t>
            </a:r>
          </a:p>
          <a:p>
            <a:r>
              <a:rPr lang="cs-CZ" dirty="0" smtClean="0"/>
              <a:t>Dokáží lézt do stran</a:t>
            </a:r>
          </a:p>
        </p:txBody>
      </p:sp>
      <p:pic>
        <p:nvPicPr>
          <p:cNvPr id="1026" name="Picture 2" descr="C:\Users\FiedlerovaI\AppData\Local\Microsoft\Windows\Temporary Internet Files\Content.IE5\WEEDP4A4\MP9002554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4397335" cy="288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156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Krab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78906"/>
            <a:ext cx="6840759" cy="5130569"/>
          </a:xfrm>
        </p:spPr>
      </p:pic>
    </p:spTree>
    <p:extLst>
      <p:ext uri="{BB962C8B-B14F-4D97-AF65-F5344CB8AC3E}">
        <p14:creationId xmlns:p14="http://schemas.microsoft.com/office/powerpoint/2010/main" val="372150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Velekrab japonský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160" y="1484784"/>
            <a:ext cx="6468821" cy="4641379"/>
          </a:xfrm>
        </p:spPr>
      </p:pic>
    </p:spTree>
    <p:extLst>
      <p:ext uri="{BB962C8B-B14F-4D97-AF65-F5344CB8AC3E}">
        <p14:creationId xmlns:p14="http://schemas.microsoft.com/office/powerpoint/2010/main" val="267758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Humr </a:t>
            </a:r>
            <a:r>
              <a:rPr lang="cs-CZ" b="1" dirty="0">
                <a:latin typeface="Comic Sans MS" pitchFamily="66" charset="0"/>
              </a:rPr>
              <a:t>evropský</a:t>
            </a:r>
            <a:br>
              <a:rPr lang="cs-CZ" b="1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23" y="1052736"/>
            <a:ext cx="7393218" cy="5544914"/>
          </a:xfrm>
        </p:spPr>
      </p:pic>
    </p:spTree>
    <p:extLst>
      <p:ext uri="{BB962C8B-B14F-4D97-AF65-F5344CB8AC3E}">
        <p14:creationId xmlns:p14="http://schemas.microsoft.com/office/powerpoint/2010/main" val="368186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kreveta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52736"/>
            <a:ext cx="7344816" cy="5508612"/>
          </a:xfrm>
        </p:spPr>
      </p:pic>
    </p:spTree>
    <p:extLst>
      <p:ext uri="{BB962C8B-B14F-4D97-AF65-F5344CB8AC3E}">
        <p14:creationId xmlns:p14="http://schemas.microsoft.com/office/powerpoint/2010/main" val="16968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Langusta kalifornská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08876"/>
            <a:ext cx="7344815" cy="5508611"/>
          </a:xfrm>
        </p:spPr>
      </p:pic>
    </p:spTree>
    <p:extLst>
      <p:ext uri="{BB962C8B-B14F-4D97-AF65-F5344CB8AC3E}">
        <p14:creationId xmlns:p14="http://schemas.microsoft.com/office/powerpoint/2010/main" val="359623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Langusta (</a:t>
            </a:r>
            <a:r>
              <a:rPr lang="pt-BR" sz="2000" dirty="0" smtClean="0"/>
              <a:t>Langosta </a:t>
            </a:r>
            <a:r>
              <a:rPr lang="pt-BR" sz="2000" dirty="0"/>
              <a:t>Espinosa. Jul-2004. Parque Nacional </a:t>
            </a:r>
            <a:r>
              <a:rPr lang="pt-BR" sz="2000" dirty="0" smtClean="0"/>
              <a:t>Morrocoy.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pt-BR" sz="2000" dirty="0" smtClean="0"/>
              <a:t>Tucacas</a:t>
            </a:r>
            <a:r>
              <a:rPr lang="pt-BR" sz="2000" dirty="0"/>
              <a:t>. </a:t>
            </a:r>
            <a:r>
              <a:rPr lang="pt-BR" sz="2000" dirty="0" smtClean="0"/>
              <a:t>Venezuela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54870"/>
            <a:ext cx="7560839" cy="5670629"/>
          </a:xfrm>
        </p:spPr>
      </p:pic>
    </p:spTree>
    <p:extLst>
      <p:ext uri="{BB962C8B-B14F-4D97-AF65-F5344CB8AC3E}">
        <p14:creationId xmlns:p14="http://schemas.microsoft.com/office/powerpoint/2010/main" val="143632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Mořský plankton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00600"/>
          </a:xfrm>
        </p:spPr>
        <p:txBody>
          <a:bodyPr/>
          <a:lstStyle/>
          <a:p>
            <a:r>
              <a:rPr lang="cs-CZ" b="1" dirty="0"/>
              <a:t>Plankton</a:t>
            </a:r>
            <a:r>
              <a:rPr lang="cs-CZ" dirty="0"/>
              <a:t> </a:t>
            </a:r>
            <a:r>
              <a:rPr lang="cs-CZ" dirty="0" smtClean="0"/>
              <a:t>tvoří mikroskopické organismy, které  </a:t>
            </a:r>
            <a:r>
              <a:rPr lang="cs-CZ" dirty="0"/>
              <a:t>pasivně se vznášejících v prostředí. </a:t>
            </a:r>
            <a:endParaRPr lang="cs-CZ" dirty="0" smtClean="0"/>
          </a:p>
          <a:p>
            <a:r>
              <a:rPr lang="cs-CZ" dirty="0" smtClean="0"/>
              <a:t>Pohybují </a:t>
            </a:r>
            <a:r>
              <a:rPr lang="cs-CZ" dirty="0"/>
              <a:t>se díky mořským proudům a </a:t>
            </a:r>
            <a:r>
              <a:rPr lang="cs-CZ" dirty="0" smtClean="0"/>
              <a:t>turbulencím</a:t>
            </a:r>
          </a:p>
          <a:p>
            <a:r>
              <a:rPr lang="cs-CZ" dirty="0" smtClean="0"/>
              <a:t>Plankton </a:t>
            </a:r>
            <a:r>
              <a:rPr lang="cs-CZ" dirty="0"/>
              <a:t>je základ potravního </a:t>
            </a:r>
            <a:r>
              <a:rPr lang="cs-CZ" dirty="0" smtClean="0"/>
              <a:t>řetězce mnoha </a:t>
            </a:r>
            <a:r>
              <a:rPr lang="cs-CZ" dirty="0"/>
              <a:t>druhů vodních </a:t>
            </a:r>
            <a:r>
              <a:rPr lang="cs-CZ" dirty="0" smtClean="0"/>
              <a:t>živočichů například ryb </a:t>
            </a:r>
            <a:r>
              <a:rPr lang="cs-CZ" dirty="0"/>
              <a:t>či </a:t>
            </a:r>
            <a:r>
              <a:rPr lang="cs-CZ" dirty="0" smtClean="0"/>
              <a:t>velryb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12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Buchanka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8"/>
            <a:ext cx="6473692" cy="4855269"/>
          </a:xfrm>
        </p:spPr>
      </p:pic>
    </p:spTree>
    <p:extLst>
      <p:ext uri="{BB962C8B-B14F-4D97-AF65-F5344CB8AC3E}">
        <p14:creationId xmlns:p14="http://schemas.microsoft.com/office/powerpoint/2010/main" val="395125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Perloočky- hrotnatka malá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628800"/>
            <a:ext cx="6192688" cy="4623427"/>
          </a:xfrm>
        </p:spPr>
      </p:pic>
      <p:sp>
        <p:nvSpPr>
          <p:cNvPr id="5" name="TextovéPole 4"/>
          <p:cNvSpPr txBox="1"/>
          <p:nvPr/>
        </p:nvSpPr>
        <p:spPr>
          <a:xfrm>
            <a:off x="6084168" y="1124744"/>
            <a:ext cx="316835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Perloočky j</a:t>
            </a:r>
            <a:r>
              <a:rPr lang="cs-CZ" sz="3200" dirty="0" smtClean="0">
                <a:latin typeface="Comic Sans MS" pitchFamily="66" charset="0"/>
              </a:rPr>
              <a:t>sou </a:t>
            </a:r>
            <a:r>
              <a:rPr lang="cs-CZ" sz="3200" dirty="0">
                <a:latin typeface="Comic Sans MS" pitchFamily="66" charset="0"/>
              </a:rPr>
              <a:t>malí vodní </a:t>
            </a:r>
            <a:r>
              <a:rPr lang="cs-CZ" sz="3200" dirty="0" smtClean="0">
                <a:latin typeface="Comic Sans MS" pitchFamily="66" charset="0"/>
              </a:rPr>
              <a:t>korýši.</a:t>
            </a:r>
          </a:p>
          <a:p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>
                <a:latin typeface="Comic Sans MS" pitchFamily="66" charset="0"/>
              </a:rPr>
              <a:t>V Česku žije asi 90 druhů, nejznámější jsou </a:t>
            </a:r>
            <a:r>
              <a:rPr lang="cs-CZ" sz="3200" dirty="0" smtClean="0">
                <a:latin typeface="Comic Sans MS" pitchFamily="66" charset="0"/>
              </a:rPr>
              <a:t>hrotnatky, dafnie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039" y="4960013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8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94421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Stínka obecná – </a:t>
            </a:r>
            <a:r>
              <a:rPr lang="cs-CZ" sz="2800" dirty="0" smtClean="0">
                <a:latin typeface="Comic Sans MS" pitchFamily="66" charset="0"/>
              </a:rPr>
              <a:t>suchozemský korýš, u </a:t>
            </a:r>
            <a:r>
              <a:rPr lang="cs-CZ" sz="2800" dirty="0">
                <a:latin typeface="Comic Sans MS" pitchFamily="66" charset="0"/>
              </a:rPr>
              <a:t>nás jsou velice hojné a vyskytují se téměř všude (sklepy, pod velkými kameny a dlažebními kostkami, ve vlhkých skulinách...). 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132856"/>
            <a:ext cx="7820238" cy="4525963"/>
          </a:xfrm>
        </p:spPr>
      </p:pic>
    </p:spTree>
    <p:extLst>
      <p:ext uri="{BB962C8B-B14F-4D97-AF65-F5344CB8AC3E}">
        <p14:creationId xmlns:p14="http://schemas.microsoft.com/office/powerpoint/2010/main" val="296818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Svinka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66597"/>
            <a:ext cx="6034617" cy="452596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567" y="1231260"/>
            <a:ext cx="2471184" cy="18746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005064"/>
            <a:ext cx="2481808" cy="248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12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Zápis do sešitu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616624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Comic Sans MS" pitchFamily="66" charset="0"/>
              </a:rPr>
              <a:t>Korýši jsou členovci s velmi rozmanitým tvarem těla.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Obývají </a:t>
            </a:r>
            <a:r>
              <a:rPr lang="cs-CZ" b="1" dirty="0">
                <a:latin typeface="Comic Sans MS" pitchFamily="66" charset="0"/>
              </a:rPr>
              <a:t>sladké i </a:t>
            </a:r>
            <a:r>
              <a:rPr lang="cs-CZ" b="1" dirty="0" smtClean="0">
                <a:latin typeface="Comic Sans MS" pitchFamily="66" charset="0"/>
              </a:rPr>
              <a:t>slané vody</a:t>
            </a:r>
            <a:r>
              <a:rPr lang="cs-CZ" dirty="0">
                <a:latin typeface="Comic Sans MS" pitchFamily="66" charset="0"/>
              </a:rPr>
              <a:t>, </a:t>
            </a:r>
            <a:r>
              <a:rPr lang="cs-CZ" dirty="0" smtClean="0">
                <a:latin typeface="Comic Sans MS" pitchFamily="66" charset="0"/>
              </a:rPr>
              <a:t>i </a:t>
            </a:r>
            <a:r>
              <a:rPr lang="cs-CZ" b="1" dirty="0" smtClean="0">
                <a:latin typeface="Comic Sans MS" pitchFamily="66" charset="0"/>
              </a:rPr>
              <a:t>na </a:t>
            </a:r>
            <a:r>
              <a:rPr lang="cs-CZ" b="1" dirty="0">
                <a:latin typeface="Comic Sans MS" pitchFamily="66" charset="0"/>
              </a:rPr>
              <a:t>souši </a:t>
            </a:r>
            <a:r>
              <a:rPr lang="cs-CZ" dirty="0">
                <a:latin typeface="Comic Sans MS" pitchFamily="66" charset="0"/>
              </a:rPr>
              <a:t>(např. stínky).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Některé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druhy </a:t>
            </a:r>
            <a:r>
              <a:rPr lang="cs-CZ" dirty="0">
                <a:latin typeface="Comic Sans MS" pitchFamily="66" charset="0"/>
              </a:rPr>
              <a:t>žijí </a:t>
            </a:r>
            <a:r>
              <a:rPr lang="cs-CZ" b="1" dirty="0">
                <a:latin typeface="Comic Sans MS" pitchFamily="66" charset="0"/>
              </a:rPr>
              <a:t>parazitickým</a:t>
            </a:r>
            <a:r>
              <a:rPr lang="cs-CZ" dirty="0">
                <a:latin typeface="Comic Sans MS" pitchFamily="66" charset="0"/>
              </a:rPr>
              <a:t> způsobem života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Tělo </a:t>
            </a:r>
            <a:r>
              <a:rPr lang="cs-CZ" dirty="0">
                <a:latin typeface="Comic Sans MS" pitchFamily="66" charset="0"/>
              </a:rPr>
              <a:t>většiny korýšů kryto tvrdým krunýřem </a:t>
            </a:r>
            <a:r>
              <a:rPr lang="cs-CZ" dirty="0" smtClean="0">
                <a:latin typeface="Comic Sans MS" pitchFamily="66" charset="0"/>
              </a:rPr>
              <a:t>–neroste </a:t>
            </a:r>
            <a:r>
              <a:rPr lang="cs-CZ" dirty="0">
                <a:latin typeface="Comic Sans MS" pitchFamily="66" charset="0"/>
              </a:rPr>
              <a:t>s tělem, korýši ho musí odvrhnout („svléknout“)</a:t>
            </a:r>
          </a:p>
          <a:p>
            <a:r>
              <a:rPr lang="cs-CZ" dirty="0" smtClean="0">
                <a:latin typeface="Comic Sans MS" pitchFamily="66" charset="0"/>
              </a:rPr>
              <a:t>Tělo </a:t>
            </a:r>
            <a:r>
              <a:rPr lang="cs-CZ" dirty="0">
                <a:latin typeface="Comic Sans MS" pitchFamily="66" charset="0"/>
              </a:rPr>
              <a:t>rozděleno na </a:t>
            </a:r>
            <a:r>
              <a:rPr lang="cs-CZ" b="1" dirty="0">
                <a:latin typeface="Comic Sans MS" pitchFamily="66" charset="0"/>
              </a:rPr>
              <a:t>hlavohruď a </a:t>
            </a:r>
            <a:r>
              <a:rPr lang="cs-CZ" b="1" dirty="0" smtClean="0">
                <a:latin typeface="Comic Sans MS" pitchFamily="66" charset="0"/>
              </a:rPr>
              <a:t>zadeček</a:t>
            </a:r>
            <a:r>
              <a:rPr lang="cs-CZ" dirty="0" smtClean="0">
                <a:latin typeface="Comic Sans MS" pitchFamily="66" charset="0"/>
              </a:rPr>
              <a:t>, hlava </a:t>
            </a:r>
            <a:r>
              <a:rPr lang="cs-CZ" dirty="0">
                <a:latin typeface="Comic Sans MS" pitchFamily="66" charset="0"/>
              </a:rPr>
              <a:t>a hruď často srůstají v hlavohruď</a:t>
            </a:r>
            <a:r>
              <a:rPr lang="cs-CZ" b="1" dirty="0">
                <a:latin typeface="Comic Sans MS" pitchFamily="66" charset="0"/>
              </a:rPr>
              <a:t>. </a:t>
            </a:r>
          </a:p>
          <a:p>
            <a:r>
              <a:rPr lang="cs-CZ" dirty="0">
                <a:latin typeface="Comic Sans MS" pitchFamily="66" charset="0"/>
              </a:rPr>
              <a:t>od ostatních členovců se liší dvěma páry tykadel</a:t>
            </a:r>
          </a:p>
          <a:p>
            <a:r>
              <a:rPr lang="cs-CZ" dirty="0" smtClean="0">
                <a:latin typeface="Comic Sans MS" pitchFamily="66" charset="0"/>
              </a:rPr>
              <a:t>Dýchají </a:t>
            </a:r>
            <a:r>
              <a:rPr lang="cs-CZ" dirty="0">
                <a:latin typeface="Comic Sans MS" pitchFamily="66" charset="0"/>
              </a:rPr>
              <a:t>většinou </a:t>
            </a:r>
            <a:r>
              <a:rPr lang="cs-CZ" b="1" dirty="0">
                <a:latin typeface="Comic Sans MS" pitchFamily="66" charset="0"/>
              </a:rPr>
              <a:t>žábrami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57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Zápis do sešitu –Rak říční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Tělo tvořené hlavohrudí a zadečkem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</a:rPr>
              <a:t>5 párů </a:t>
            </a:r>
            <a:r>
              <a:rPr lang="cs-CZ" dirty="0">
                <a:latin typeface="Comic Sans MS" pitchFamily="66" charset="0"/>
              </a:rPr>
              <a:t>končetin (1. </a:t>
            </a:r>
            <a:r>
              <a:rPr lang="cs-CZ" dirty="0" smtClean="0">
                <a:latin typeface="Comic Sans MS" pitchFamily="66" charset="0"/>
              </a:rPr>
              <a:t>pár zakončen klepety chytání   kořisti</a:t>
            </a:r>
            <a:r>
              <a:rPr lang="cs-CZ" dirty="0">
                <a:latin typeface="Comic Sans MS" pitchFamily="66" charset="0"/>
              </a:rPr>
              <a:t>, obrana)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	krunýř </a:t>
            </a:r>
            <a:r>
              <a:rPr lang="cs-CZ" dirty="0">
                <a:latin typeface="Comic Sans MS" pitchFamily="66" charset="0"/>
              </a:rPr>
              <a:t>– ochrana těla (</a:t>
            </a:r>
            <a:r>
              <a:rPr lang="cs-CZ" dirty="0" smtClean="0">
                <a:latin typeface="Comic Sans MS" pitchFamily="66" charset="0"/>
              </a:rPr>
              <a:t>vnější kostra</a:t>
            </a:r>
            <a:r>
              <a:rPr lang="cs-CZ" dirty="0">
                <a:latin typeface="Comic Sans MS" pitchFamily="66" charset="0"/>
              </a:rPr>
              <a:t>, s rakem neroste)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</a:rPr>
              <a:t>zadeček zakončený ocasní ploutvičkou </a:t>
            </a:r>
            <a:r>
              <a:rPr lang="cs-CZ" dirty="0">
                <a:latin typeface="Comic Sans MS" pitchFamily="66" charset="0"/>
              </a:rPr>
              <a:t>(</a:t>
            </a:r>
            <a:r>
              <a:rPr lang="cs-CZ" dirty="0" smtClean="0">
                <a:latin typeface="Comic Sans MS" pitchFamily="66" charset="0"/>
              </a:rPr>
              <a:t>naspodu zadečkové </a:t>
            </a:r>
            <a:r>
              <a:rPr lang="cs-CZ" dirty="0">
                <a:latin typeface="Comic Sans MS" pitchFamily="66" charset="0"/>
              </a:rPr>
              <a:t>končetiny)</a:t>
            </a:r>
          </a:p>
          <a:p>
            <a:r>
              <a:rPr lang="cs-CZ" dirty="0" smtClean="0">
                <a:latin typeface="Comic Sans MS" pitchFamily="66" charset="0"/>
              </a:rPr>
              <a:t>Dýchaní </a:t>
            </a:r>
            <a:r>
              <a:rPr lang="cs-CZ" dirty="0">
                <a:latin typeface="Comic Sans MS" pitchFamily="66" charset="0"/>
              </a:rPr>
              <a:t>– </a:t>
            </a:r>
            <a:r>
              <a:rPr lang="cs-CZ" dirty="0" smtClean="0">
                <a:latin typeface="Comic Sans MS" pitchFamily="66" charset="0"/>
              </a:rPr>
              <a:t>žábry</a:t>
            </a:r>
            <a:r>
              <a:rPr lang="cs-CZ" dirty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Nervová </a:t>
            </a:r>
            <a:r>
              <a:rPr lang="cs-CZ" dirty="0">
                <a:latin typeface="Comic Sans MS" pitchFamily="66" charset="0"/>
              </a:rPr>
              <a:t>soustava </a:t>
            </a:r>
            <a:r>
              <a:rPr lang="cs-CZ" dirty="0" err="1" smtClean="0">
                <a:latin typeface="Comic Sans MS" pitchFamily="66" charset="0"/>
              </a:rPr>
              <a:t>žebřičkovitá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Smysly - hmat (</a:t>
            </a:r>
            <a:r>
              <a:rPr lang="cs-CZ" dirty="0" smtClean="0">
                <a:latin typeface="Comic Sans MS" pitchFamily="66" charset="0"/>
              </a:rPr>
              <a:t>delší </a:t>
            </a:r>
            <a:r>
              <a:rPr lang="cs-CZ" dirty="0">
                <a:latin typeface="Comic Sans MS" pitchFamily="66" charset="0"/>
              </a:rPr>
              <a:t>tykadla)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</a:t>
            </a:r>
            <a:r>
              <a:rPr lang="cs-CZ" dirty="0">
                <a:latin typeface="Comic Sans MS" pitchFamily="66" charset="0"/>
              </a:rPr>
              <a:t>čich (</a:t>
            </a:r>
            <a:r>
              <a:rPr lang="cs-CZ" dirty="0" smtClean="0">
                <a:latin typeface="Comic Sans MS" pitchFamily="66" charset="0"/>
              </a:rPr>
              <a:t>kratší </a:t>
            </a:r>
            <a:r>
              <a:rPr lang="cs-CZ" dirty="0">
                <a:latin typeface="Comic Sans MS" pitchFamily="66" charset="0"/>
              </a:rPr>
              <a:t>tykadla)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</a:t>
            </a:r>
            <a:r>
              <a:rPr lang="cs-CZ" dirty="0">
                <a:latin typeface="Comic Sans MS" pitchFamily="66" charset="0"/>
              </a:rPr>
              <a:t>zrak (oči)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</a:t>
            </a:r>
            <a:r>
              <a:rPr lang="cs-CZ" dirty="0">
                <a:latin typeface="Comic Sans MS" pitchFamily="66" charset="0"/>
              </a:rPr>
              <a:t>statocysta (informace o poloze těla)</a:t>
            </a:r>
          </a:p>
        </p:txBody>
      </p:sp>
    </p:spTree>
    <p:extLst>
      <p:ext uri="{BB962C8B-B14F-4D97-AF65-F5344CB8AC3E}">
        <p14:creationId xmlns:p14="http://schemas.microsoft.com/office/powerpoint/2010/main" val="249156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Zápis do sešitu –Rak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579296" cy="547260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Rozmnožovaní: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odděleného pohlaví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vnější oplození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- oplozená vajíčka </a:t>
            </a:r>
            <a:r>
              <a:rPr lang="cs-CZ" dirty="0">
                <a:latin typeface="Comic Sans MS" pitchFamily="66" charset="0"/>
              </a:rPr>
              <a:t>si samička </a:t>
            </a:r>
            <a:r>
              <a:rPr lang="cs-CZ" dirty="0" smtClean="0">
                <a:latin typeface="Comic Sans MS" pitchFamily="66" charset="0"/>
              </a:rPr>
              <a:t>  			přilepuje </a:t>
            </a:r>
            <a:r>
              <a:rPr lang="cs-CZ" dirty="0">
                <a:latin typeface="Comic Sans MS" pitchFamily="66" charset="0"/>
              </a:rPr>
              <a:t>na </a:t>
            </a:r>
            <a:r>
              <a:rPr lang="cs-CZ" dirty="0" smtClean="0">
                <a:latin typeface="Comic Sans MS" pitchFamily="66" charset="0"/>
              </a:rPr>
              <a:t>zadečkové končetiny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Podle učebnice vypiš zástupce dalších korýšů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(str. 17)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51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Otázky a úkoly k opakování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036496" cy="5616624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latin typeface="Comic Sans MS" pitchFamily="66" charset="0"/>
              </a:rPr>
              <a:t>Vysvětli, proč patři </a:t>
            </a:r>
            <a:r>
              <a:rPr lang="cs-CZ" dirty="0" smtClean="0">
                <a:latin typeface="Comic Sans MS" pitchFamily="66" charset="0"/>
              </a:rPr>
              <a:t>korýši </a:t>
            </a:r>
            <a:r>
              <a:rPr lang="cs-CZ" dirty="0">
                <a:latin typeface="Comic Sans MS" pitchFamily="66" charset="0"/>
              </a:rPr>
              <a:t>mezi členovce.</a:t>
            </a:r>
          </a:p>
          <a:p>
            <a:r>
              <a:rPr lang="cs-CZ" dirty="0">
                <a:latin typeface="Comic Sans MS" pitchFamily="66" charset="0"/>
              </a:rPr>
              <a:t>Doplň:</a:t>
            </a:r>
          </a:p>
          <a:p>
            <a:r>
              <a:rPr lang="cs-CZ" dirty="0">
                <a:latin typeface="Comic Sans MS" pitchFamily="66" charset="0"/>
              </a:rPr>
              <a:t>Rak </a:t>
            </a:r>
            <a:r>
              <a:rPr lang="cs-CZ" dirty="0" smtClean="0">
                <a:latin typeface="Comic Sans MS" pitchFamily="66" charset="0"/>
              </a:rPr>
              <a:t>dýchá </a:t>
            </a:r>
            <a:r>
              <a:rPr lang="cs-CZ" dirty="0">
                <a:latin typeface="Comic Sans MS" pitchFamily="66" charset="0"/>
              </a:rPr>
              <a:t>_______________ . Jeho tělo je </a:t>
            </a:r>
            <a:r>
              <a:rPr lang="cs-CZ" dirty="0" smtClean="0">
                <a:latin typeface="Comic Sans MS" pitchFamily="66" charset="0"/>
              </a:rPr>
              <a:t>tvořeno z_________________ a </a:t>
            </a:r>
            <a:r>
              <a:rPr lang="cs-CZ" dirty="0">
                <a:latin typeface="Comic Sans MS" pitchFamily="66" charset="0"/>
              </a:rPr>
              <a:t>____________________ .</a:t>
            </a:r>
          </a:p>
          <a:p>
            <a:r>
              <a:rPr lang="pl-PL" dirty="0">
                <a:latin typeface="Comic Sans MS" pitchFamily="66" charset="0"/>
              </a:rPr>
              <a:t>Uveď, jaky </a:t>
            </a:r>
            <a:r>
              <a:rPr lang="pl-PL" dirty="0" smtClean="0">
                <a:latin typeface="Comic Sans MS" pitchFamily="66" charset="0"/>
              </a:rPr>
              <a:t>význam mají </a:t>
            </a:r>
            <a:r>
              <a:rPr lang="pl-PL" dirty="0">
                <a:latin typeface="Comic Sans MS" pitchFamily="66" charset="0"/>
              </a:rPr>
              <a:t>u raka: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a</a:t>
            </a:r>
            <a:r>
              <a:rPr lang="cs-CZ" dirty="0">
                <a:latin typeface="Comic Sans MS" pitchFamily="66" charset="0"/>
              </a:rPr>
              <a:t>/ klepeta (2 </a:t>
            </a:r>
            <a:r>
              <a:rPr lang="cs-CZ" dirty="0" smtClean="0">
                <a:latin typeface="Comic Sans MS" pitchFamily="66" charset="0"/>
              </a:rPr>
              <a:t>příklady</a:t>
            </a:r>
            <a:r>
              <a:rPr lang="cs-CZ" dirty="0">
                <a:latin typeface="Comic Sans MS" pitchFamily="66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b</a:t>
            </a:r>
            <a:r>
              <a:rPr lang="cs-CZ" dirty="0">
                <a:latin typeface="Comic Sans MS" pitchFamily="66" charset="0"/>
              </a:rPr>
              <a:t>/ </a:t>
            </a:r>
            <a:r>
              <a:rPr lang="cs-CZ" dirty="0" smtClean="0">
                <a:latin typeface="Comic Sans MS" pitchFamily="66" charset="0"/>
              </a:rPr>
              <a:t>zadečkové </a:t>
            </a:r>
            <a:r>
              <a:rPr lang="cs-CZ" dirty="0">
                <a:latin typeface="Comic Sans MS" pitchFamily="66" charset="0"/>
              </a:rPr>
              <a:t>končetiny pro samičky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c</a:t>
            </a:r>
            <a:r>
              <a:rPr lang="cs-CZ" dirty="0">
                <a:latin typeface="Comic Sans MS" pitchFamily="66" charset="0"/>
              </a:rPr>
              <a:t>/ </a:t>
            </a:r>
            <a:r>
              <a:rPr lang="cs-CZ" dirty="0" smtClean="0">
                <a:latin typeface="Comic Sans MS" pitchFamily="66" charset="0"/>
              </a:rPr>
              <a:t>krunýř </a:t>
            </a:r>
            <a:r>
              <a:rPr lang="cs-CZ" dirty="0">
                <a:latin typeface="Comic Sans MS" pitchFamily="66" charset="0"/>
              </a:rPr>
              <a:t>(2 </a:t>
            </a:r>
            <a:r>
              <a:rPr lang="cs-CZ" dirty="0" smtClean="0">
                <a:latin typeface="Comic Sans MS" pitchFamily="66" charset="0"/>
              </a:rPr>
              <a:t>příklady)</a:t>
            </a:r>
          </a:p>
          <a:p>
            <a:r>
              <a:rPr lang="cs-CZ" dirty="0">
                <a:latin typeface="Comic Sans MS" pitchFamily="66" charset="0"/>
              </a:rPr>
              <a:t>Vyjmenuj </a:t>
            </a:r>
            <a:r>
              <a:rPr lang="cs-CZ" dirty="0" smtClean="0">
                <a:latin typeface="Comic Sans MS" pitchFamily="66" charset="0"/>
              </a:rPr>
              <a:t>korýše</a:t>
            </a:r>
            <a:r>
              <a:rPr lang="cs-CZ" dirty="0">
                <a:latin typeface="Comic Sans MS" pitchFamily="66" charset="0"/>
              </a:rPr>
              <a:t>, </a:t>
            </a:r>
            <a:r>
              <a:rPr lang="cs-CZ" dirty="0" smtClean="0">
                <a:latin typeface="Comic Sans MS" pitchFamily="66" charset="0"/>
              </a:rPr>
              <a:t>kteří </a:t>
            </a:r>
            <a:r>
              <a:rPr lang="cs-CZ" dirty="0">
                <a:latin typeface="Comic Sans MS" pitchFamily="66" charset="0"/>
              </a:rPr>
              <a:t>jsou </a:t>
            </a:r>
            <a:r>
              <a:rPr lang="cs-CZ" dirty="0" smtClean="0">
                <a:latin typeface="Comic Sans MS" pitchFamily="66" charset="0"/>
              </a:rPr>
              <a:t>součásti </a:t>
            </a:r>
            <a:r>
              <a:rPr lang="cs-CZ" dirty="0">
                <a:latin typeface="Comic Sans MS" pitchFamily="66" charset="0"/>
              </a:rPr>
              <a:t>planktonu.</a:t>
            </a:r>
          </a:p>
          <a:p>
            <a:r>
              <a:rPr lang="pl-PL" dirty="0">
                <a:latin typeface="Comic Sans MS" pitchFamily="66" charset="0"/>
              </a:rPr>
              <a:t>Vysvětli, co je to plankton, kde žije a jaky </a:t>
            </a:r>
            <a:r>
              <a:rPr lang="pl-PL" dirty="0" smtClean="0">
                <a:latin typeface="Comic Sans MS" pitchFamily="66" charset="0"/>
              </a:rPr>
              <a:t>má význam </a:t>
            </a:r>
            <a:r>
              <a:rPr lang="cs-CZ" dirty="0" smtClean="0">
                <a:latin typeface="Comic Sans MS" pitchFamily="66" charset="0"/>
              </a:rPr>
              <a:t>má </a:t>
            </a:r>
            <a:r>
              <a:rPr lang="cs-CZ" dirty="0">
                <a:latin typeface="Comic Sans MS" pitchFamily="66" charset="0"/>
              </a:rPr>
              <a:t>(2 </a:t>
            </a:r>
            <a:r>
              <a:rPr lang="cs-CZ" dirty="0" smtClean="0">
                <a:latin typeface="Comic Sans MS" pitchFamily="66" charset="0"/>
              </a:rPr>
              <a:t>příklady</a:t>
            </a:r>
            <a:r>
              <a:rPr lang="cs-CZ" dirty="0">
                <a:latin typeface="Comic Sans MS" pitchFamily="66" charset="0"/>
              </a:rPr>
              <a:t>).</a:t>
            </a:r>
          </a:p>
          <a:p>
            <a:r>
              <a:rPr lang="cs-CZ" dirty="0">
                <a:latin typeface="Comic Sans MS" pitchFamily="66" charset="0"/>
              </a:rPr>
              <a:t>Uveď alespoň 3 </a:t>
            </a:r>
            <a:r>
              <a:rPr lang="cs-CZ" dirty="0" smtClean="0">
                <a:latin typeface="Comic Sans MS" pitchFamily="66" charset="0"/>
              </a:rPr>
              <a:t>zástupce mořských korýšů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smtClean="0">
                <a:latin typeface="Comic Sans MS" pitchFamily="66" charset="0"/>
              </a:rPr>
              <a:t>Jaký význam mají </a:t>
            </a:r>
            <a:r>
              <a:rPr lang="cs-CZ" dirty="0">
                <a:latin typeface="Comic Sans MS" pitchFamily="66" charset="0"/>
              </a:rPr>
              <a:t>pro člověka?</a:t>
            </a:r>
          </a:p>
          <a:p>
            <a:r>
              <a:rPr lang="pl-PL" dirty="0">
                <a:latin typeface="Comic Sans MS" pitchFamily="66" charset="0"/>
              </a:rPr>
              <a:t>Vysvětli, co je to symbioza. Ktery z </a:t>
            </a:r>
            <a:r>
              <a:rPr lang="pl-PL" dirty="0" smtClean="0">
                <a:latin typeface="Comic Sans MS" pitchFamily="66" charset="0"/>
              </a:rPr>
              <a:t>korýšů žije </a:t>
            </a:r>
            <a:r>
              <a:rPr lang="fi-FI" dirty="0" smtClean="0">
                <a:latin typeface="Comic Sans MS" pitchFamily="66" charset="0"/>
              </a:rPr>
              <a:t>v </a:t>
            </a:r>
            <a:r>
              <a:rPr lang="fi-FI" dirty="0">
                <a:latin typeface="Comic Sans MS" pitchFamily="66" charset="0"/>
              </a:rPr>
              <a:t>tomto vztahu se sasankou?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48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577483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VLK, Robert a Soňa KUBEŠOVÁ. </a:t>
            </a:r>
            <a:r>
              <a:rPr lang="cs-CZ" sz="2000" i="1" dirty="0"/>
              <a:t>Přírodopis</a:t>
            </a:r>
            <a:r>
              <a:rPr lang="cs-CZ" sz="2000" dirty="0"/>
              <a:t>: </a:t>
            </a:r>
            <a:r>
              <a:rPr lang="cs-CZ" sz="2000" i="1" dirty="0"/>
              <a:t>Bezobratlí živočichové učebnice, 2. díl</a:t>
            </a:r>
            <a:r>
              <a:rPr lang="cs-CZ" sz="2000" dirty="0"/>
              <a:t>. Brno: Nová škola, s.r.o., 2007. ISBN 80-7289-084-0. </a:t>
            </a:r>
            <a:endParaRPr lang="cs-CZ" sz="2000" dirty="0" smtClean="0"/>
          </a:p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ISBN 978-80-7235-374-3. </a:t>
            </a:r>
            <a:endParaRPr lang="cs-CZ" sz="2000" dirty="0" smtClean="0"/>
          </a:p>
          <a:p>
            <a:r>
              <a:rPr lang="cs-CZ" sz="2000" dirty="0" smtClean="0"/>
              <a:t>Rak </a:t>
            </a:r>
            <a:r>
              <a:rPr lang="cs-CZ" sz="2000" dirty="0"/>
              <a:t>říční: foto. </a:t>
            </a:r>
            <a:r>
              <a:rPr lang="cs-CZ" sz="2000" i="1" dirty="0"/>
              <a:t>Ezoo.cz/</a:t>
            </a:r>
            <a:r>
              <a:rPr lang="cs-CZ" sz="2000" dirty="0"/>
              <a:t> [online]. 2008 [cit. 2011-12-08].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www.ezoo.cz/zvire.php?zvire_id=173</a:t>
            </a:r>
            <a:endParaRPr lang="cs-CZ" sz="2000" dirty="0" smtClean="0"/>
          </a:p>
          <a:p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/>
              <a:t>Vybrané obrázky-korýši</a:t>
            </a:r>
            <a:r>
              <a:rPr lang="cs-CZ" sz="2000" dirty="0"/>
              <a:t> [online]. 2011 [cit. 2011-12-08]. Dostupné z: </a:t>
            </a:r>
            <a:r>
              <a:rPr lang="cs-CZ" sz="2000" dirty="0">
                <a:hlinkClick r:id="rId3"/>
              </a:rPr>
              <a:t>http://office.microsoft.com/cs-cz/images/?</a:t>
            </a:r>
            <a:r>
              <a:rPr lang="cs-CZ" sz="2000" dirty="0" smtClean="0">
                <a:hlinkClick r:id="rId3"/>
              </a:rPr>
              <a:t>CTT=97</a:t>
            </a:r>
            <a:endParaRPr lang="cs-CZ" sz="2000" dirty="0" smtClean="0"/>
          </a:p>
          <a:p>
            <a:r>
              <a:rPr lang="cs-CZ" sz="2000" dirty="0"/>
              <a:t>Rak říční s vajíčky. </a:t>
            </a:r>
            <a:r>
              <a:rPr lang="cs-CZ" sz="2000" i="1" dirty="0"/>
              <a:t>Raci-web.svet-stranek.cz</a:t>
            </a:r>
            <a:r>
              <a:rPr lang="cs-CZ" sz="2000" dirty="0"/>
              <a:t> [online]. 2010 [cit. 2011-12-08]. Dostupné z: </a:t>
            </a:r>
            <a:r>
              <a:rPr lang="cs-CZ" sz="2000" dirty="0">
                <a:hlinkClick r:id="rId4"/>
              </a:rPr>
              <a:t>http://raci-web.svet-stranek.cz/fotogalerie</a:t>
            </a:r>
            <a:r>
              <a:rPr lang="cs-CZ" sz="2000" dirty="0" smtClean="0">
                <a:hlinkClick r:id="rId4"/>
              </a:rPr>
              <a:t>/</a:t>
            </a:r>
            <a:endParaRPr lang="cs-CZ" sz="2000" dirty="0" smtClean="0"/>
          </a:p>
          <a:p>
            <a:r>
              <a:rPr lang="cs-CZ" sz="2000" dirty="0"/>
              <a:t>Rak signální.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 smtClean="0"/>
              <a:t>dia.org/wiki/Soubor:Pacifastacus_leniusculus_01_by-dpc.jpg</a:t>
            </a:r>
          </a:p>
          <a:p>
            <a:r>
              <a:rPr lang="cs-CZ" sz="2000" dirty="0"/>
              <a:t>Rak s vajíčky.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http://commons.wikimedia.org/wiki/File:Pacifastacus_leniusculus_03_by-dpc.jpg?uselang=cs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2740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361459"/>
          </a:xfrm>
        </p:spPr>
        <p:txBody>
          <a:bodyPr>
            <a:normAutofit/>
          </a:bodyPr>
          <a:lstStyle/>
          <a:p>
            <a:r>
              <a:rPr lang="cs-CZ" sz="2000" dirty="0"/>
              <a:t>Rak </a:t>
            </a:r>
            <a:r>
              <a:rPr lang="cs-CZ" sz="2000" dirty="0" err="1"/>
              <a:t>signílní</a:t>
            </a:r>
            <a:r>
              <a:rPr lang="cs-CZ" sz="2000" dirty="0"/>
              <a:t>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commons.wikimedia.org/wiki/File:Pacifastacus_leniusculus_2.jpg?uselang=cs</a:t>
            </a:r>
            <a:endParaRPr lang="cs-CZ" sz="2000" dirty="0" smtClean="0"/>
          </a:p>
          <a:p>
            <a:r>
              <a:rPr lang="cs-CZ" sz="2000" dirty="0"/>
              <a:t>Krab palmový.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cs.wikipedia.org/wiki/Soubor:Robber_crab.jpg</a:t>
            </a:r>
            <a:endParaRPr lang="cs-CZ" sz="2000" dirty="0" smtClean="0"/>
          </a:p>
          <a:p>
            <a:r>
              <a:rPr lang="cs-CZ" sz="2000" dirty="0"/>
              <a:t>Velekrab japonský.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cs.wikipedia.org/wiki/Soubor:Macrocheira_kaempferi.jpg</a:t>
            </a:r>
            <a:endParaRPr lang="cs-CZ" sz="2000" dirty="0" smtClean="0"/>
          </a:p>
          <a:p>
            <a:r>
              <a:rPr lang="en-US" sz="2000" dirty="0" err="1"/>
              <a:t>Krab</a:t>
            </a:r>
            <a:r>
              <a:rPr lang="en-US" sz="2000" dirty="0"/>
              <a:t>. In: </a:t>
            </a:r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2011-12-08].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cs.wikipedia.org/wiki/Soubor:Crab_on_Panamanian_Beach_01.jpg</a:t>
            </a:r>
            <a:endParaRPr lang="cs-CZ" sz="2000" dirty="0" smtClean="0"/>
          </a:p>
          <a:p>
            <a:r>
              <a:rPr lang="cs-CZ" sz="2000" dirty="0"/>
              <a:t>Humr evropský.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http://cs.wikipedia.org/wiki/Soubor:KreeftbijDenOsse.jpg</a:t>
            </a:r>
          </a:p>
        </p:txBody>
      </p:sp>
    </p:spTree>
    <p:extLst>
      <p:ext uri="{BB962C8B-B14F-4D97-AF65-F5344CB8AC3E}">
        <p14:creationId xmlns:p14="http://schemas.microsoft.com/office/powerpoint/2010/main" val="38166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472608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Kreveta.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cs.wikipedia.org/wiki/Soubor:Heterocarpus_ensifer.jpg</a:t>
            </a:r>
            <a:endParaRPr lang="cs-CZ" sz="2000" dirty="0" smtClean="0"/>
          </a:p>
          <a:p>
            <a:r>
              <a:rPr lang="cs-CZ" sz="2000" dirty="0"/>
              <a:t>Langusta kalifornská.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cs.wikipedia.org/wiki/Soubor:California_spiny_lobster.JPG</a:t>
            </a:r>
            <a:endParaRPr lang="cs-CZ" sz="2000" dirty="0" smtClean="0"/>
          </a:p>
          <a:p>
            <a:r>
              <a:rPr lang="cs-CZ" sz="2000" dirty="0"/>
              <a:t>Langusta.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2011-12-08].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commons.wikimedia.org/wiki/File:TucacasBajoMeroPanulirusArgus.JPG?uselang=cs</a:t>
            </a:r>
            <a:endParaRPr lang="cs-CZ" sz="2000" dirty="0" smtClean="0"/>
          </a:p>
          <a:p>
            <a:r>
              <a:rPr lang="cs-CZ" sz="2000" dirty="0"/>
              <a:t>Buchanka: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2011-12-11].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cs.wikipedia.org/wiki/Soubor:Cyclops.jpg</a:t>
            </a:r>
            <a:endParaRPr lang="cs-CZ" sz="2000" dirty="0" smtClean="0"/>
          </a:p>
          <a:p>
            <a:r>
              <a:rPr lang="cs-CZ" sz="2000" dirty="0"/>
              <a:t>Perloočka: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2011-12-11]. Dostupné z: </a:t>
            </a:r>
            <a:r>
              <a:rPr lang="cs-CZ" sz="2000" dirty="0">
                <a:hlinkClick r:id="rId6"/>
              </a:rPr>
              <a:t>http://cs.wikipedia.org/wiki/Soubor:Daphnia_magna.pnghttp://cs.wikipedia.org/wiki/Soubor:Porcellio_scaber_(AU)-</a:t>
            </a:r>
            <a:r>
              <a:rPr lang="cs-CZ" sz="2000" dirty="0" smtClean="0">
                <a:hlinkClick r:id="rId6"/>
              </a:rPr>
              <a:t>left_01.jpg</a:t>
            </a:r>
            <a:endParaRPr lang="cs-CZ" sz="2000" dirty="0" smtClean="0"/>
          </a:p>
          <a:p>
            <a:r>
              <a:rPr lang="cs-CZ" sz="2000" dirty="0"/>
              <a:t>Stínka obecná.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2011-12-14]. Dostupné z: </a:t>
            </a:r>
            <a:r>
              <a:rPr lang="cs-CZ" sz="2000" dirty="0">
                <a:hlinkClick r:id="rId7"/>
              </a:rPr>
              <a:t>http://cs.wikipedia.org/wiki/Soubor:Porcellio_scaber_(AU)-</a:t>
            </a:r>
            <a:r>
              <a:rPr lang="cs-CZ" sz="2000" dirty="0" smtClean="0">
                <a:hlinkClick r:id="rId7"/>
              </a:rPr>
              <a:t>left_01.jpg</a:t>
            </a:r>
            <a:endParaRPr lang="cs-CZ" sz="2000" dirty="0" smtClean="0"/>
          </a:p>
          <a:p>
            <a:r>
              <a:rPr lang="cs-CZ" sz="2000" dirty="0"/>
              <a:t>Svinka obecná.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2011-12-14]. Dostupné z: http://cs.wikipedia.org/wiki/Soubor:Armadillidium_vulgare_001.jpg</a:t>
            </a:r>
          </a:p>
        </p:txBody>
      </p:sp>
    </p:spTree>
    <p:extLst>
      <p:ext uri="{BB962C8B-B14F-4D97-AF65-F5344CB8AC3E}">
        <p14:creationId xmlns:p14="http://schemas.microsoft.com/office/powerpoint/2010/main" val="282819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1687</Words>
  <Application>Microsoft Office PowerPoint</Application>
  <PresentationFormat>Předvádění na obrazovce (4:3)</PresentationFormat>
  <Paragraphs>152</Paragraphs>
  <Slides>35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systému Office</vt:lpstr>
      <vt:lpstr>Prezentace aplikace PowerPoint</vt:lpstr>
      <vt:lpstr> Anotace</vt:lpstr>
      <vt:lpstr>Kmen Členovci</vt:lpstr>
      <vt:lpstr>KORÝŠI</vt:lpstr>
      <vt:lpstr>Výskyt</vt:lpstr>
      <vt:lpstr>Hlavní znaky</vt:lpstr>
      <vt:lpstr>Rak říční</vt:lpstr>
      <vt:lpstr>Vnější stavba</vt:lpstr>
      <vt:lpstr>Stavba těla raka říčního</vt:lpstr>
      <vt:lpstr> Vnitřní stavba </vt:lpstr>
      <vt:lpstr>Rak říční</vt:lpstr>
      <vt:lpstr>Rak říční - rozmnožování</vt:lpstr>
      <vt:lpstr>Rak signální</vt:lpstr>
      <vt:lpstr>Prezentace aplikace PowerPoint</vt:lpstr>
      <vt:lpstr>Krab palmový – suchozemský krab</vt:lpstr>
      <vt:lpstr>Prezentace aplikace PowerPoint</vt:lpstr>
      <vt:lpstr>Mořští korýši -Krabi</vt:lpstr>
      <vt:lpstr>Krab</vt:lpstr>
      <vt:lpstr>Velekrab japonský</vt:lpstr>
      <vt:lpstr> Humr evropský </vt:lpstr>
      <vt:lpstr>kreveta</vt:lpstr>
      <vt:lpstr>Langusta kalifornská</vt:lpstr>
      <vt:lpstr>Langusta (Langosta Espinosa. Jul-2004. Parque Nacional Morrocoy. Tucacas. Venezuela</vt:lpstr>
      <vt:lpstr>Mořský plankton</vt:lpstr>
      <vt:lpstr>Buchanka</vt:lpstr>
      <vt:lpstr>Perloočky- hrotnatka malá</vt:lpstr>
      <vt:lpstr>Stínka obecná – suchozemský korýš, u nás jsou velice hojné a vyskytují se téměř všude (sklepy, pod velkými kameny a dlažebními kostkami, ve vlhkých skulinách...). </vt:lpstr>
      <vt:lpstr>Svinka obecná</vt:lpstr>
      <vt:lpstr>Zápis do sešitu</vt:lpstr>
      <vt:lpstr>Zápis do sešitu –Rak říční</vt:lpstr>
      <vt:lpstr>Zápis do sešitu –Rak říční</vt:lpstr>
      <vt:lpstr>Otázky a úkoly k opakování</vt:lpstr>
      <vt:lpstr>Zdroje a citace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 Členovci</dc:title>
  <dc:creator>Fiedlerová Ivana</dc:creator>
  <cp:lastModifiedBy>Fiedlerová Ivana</cp:lastModifiedBy>
  <cp:revision>39</cp:revision>
  <dcterms:created xsi:type="dcterms:W3CDTF">2012-03-03T06:07:22Z</dcterms:created>
  <dcterms:modified xsi:type="dcterms:W3CDTF">2012-03-10T22:27:58Z</dcterms:modified>
</cp:coreProperties>
</file>