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wmf" ContentType="image/x-w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70" r:id="rId7"/>
    <p:sldId id="263" r:id="rId8"/>
    <p:sldId id="266" r:id="rId9"/>
    <p:sldId id="271" r:id="rId10"/>
    <p:sldId id="269" r:id="rId11"/>
    <p:sldId id="262" r:id="rId12"/>
    <p:sldId id="268" r:id="rId13"/>
    <p:sldId id="265" r:id="rId14"/>
  </p:sldIdLst>
  <p:sldSz cx="9144000" cy="6858000" type="screen4x3"/>
  <p:notesSz cx="6858000" cy="9144000"/>
  <p:defaultText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00"/>
  </p:clrMru>
</p:presentationPr>
</file>

<file path=ppt/tableStyles.xml><?xml version="1.0" encoding="utf-8"?>
<a:tblStyleLst xmlns:a="http://schemas.openxmlformats.org/drawingml/2006/main" def="{5C22544A-7EE6-4342-B048-85BDC9FD1C3A}">
  <a:tblStyle styleId="{5C22544A-7EE6-4342-B048-85BDC9FD1C3A}" styleName="Střední styl 2 – zvýraznění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Styl Středně sytá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5940675A-B579-460E-94D1-54222C63F5DA}" styleName="Bez stylu, mřížka tabulky">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42" autoAdjust="0"/>
    <p:restoredTop sz="94696" autoAdjust="0"/>
  </p:normalViewPr>
  <p:slideViewPr>
    <p:cSldViewPr>
      <p:cViewPr varScale="1">
        <p:scale>
          <a:sx n="103" d="100"/>
          <a:sy n="103" d="100"/>
        </p:scale>
        <p:origin x="-204" y="-84"/>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Úvodní snímek">
    <p:spTree>
      <p:nvGrpSpPr>
        <p:cNvPr id="1" name=""/>
        <p:cNvGrpSpPr/>
        <p:nvPr/>
      </p:nvGrpSpPr>
      <p:grpSpPr>
        <a:xfrm>
          <a:off x="0" y="0"/>
          <a:ext cx="0" cy="0"/>
          <a:chOff x="0" y="0"/>
          <a:chExt cx="0" cy="0"/>
        </a:xfrm>
      </p:grpSpPr>
      <p:sp>
        <p:nvSpPr>
          <p:cNvPr id="2" name="Nadpis 1"/>
          <p:cNvSpPr>
            <a:spLocks noGrp="1"/>
          </p:cNvSpPr>
          <p:nvPr>
            <p:ph type="ctrTitle"/>
          </p:nvPr>
        </p:nvSpPr>
        <p:spPr>
          <a:xfrm>
            <a:off x="685800" y="2130425"/>
            <a:ext cx="7772400" cy="1470025"/>
          </a:xfrm>
        </p:spPr>
        <p:txBody>
          <a:bodyPr/>
          <a:lstStyle/>
          <a:p>
            <a:r>
              <a:rPr lang="cs-CZ" smtClean="0"/>
              <a:t>Klepnutím lze upravit styl předlohy nadpisů.</a:t>
            </a:r>
            <a:endParaRPr lang="cs-CZ"/>
          </a:p>
        </p:txBody>
      </p:sp>
      <p:sp>
        <p:nvSpPr>
          <p:cNvPr id="3" name="Podnadpis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cs-CZ" smtClean="0"/>
              <a:t>Klepnutím lze upravit styl předlohy podnadpisů.</a:t>
            </a:r>
            <a:endParaRPr lang="cs-CZ"/>
          </a:p>
        </p:txBody>
      </p:sp>
      <p:sp>
        <p:nvSpPr>
          <p:cNvPr id="4" name="Zástupný symbol pro datum 3"/>
          <p:cNvSpPr>
            <a:spLocks noGrp="1"/>
          </p:cNvSpPr>
          <p:nvPr>
            <p:ph type="dt" sz="half" idx="10"/>
          </p:nvPr>
        </p:nvSpPr>
        <p:spPr/>
        <p:txBody>
          <a:bodyPr/>
          <a:lstStyle/>
          <a:p>
            <a:fld id="{3B841710-2782-48DF-8F59-7EFD01EE3732}" type="datetimeFigureOut">
              <a:rPr lang="cs-CZ" smtClean="0"/>
              <a:pPr/>
              <a:t>26.1.2013</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5BA0E028-5880-4B6A-9ED8-22B7BC9746BC}" type="slidenum">
              <a:rPr lang="cs-CZ" smtClean="0"/>
              <a:pPr/>
              <a:t>‹#›</a:t>
            </a:fld>
            <a:endParaRPr lang="cs-CZ"/>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Klepnutím lze upravit styl předlohy nadpisů.</a:t>
            </a:r>
            <a:endParaRPr lang="cs-CZ"/>
          </a:p>
        </p:txBody>
      </p:sp>
      <p:sp>
        <p:nvSpPr>
          <p:cNvPr id="3" name="Zástupný symbol pro obsah 2"/>
          <p:cNvSpPr>
            <a:spLocks noGrp="1"/>
          </p:cNvSpPr>
          <p:nvPr>
            <p:ph idx="1"/>
          </p:nvPr>
        </p:nvSpPr>
        <p:spPr/>
        <p:txBody>
          <a:body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p>
            <a:fld id="{3B841710-2782-48DF-8F59-7EFD01EE3732}" type="datetimeFigureOut">
              <a:rPr lang="cs-CZ" smtClean="0"/>
              <a:pPr/>
              <a:t>26.1.2013</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5BA0E028-5880-4B6A-9ED8-22B7BC9746BC}" type="slidenum">
              <a:rPr lang="cs-CZ" smtClean="0"/>
              <a:pPr/>
              <a:t>‹#›</a:t>
            </a:fld>
            <a:endParaRPr lang="cs-CZ"/>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Záhlaví části">
    <p:spTree>
      <p:nvGrpSpPr>
        <p:cNvPr id="1" name=""/>
        <p:cNvGrpSpPr/>
        <p:nvPr/>
      </p:nvGrpSpPr>
      <p:grpSpPr>
        <a:xfrm>
          <a:off x="0" y="0"/>
          <a:ext cx="0" cy="0"/>
          <a:chOff x="0" y="0"/>
          <a:chExt cx="0" cy="0"/>
        </a:xfrm>
      </p:grpSpPr>
      <p:sp>
        <p:nvSpPr>
          <p:cNvPr id="2" name="Nadpis 1"/>
          <p:cNvSpPr>
            <a:spLocks noGrp="1"/>
          </p:cNvSpPr>
          <p:nvPr>
            <p:ph type="title"/>
          </p:nvPr>
        </p:nvSpPr>
        <p:spPr>
          <a:xfrm>
            <a:off x="722313" y="4406900"/>
            <a:ext cx="7772400" cy="1362075"/>
          </a:xfrm>
        </p:spPr>
        <p:txBody>
          <a:bodyPr anchor="t"/>
          <a:lstStyle>
            <a:lvl1pPr algn="l">
              <a:defRPr sz="4000" b="1" cap="all"/>
            </a:lvl1pPr>
          </a:lstStyle>
          <a:p>
            <a:r>
              <a:rPr lang="cs-CZ" smtClean="0"/>
              <a:t>Klepnutím lze upravit styl předlohy nadpisů.</a:t>
            </a:r>
            <a:endParaRPr lang="cs-CZ"/>
          </a:p>
        </p:txBody>
      </p:sp>
      <p:sp>
        <p:nvSpPr>
          <p:cNvPr id="3" name="Zástupný symbol pro text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cs-CZ" smtClean="0"/>
              <a:t>Klepnutím lze upravit styly předlohy textu.</a:t>
            </a:r>
          </a:p>
        </p:txBody>
      </p:sp>
      <p:sp>
        <p:nvSpPr>
          <p:cNvPr id="4" name="Zástupný symbol pro datum 3"/>
          <p:cNvSpPr>
            <a:spLocks noGrp="1"/>
          </p:cNvSpPr>
          <p:nvPr>
            <p:ph type="dt" sz="half" idx="10"/>
          </p:nvPr>
        </p:nvSpPr>
        <p:spPr/>
        <p:txBody>
          <a:bodyPr/>
          <a:lstStyle/>
          <a:p>
            <a:fld id="{3B841710-2782-48DF-8F59-7EFD01EE3732}" type="datetimeFigureOut">
              <a:rPr lang="cs-CZ" smtClean="0"/>
              <a:pPr/>
              <a:t>26.1.2013</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5BA0E028-5880-4B6A-9ED8-22B7BC9746BC}" type="slidenum">
              <a:rPr lang="cs-CZ" smtClean="0"/>
              <a:pPr/>
              <a:t>‹#›</a:t>
            </a:fld>
            <a:endParaRPr lang="cs-CZ"/>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Klepnutím lze upravit styl předlohy nadpisů.</a:t>
            </a:r>
            <a:endParaRPr lang="cs-CZ"/>
          </a:p>
        </p:txBody>
      </p:sp>
      <p:sp>
        <p:nvSpPr>
          <p:cNvPr id="3" name="Zástupný symbol pro obsah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obsah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5" name="Zástupný symbol pro datum 4"/>
          <p:cNvSpPr>
            <a:spLocks noGrp="1"/>
          </p:cNvSpPr>
          <p:nvPr>
            <p:ph type="dt" sz="half" idx="10"/>
          </p:nvPr>
        </p:nvSpPr>
        <p:spPr/>
        <p:txBody>
          <a:bodyPr/>
          <a:lstStyle/>
          <a:p>
            <a:fld id="{3B841710-2782-48DF-8F59-7EFD01EE3732}" type="datetimeFigureOut">
              <a:rPr lang="cs-CZ" smtClean="0"/>
              <a:pPr/>
              <a:t>26.1.2013</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5BA0E028-5880-4B6A-9ED8-22B7BC9746BC}" type="slidenum">
              <a:rPr lang="cs-CZ" smtClean="0"/>
              <a:pPr/>
              <a:t>‹#›</a:t>
            </a:fld>
            <a:endParaRPr lang="cs-CZ"/>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ání">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lvl1pPr>
              <a:defRPr/>
            </a:lvl1pPr>
          </a:lstStyle>
          <a:p>
            <a:r>
              <a:rPr lang="cs-CZ" smtClean="0"/>
              <a:t>Klepnutím lze upravit styl předlohy nadpisů.</a:t>
            </a:r>
            <a:endParaRPr lang="cs-CZ"/>
          </a:p>
        </p:txBody>
      </p:sp>
      <p:sp>
        <p:nvSpPr>
          <p:cNvPr id="3" name="Zástupný symbol pro text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smtClean="0"/>
              <a:t>Klepnutím lze upravit styly předlohy textu.</a:t>
            </a:r>
          </a:p>
        </p:txBody>
      </p:sp>
      <p:sp>
        <p:nvSpPr>
          <p:cNvPr id="4" name="Zástupný symbol pro obsah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5" name="Zástupný symbol pro text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smtClean="0"/>
              <a:t>Klepnutím lze upravit styly předlohy textu.</a:t>
            </a:r>
          </a:p>
        </p:txBody>
      </p:sp>
      <p:sp>
        <p:nvSpPr>
          <p:cNvPr id="6" name="Zástupný symbol pro obsah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7" name="Zástupný symbol pro datum 6"/>
          <p:cNvSpPr>
            <a:spLocks noGrp="1"/>
          </p:cNvSpPr>
          <p:nvPr>
            <p:ph type="dt" sz="half" idx="10"/>
          </p:nvPr>
        </p:nvSpPr>
        <p:spPr/>
        <p:txBody>
          <a:bodyPr/>
          <a:lstStyle/>
          <a:p>
            <a:fld id="{3B841710-2782-48DF-8F59-7EFD01EE3732}" type="datetimeFigureOut">
              <a:rPr lang="cs-CZ" smtClean="0"/>
              <a:pPr/>
              <a:t>26.1.2013</a:t>
            </a:fld>
            <a:endParaRPr lang="cs-CZ"/>
          </a:p>
        </p:txBody>
      </p:sp>
      <p:sp>
        <p:nvSpPr>
          <p:cNvPr id="8" name="Zástupný symbol pro zápatí 7"/>
          <p:cNvSpPr>
            <a:spLocks noGrp="1"/>
          </p:cNvSpPr>
          <p:nvPr>
            <p:ph type="ftr" sz="quarter" idx="11"/>
          </p:nvPr>
        </p:nvSpPr>
        <p:spPr/>
        <p:txBody>
          <a:bodyPr/>
          <a:lstStyle/>
          <a:p>
            <a:endParaRPr lang="cs-CZ"/>
          </a:p>
        </p:txBody>
      </p:sp>
      <p:sp>
        <p:nvSpPr>
          <p:cNvPr id="9" name="Zástupný symbol pro číslo snímku 8"/>
          <p:cNvSpPr>
            <a:spLocks noGrp="1"/>
          </p:cNvSpPr>
          <p:nvPr>
            <p:ph type="sldNum" sz="quarter" idx="12"/>
          </p:nvPr>
        </p:nvSpPr>
        <p:spPr/>
        <p:txBody>
          <a:bodyPr/>
          <a:lstStyle/>
          <a:p>
            <a:fld id="{5BA0E028-5880-4B6A-9ED8-22B7BC9746BC}" type="slidenum">
              <a:rPr lang="cs-CZ" smtClean="0"/>
              <a:pPr/>
              <a:t>‹#›</a:t>
            </a:fld>
            <a:endParaRPr lang="cs-CZ"/>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Pouze nadpis">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Klepnutím lze upravit styl předlohy nadpisů.</a:t>
            </a:r>
            <a:endParaRPr lang="cs-CZ"/>
          </a:p>
        </p:txBody>
      </p:sp>
      <p:sp>
        <p:nvSpPr>
          <p:cNvPr id="3" name="Zástupný symbol pro datum 2"/>
          <p:cNvSpPr>
            <a:spLocks noGrp="1"/>
          </p:cNvSpPr>
          <p:nvPr>
            <p:ph type="dt" sz="half" idx="10"/>
          </p:nvPr>
        </p:nvSpPr>
        <p:spPr/>
        <p:txBody>
          <a:bodyPr/>
          <a:lstStyle/>
          <a:p>
            <a:fld id="{3B841710-2782-48DF-8F59-7EFD01EE3732}" type="datetimeFigureOut">
              <a:rPr lang="cs-CZ" smtClean="0"/>
              <a:pPr/>
              <a:t>26.1.2013</a:t>
            </a:fld>
            <a:endParaRPr lang="cs-CZ"/>
          </a:p>
        </p:txBody>
      </p:sp>
      <p:sp>
        <p:nvSpPr>
          <p:cNvPr id="4" name="Zástupný symbol pro zápatí 3"/>
          <p:cNvSpPr>
            <a:spLocks noGrp="1"/>
          </p:cNvSpPr>
          <p:nvPr>
            <p:ph type="ftr" sz="quarter" idx="11"/>
          </p:nvPr>
        </p:nvSpPr>
        <p:spPr/>
        <p:txBody>
          <a:bodyPr/>
          <a:lstStyle/>
          <a:p>
            <a:endParaRPr lang="cs-CZ"/>
          </a:p>
        </p:txBody>
      </p:sp>
      <p:sp>
        <p:nvSpPr>
          <p:cNvPr id="5" name="Zástupný symbol pro číslo snímku 4"/>
          <p:cNvSpPr>
            <a:spLocks noGrp="1"/>
          </p:cNvSpPr>
          <p:nvPr>
            <p:ph type="sldNum" sz="quarter" idx="12"/>
          </p:nvPr>
        </p:nvSpPr>
        <p:spPr/>
        <p:txBody>
          <a:bodyPr/>
          <a:lstStyle/>
          <a:p>
            <a:fld id="{5BA0E028-5880-4B6A-9ED8-22B7BC9746BC}" type="slidenum">
              <a:rPr lang="cs-CZ" smtClean="0"/>
              <a:pPr/>
              <a:t>‹#›</a:t>
            </a:fld>
            <a:endParaRPr lang="cs-CZ"/>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ý">
    <p:spTree>
      <p:nvGrpSpPr>
        <p:cNvPr id="1" name=""/>
        <p:cNvGrpSpPr/>
        <p:nvPr/>
      </p:nvGrpSpPr>
      <p:grpSpPr>
        <a:xfrm>
          <a:off x="0" y="0"/>
          <a:ext cx="0" cy="0"/>
          <a:chOff x="0" y="0"/>
          <a:chExt cx="0" cy="0"/>
        </a:xfrm>
      </p:grpSpPr>
      <p:sp>
        <p:nvSpPr>
          <p:cNvPr id="2" name="Zástupný symbol pro datum 1"/>
          <p:cNvSpPr>
            <a:spLocks noGrp="1"/>
          </p:cNvSpPr>
          <p:nvPr>
            <p:ph type="dt" sz="half" idx="10"/>
          </p:nvPr>
        </p:nvSpPr>
        <p:spPr/>
        <p:txBody>
          <a:bodyPr/>
          <a:lstStyle/>
          <a:p>
            <a:fld id="{3B841710-2782-48DF-8F59-7EFD01EE3732}" type="datetimeFigureOut">
              <a:rPr lang="cs-CZ" smtClean="0"/>
              <a:pPr/>
              <a:t>26.1.2013</a:t>
            </a:fld>
            <a:endParaRPr lang="cs-CZ"/>
          </a:p>
        </p:txBody>
      </p:sp>
      <p:sp>
        <p:nvSpPr>
          <p:cNvPr id="3" name="Zástupný symbol pro zápatí 2"/>
          <p:cNvSpPr>
            <a:spLocks noGrp="1"/>
          </p:cNvSpPr>
          <p:nvPr>
            <p:ph type="ftr" sz="quarter" idx="11"/>
          </p:nvPr>
        </p:nvSpPr>
        <p:spPr/>
        <p:txBody>
          <a:bodyPr/>
          <a:lstStyle/>
          <a:p>
            <a:endParaRPr lang="cs-CZ"/>
          </a:p>
        </p:txBody>
      </p:sp>
      <p:sp>
        <p:nvSpPr>
          <p:cNvPr id="4" name="Zástupný symbol pro číslo snímku 3"/>
          <p:cNvSpPr>
            <a:spLocks noGrp="1"/>
          </p:cNvSpPr>
          <p:nvPr>
            <p:ph type="sldNum" sz="quarter" idx="12"/>
          </p:nvPr>
        </p:nvSpPr>
        <p:spPr/>
        <p:txBody>
          <a:bodyPr/>
          <a:lstStyle/>
          <a:p>
            <a:fld id="{5BA0E028-5880-4B6A-9ED8-22B7BC9746BC}" type="slidenum">
              <a:rPr lang="cs-CZ" smtClean="0"/>
              <a:pPr/>
              <a:t>‹#›</a:t>
            </a:fld>
            <a:endParaRPr lang="cs-CZ"/>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Obsah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457200" y="273050"/>
            <a:ext cx="3008313" cy="1162050"/>
          </a:xfrm>
        </p:spPr>
        <p:txBody>
          <a:bodyPr anchor="b"/>
          <a:lstStyle>
            <a:lvl1pPr algn="l">
              <a:defRPr sz="2000" b="1"/>
            </a:lvl1pPr>
          </a:lstStyle>
          <a:p>
            <a:r>
              <a:rPr lang="cs-CZ" smtClean="0"/>
              <a:t>Klepnutím lze upravit styl předlohy nadpisů.</a:t>
            </a:r>
            <a:endParaRPr lang="cs-CZ"/>
          </a:p>
        </p:txBody>
      </p:sp>
      <p:sp>
        <p:nvSpPr>
          <p:cNvPr id="3" name="Zástupný symbol pro obsah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text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smtClean="0"/>
              <a:t>Klepnutím lze upravit styly předlohy textu.</a:t>
            </a:r>
          </a:p>
        </p:txBody>
      </p:sp>
      <p:sp>
        <p:nvSpPr>
          <p:cNvPr id="5" name="Zástupný symbol pro datum 4"/>
          <p:cNvSpPr>
            <a:spLocks noGrp="1"/>
          </p:cNvSpPr>
          <p:nvPr>
            <p:ph type="dt" sz="half" idx="10"/>
          </p:nvPr>
        </p:nvSpPr>
        <p:spPr/>
        <p:txBody>
          <a:bodyPr/>
          <a:lstStyle/>
          <a:p>
            <a:fld id="{3B841710-2782-48DF-8F59-7EFD01EE3732}" type="datetimeFigureOut">
              <a:rPr lang="cs-CZ" smtClean="0"/>
              <a:pPr/>
              <a:t>26.1.2013</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5BA0E028-5880-4B6A-9ED8-22B7BC9746BC}" type="slidenum">
              <a:rPr lang="cs-CZ" smtClean="0"/>
              <a:pPr/>
              <a:t>‹#›</a:t>
            </a:fld>
            <a:endParaRPr lang="cs-CZ"/>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ázek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1792288" y="4800600"/>
            <a:ext cx="5486400" cy="566738"/>
          </a:xfrm>
        </p:spPr>
        <p:txBody>
          <a:bodyPr anchor="b"/>
          <a:lstStyle>
            <a:lvl1pPr algn="l">
              <a:defRPr sz="2000" b="1"/>
            </a:lvl1pPr>
          </a:lstStyle>
          <a:p>
            <a:r>
              <a:rPr lang="cs-CZ" smtClean="0"/>
              <a:t>Klepnutím lze upravit styl předlohy nadpisů.</a:t>
            </a:r>
            <a:endParaRPr lang="cs-CZ"/>
          </a:p>
        </p:txBody>
      </p:sp>
      <p:sp>
        <p:nvSpPr>
          <p:cNvPr id="3" name="Zástupný symbol pro obrázek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cs-CZ"/>
          </a:p>
        </p:txBody>
      </p:sp>
      <p:sp>
        <p:nvSpPr>
          <p:cNvPr id="4" name="Zástupný symbol pro text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smtClean="0"/>
              <a:t>Klepnutím lze upravit styly předlohy textu.</a:t>
            </a:r>
          </a:p>
        </p:txBody>
      </p:sp>
      <p:sp>
        <p:nvSpPr>
          <p:cNvPr id="5" name="Zástupný symbol pro datum 4"/>
          <p:cNvSpPr>
            <a:spLocks noGrp="1"/>
          </p:cNvSpPr>
          <p:nvPr>
            <p:ph type="dt" sz="half" idx="10"/>
          </p:nvPr>
        </p:nvSpPr>
        <p:spPr/>
        <p:txBody>
          <a:bodyPr/>
          <a:lstStyle/>
          <a:p>
            <a:fld id="{3B841710-2782-48DF-8F59-7EFD01EE3732}" type="datetimeFigureOut">
              <a:rPr lang="cs-CZ" smtClean="0"/>
              <a:pPr/>
              <a:t>26.1.2013</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5BA0E028-5880-4B6A-9ED8-22B7BC9746BC}" type="slidenum">
              <a:rPr lang="cs-CZ" smtClean="0"/>
              <a:pPr/>
              <a:t>‹#›</a:t>
            </a:fld>
            <a:endParaRPr lang="cs-CZ"/>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svislý text">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Klepnutím lze upravit styl předlohy nadpisů.</a:t>
            </a:r>
            <a:endParaRPr lang="cs-CZ"/>
          </a:p>
        </p:txBody>
      </p:sp>
      <p:sp>
        <p:nvSpPr>
          <p:cNvPr id="3" name="Zástupný symbol pro svislý text 2"/>
          <p:cNvSpPr>
            <a:spLocks noGrp="1"/>
          </p:cNvSpPr>
          <p:nvPr>
            <p:ph type="body" orient="vert" idx="1"/>
          </p:nvPr>
        </p:nvSpPr>
        <p:spPr/>
        <p:txBody>
          <a:bodyPr vert="eaVert"/>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p>
            <a:fld id="{3B841710-2782-48DF-8F59-7EFD01EE3732}" type="datetimeFigureOut">
              <a:rPr lang="cs-CZ" smtClean="0"/>
              <a:pPr/>
              <a:t>26.1.2013</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5BA0E028-5880-4B6A-9ED8-22B7BC9746BC}" type="slidenum">
              <a:rPr lang="cs-CZ" smtClean="0"/>
              <a:pPr/>
              <a:t>‹#›</a:t>
            </a:fld>
            <a:endParaRPr lang="cs-CZ"/>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Svislý nadpis a text">
    <p:spTree>
      <p:nvGrpSpPr>
        <p:cNvPr id="1" name=""/>
        <p:cNvGrpSpPr/>
        <p:nvPr/>
      </p:nvGrpSpPr>
      <p:grpSpPr>
        <a:xfrm>
          <a:off x="0" y="0"/>
          <a:ext cx="0" cy="0"/>
          <a:chOff x="0" y="0"/>
          <a:chExt cx="0" cy="0"/>
        </a:xfrm>
      </p:grpSpPr>
      <p:sp>
        <p:nvSpPr>
          <p:cNvPr id="2" name="Svislý nadpis 1"/>
          <p:cNvSpPr>
            <a:spLocks noGrp="1"/>
          </p:cNvSpPr>
          <p:nvPr>
            <p:ph type="title" orient="vert"/>
          </p:nvPr>
        </p:nvSpPr>
        <p:spPr>
          <a:xfrm>
            <a:off x="6629400" y="274638"/>
            <a:ext cx="2057400" cy="5851525"/>
          </a:xfrm>
        </p:spPr>
        <p:txBody>
          <a:bodyPr vert="eaVert"/>
          <a:lstStyle/>
          <a:p>
            <a:r>
              <a:rPr lang="cs-CZ" smtClean="0"/>
              <a:t>Klepnutím lze upravit styl předlohy nadpisů.</a:t>
            </a:r>
            <a:endParaRPr lang="cs-CZ"/>
          </a:p>
        </p:txBody>
      </p:sp>
      <p:sp>
        <p:nvSpPr>
          <p:cNvPr id="3" name="Zástupný symbol pro svislý text 2"/>
          <p:cNvSpPr>
            <a:spLocks noGrp="1"/>
          </p:cNvSpPr>
          <p:nvPr>
            <p:ph type="body" orient="vert" idx="1"/>
          </p:nvPr>
        </p:nvSpPr>
        <p:spPr>
          <a:xfrm>
            <a:off x="457200" y="274638"/>
            <a:ext cx="6019800" cy="5851525"/>
          </a:xfrm>
        </p:spPr>
        <p:txBody>
          <a:bodyPr vert="eaVert"/>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p>
            <a:fld id="{3B841710-2782-48DF-8F59-7EFD01EE3732}" type="datetimeFigureOut">
              <a:rPr lang="cs-CZ" smtClean="0"/>
              <a:pPr/>
              <a:t>26.1.2013</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5BA0E028-5880-4B6A-9ED8-22B7BC9746BC}" type="slidenum">
              <a:rPr lang="cs-CZ" smtClean="0"/>
              <a:pPr/>
              <a:t>‹#›</a:t>
            </a:fld>
            <a:endParaRPr lang="cs-CZ"/>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symbol pro nadpis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cs-CZ" smtClean="0"/>
              <a:t>Klepnutím lze upravit styl předlohy nadpisů.</a:t>
            </a:r>
            <a:endParaRPr lang="cs-CZ"/>
          </a:p>
        </p:txBody>
      </p:sp>
      <p:sp>
        <p:nvSpPr>
          <p:cNvPr id="3" name="Zástupný symbol pro text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B841710-2782-48DF-8F59-7EFD01EE3732}" type="datetimeFigureOut">
              <a:rPr lang="cs-CZ" smtClean="0"/>
              <a:pPr/>
              <a:t>26.1.2013</a:t>
            </a:fld>
            <a:endParaRPr lang="cs-CZ"/>
          </a:p>
        </p:txBody>
      </p:sp>
      <p:sp>
        <p:nvSpPr>
          <p:cNvPr id="5" name="Zástupný symbol pro zápatí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cs-CZ"/>
          </a:p>
        </p:txBody>
      </p:sp>
      <p:sp>
        <p:nvSpPr>
          <p:cNvPr id="6" name="Zástupný symbol pro číslo snímku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BA0E028-5880-4B6A-9ED8-22B7BC9746BC}" type="slidenum">
              <a:rPr lang="cs-CZ" smtClean="0"/>
              <a:pPr/>
              <a:t>‹#›</a:t>
            </a:fld>
            <a:endParaRPr lang="cs-CZ"/>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4.wmf"/><Relationship Id="rId7" Type="http://schemas.openxmlformats.org/officeDocument/2006/relationships/image" Target="../media/image8.wmf"/><Relationship Id="rId2" Type="http://schemas.openxmlformats.org/officeDocument/2006/relationships/image" Target="../media/image3.wmf"/><Relationship Id="rId1" Type="http://schemas.openxmlformats.org/officeDocument/2006/relationships/slideLayout" Target="../slideLayouts/slideLayout2.xml"/><Relationship Id="rId6" Type="http://schemas.openxmlformats.org/officeDocument/2006/relationships/image" Target="../media/image7.wmf"/><Relationship Id="rId5" Type="http://schemas.openxmlformats.org/officeDocument/2006/relationships/image" Target="../media/image6.wmf"/><Relationship Id="rId4" Type="http://schemas.openxmlformats.org/officeDocument/2006/relationships/image" Target="../media/image5.wmf"/></Relationships>
</file>

<file path=ppt/slides/_rels/slide6.xml.rels><?xml version="1.0" encoding="UTF-8" standalone="yes"?>
<Relationships xmlns="http://schemas.openxmlformats.org/package/2006/relationships"><Relationship Id="rId2" Type="http://schemas.openxmlformats.org/officeDocument/2006/relationships/image" Target="../media/image9.gif"/><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0.gif"/><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png"/><Relationship Id="rId1" Type="http://schemas.openxmlformats.org/officeDocument/2006/relationships/slideLayout" Target="../slideLayouts/slideLayout2.xml"/><Relationship Id="rId6" Type="http://schemas.openxmlformats.org/officeDocument/2006/relationships/image" Target="../media/image16.jpeg"/><Relationship Id="rId5" Type="http://schemas.openxmlformats.org/officeDocument/2006/relationships/image" Target="../media/image15.jpeg"/><Relationship Id="rId4" Type="http://schemas.openxmlformats.org/officeDocument/2006/relationships/image" Target="../media/image14.jpeg"/></Relationships>
</file>

<file path=ppt/slides/_rels/slide11.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8" Type="http://schemas.openxmlformats.org/officeDocument/2006/relationships/hyperlink" Target="http://office.microsoft.com/cs-cz/images/results.aspx?qu=p%C5%99ehrada&amp;ex=1" TargetMode="External"/><Relationship Id="rId3" Type="http://schemas.openxmlformats.org/officeDocument/2006/relationships/hyperlink" Target="http://img.onlineomalovanky.cz/%C5%98eky-od-jej%C3%ADho-pramene-na_4a0d854bd7cdf-p.gif" TargetMode="External"/><Relationship Id="rId7" Type="http://schemas.openxmlformats.org/officeDocument/2006/relationships/hyperlink" Target="http://office.microsoft.com/cs-cz/images/results.aspx?qu=potok&amp;ex=1" TargetMode="External"/><Relationship Id="rId2" Type="http://schemas.openxmlformats.org/officeDocument/2006/relationships/hyperlink" Target="http://www.vodnistrazci.cz/pvk/hry.php?p=10_rozdilu_4" TargetMode="External"/><Relationship Id="rId1" Type="http://schemas.openxmlformats.org/officeDocument/2006/relationships/slideLayout" Target="../slideLayouts/slideLayout6.xml"/><Relationship Id="rId6" Type="http://schemas.openxmlformats.org/officeDocument/2006/relationships/hyperlink" Target="http://office.microsoft.com/cs-cz/images/results.aspx?qu=d%C5%AFm&amp;ex=1" TargetMode="External"/><Relationship Id="rId5" Type="http://schemas.openxmlformats.org/officeDocument/2006/relationships/hyperlink" Target="http://www.pdclipart.org/albums/Weather/thumb_simple_weather_set_Clouds_double_cloud_double_rain.png" TargetMode="External"/><Relationship Id="rId10" Type="http://schemas.openxmlformats.org/officeDocument/2006/relationships/hyperlink" Target="http://www.miroslavasloupova.cz/wp-content/gallery/20-pl/kolobeh-vody.jpg" TargetMode="External"/><Relationship Id="rId4" Type="http://schemas.openxmlformats.org/officeDocument/2006/relationships/hyperlink" Target="http://www.pavucina-sev.cz/soubory/pavucina-mrkvicka-bulletin-01-2010-priloha-1--f141.pdf" TargetMode="External"/><Relationship Id="rId9" Type="http://schemas.openxmlformats.org/officeDocument/2006/relationships/hyperlink" Target="http://t1.gstatic.com/images?q=tbn:ANd9GcQKDEQ-3WHXzbgZ3YEEneujeJgFqD4txhmp0K-0BpGH0jwplcrp"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ctrTitle"/>
          </p:nvPr>
        </p:nvSpPr>
        <p:spPr/>
        <p:txBody>
          <a:bodyPr/>
          <a:lstStyle/>
          <a:p>
            <a:endParaRPr lang="cs-CZ" dirty="0"/>
          </a:p>
        </p:txBody>
      </p:sp>
      <p:sp>
        <p:nvSpPr>
          <p:cNvPr id="3" name="Podnadpis 2"/>
          <p:cNvSpPr>
            <a:spLocks noGrp="1"/>
          </p:cNvSpPr>
          <p:nvPr>
            <p:ph type="subTitle" idx="1"/>
          </p:nvPr>
        </p:nvSpPr>
        <p:spPr/>
        <p:txBody>
          <a:bodyPr>
            <a:normAutofit fontScale="92500" lnSpcReduction="20000"/>
          </a:bodyPr>
          <a:lstStyle/>
          <a:p>
            <a:r>
              <a:rPr lang="cs-CZ" b="1" dirty="0" smtClean="0"/>
              <a:t>VY_32_INOVACE_19_VODA_význam vody (opakování)</a:t>
            </a:r>
          </a:p>
          <a:p>
            <a:r>
              <a:rPr lang="cs-CZ" dirty="0" smtClean="0"/>
              <a:t>AUTOR: Petra Kroupová</a:t>
            </a:r>
            <a:br>
              <a:rPr lang="cs-CZ" dirty="0" smtClean="0"/>
            </a:br>
            <a:r>
              <a:rPr lang="cs-CZ" dirty="0" smtClean="0"/>
              <a:t>ŠKOLA: ZŠ SPECIÁLNÍ</a:t>
            </a:r>
          </a:p>
          <a:p>
            <a:endParaRPr lang="cs-CZ" dirty="0"/>
          </a:p>
        </p:txBody>
      </p:sp>
      <p:pic>
        <p:nvPicPr>
          <p:cNvPr id="4" name="Picture 2" descr="C:\Documents and Settings\muceb\Plocha\opvk_hor_zakladni_logolink_bar_cz.jpg"/>
          <p:cNvPicPr>
            <a:picLocks noChangeAspect="1" noChangeArrowheads="1"/>
          </p:cNvPicPr>
          <p:nvPr/>
        </p:nvPicPr>
        <p:blipFill>
          <a:blip r:embed="rId2" cstate="print">
            <a:extLst>
              <a:ext uri="{28A0092B-C50C-407E-A947-70E740481C1C}">
                <a14:useLocalDpi xmlns="" xmlns:a14="http://schemas.microsoft.com/office/drawing/2010/main" val="0"/>
              </a:ext>
            </a:extLst>
          </a:blip>
          <a:srcRect/>
          <a:stretch>
            <a:fillRect/>
          </a:stretch>
        </p:blipFill>
        <p:spPr bwMode="auto">
          <a:xfrm>
            <a:off x="683567" y="2132856"/>
            <a:ext cx="8110375" cy="1512168"/>
          </a:xfrm>
          <a:prstGeom prst="rect">
            <a:avLst/>
          </a:prstGeom>
          <a:noFill/>
          <a:extLst>
            <a:ext uri="{909E8E84-426E-40DD-AFC4-6F175D3DCCD1}">
              <a14:hiddenFill xmlns=""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endParaRPr lang="cs-CZ" dirty="0"/>
          </a:p>
        </p:txBody>
      </p:sp>
      <p:sp>
        <p:nvSpPr>
          <p:cNvPr id="3" name="Zástupný symbol pro obsah 2"/>
          <p:cNvSpPr>
            <a:spLocks noGrp="1"/>
          </p:cNvSpPr>
          <p:nvPr>
            <p:ph idx="1"/>
          </p:nvPr>
        </p:nvSpPr>
        <p:spPr/>
        <p:txBody>
          <a:bodyPr>
            <a:normAutofit fontScale="40000" lnSpcReduction="20000"/>
          </a:bodyPr>
          <a:lstStyle/>
          <a:p>
            <a:pPr fontAlgn="base"/>
            <a:r>
              <a:rPr lang="cs-CZ" b="1" dirty="0" smtClean="0">
                <a:latin typeface="Arial" pitchFamily="34" charset="0"/>
                <a:cs typeface="Arial" pitchFamily="34" charset="0"/>
              </a:rPr>
              <a:t>Název materiálu:</a:t>
            </a:r>
            <a:r>
              <a:rPr lang="cs-CZ" b="1" dirty="0" smtClean="0"/>
              <a:t>VY_32_INOVACE_19_VODA_význam vody (opakování)</a:t>
            </a:r>
          </a:p>
          <a:p>
            <a:pPr fontAlgn="base"/>
            <a:r>
              <a:rPr lang="cs-CZ" b="1" dirty="0" smtClean="0">
                <a:latin typeface="Arial" pitchFamily="34" charset="0"/>
                <a:cs typeface="Arial" pitchFamily="34" charset="0"/>
              </a:rPr>
              <a:t>Vzdělávací oblast: Člověk a jeho svět</a:t>
            </a:r>
            <a:endParaRPr lang="cs-CZ" dirty="0" smtClean="0">
              <a:latin typeface="Arial" pitchFamily="34" charset="0"/>
              <a:cs typeface="Arial" pitchFamily="34" charset="0"/>
            </a:endParaRPr>
          </a:p>
          <a:p>
            <a:pPr fontAlgn="base"/>
            <a:r>
              <a:rPr lang="cs-CZ" b="1" dirty="0" smtClean="0">
                <a:latin typeface="Arial" pitchFamily="34" charset="0"/>
                <a:cs typeface="Arial" pitchFamily="34" charset="0"/>
              </a:rPr>
              <a:t>Anotace: Žák určí různé podoby vody. Za pomoci jednoduchého demonstračního obrázku popíše koloběh vody v přírodě. Doplní k obrázkům slova, která se týkají tématu VODA. Prostor je dán taktéž vlastní kreativitě (malování). Učební materiál lze použít jako prezentaci nebo ve vytištěné podobě jako pracovní list určený pro samostatné opakování.  V prezentaci je kladen důraz rovněž na mezipředmětové vztahy (</a:t>
            </a:r>
            <a:r>
              <a:rPr lang="cs-CZ" b="1" dirty="0" err="1" smtClean="0">
                <a:latin typeface="Arial" pitchFamily="34" charset="0"/>
                <a:cs typeface="Arial" pitchFamily="34" charset="0"/>
              </a:rPr>
              <a:t>čj</a:t>
            </a:r>
            <a:r>
              <a:rPr lang="cs-CZ" b="1" dirty="0" smtClean="0">
                <a:latin typeface="Arial" pitchFamily="34" charset="0"/>
                <a:cs typeface="Arial" pitchFamily="34" charset="0"/>
              </a:rPr>
              <a:t> a komunikace – čtení s porozuměním, orientace v řádku, sloupci, rozlišení detailu), (</a:t>
            </a:r>
            <a:r>
              <a:rPr lang="cs-CZ" b="1" dirty="0" err="1" smtClean="0">
                <a:latin typeface="Arial" pitchFamily="34" charset="0"/>
                <a:cs typeface="Arial" pitchFamily="34" charset="0"/>
              </a:rPr>
              <a:t>Ma</a:t>
            </a:r>
            <a:r>
              <a:rPr lang="cs-CZ" b="1" dirty="0" smtClean="0">
                <a:latin typeface="Arial" pitchFamily="34" charset="0"/>
                <a:cs typeface="Arial" pitchFamily="34" charset="0"/>
              </a:rPr>
              <a:t> a její </a:t>
            </a:r>
            <a:r>
              <a:rPr lang="cs-CZ" b="1" dirty="0" err="1" smtClean="0">
                <a:latin typeface="Arial" pitchFamily="34" charset="0"/>
                <a:cs typeface="Arial" pitchFamily="34" charset="0"/>
              </a:rPr>
              <a:t>apklikace</a:t>
            </a:r>
            <a:r>
              <a:rPr lang="cs-CZ" b="1" dirty="0" smtClean="0">
                <a:latin typeface="Arial" pitchFamily="34" charset="0"/>
                <a:cs typeface="Arial" pitchFamily="34" charset="0"/>
              </a:rPr>
              <a:t>).</a:t>
            </a:r>
            <a:endParaRPr lang="cs-CZ" dirty="0" smtClean="0">
              <a:latin typeface="Arial" pitchFamily="34" charset="0"/>
              <a:cs typeface="Arial" pitchFamily="34" charset="0"/>
            </a:endParaRPr>
          </a:p>
          <a:p>
            <a:pPr fontAlgn="base"/>
            <a:r>
              <a:rPr lang="cs-CZ" b="1" dirty="0" smtClean="0">
                <a:latin typeface="Arial" pitchFamily="34" charset="0"/>
                <a:cs typeface="Arial" pitchFamily="34" charset="0"/>
              </a:rPr>
              <a:t>Autor: Mgr. Petra Kroupová</a:t>
            </a:r>
            <a:endParaRPr lang="cs-CZ" dirty="0" smtClean="0">
              <a:latin typeface="Arial" pitchFamily="34" charset="0"/>
              <a:cs typeface="Arial" pitchFamily="34" charset="0"/>
            </a:endParaRPr>
          </a:p>
          <a:p>
            <a:pPr fontAlgn="base"/>
            <a:r>
              <a:rPr lang="cs-CZ" b="1" dirty="0" smtClean="0">
                <a:latin typeface="Arial" pitchFamily="34" charset="0"/>
                <a:cs typeface="Arial" pitchFamily="34" charset="0"/>
              </a:rPr>
              <a:t>Jazyk: čeština</a:t>
            </a:r>
            <a:endParaRPr lang="cs-CZ" dirty="0" smtClean="0">
              <a:latin typeface="Arial" pitchFamily="34" charset="0"/>
              <a:cs typeface="Arial" pitchFamily="34" charset="0"/>
            </a:endParaRPr>
          </a:p>
          <a:p>
            <a:pPr fontAlgn="base"/>
            <a:r>
              <a:rPr lang="cs-CZ" b="1" dirty="0" smtClean="0">
                <a:latin typeface="Arial" pitchFamily="34" charset="0"/>
                <a:cs typeface="Arial" pitchFamily="34" charset="0"/>
              </a:rPr>
              <a:t>Očekávaný výstup: Žák by měl popsat různé podoby vody, jednoduše popsat koloběh vody v přírodě, zapamatovat si slova týkající vody.</a:t>
            </a:r>
            <a:endParaRPr lang="cs-CZ" dirty="0" smtClean="0">
              <a:latin typeface="Arial" pitchFamily="34" charset="0"/>
              <a:cs typeface="Arial" pitchFamily="34" charset="0"/>
            </a:endParaRPr>
          </a:p>
          <a:p>
            <a:pPr fontAlgn="base"/>
            <a:r>
              <a:rPr lang="cs-CZ" b="1" dirty="0" smtClean="0">
                <a:latin typeface="Arial" pitchFamily="34" charset="0"/>
                <a:cs typeface="Arial" pitchFamily="34" charset="0"/>
              </a:rPr>
              <a:t>Speciální vzdělávací potřeby: žádné, LMP</a:t>
            </a:r>
            <a:endParaRPr lang="cs-CZ" dirty="0" smtClean="0">
              <a:latin typeface="Arial" pitchFamily="34" charset="0"/>
              <a:cs typeface="Arial" pitchFamily="34" charset="0"/>
            </a:endParaRPr>
          </a:p>
          <a:p>
            <a:pPr fontAlgn="base"/>
            <a:r>
              <a:rPr lang="cs-CZ" b="1" dirty="0" smtClean="0">
                <a:latin typeface="Arial" pitchFamily="34" charset="0"/>
                <a:cs typeface="Arial" pitchFamily="34" charset="0"/>
              </a:rPr>
              <a:t>Klíčová slova: voda, koloběh vody v přírodě, podoby vody, voda slaná, sladká, pitná</a:t>
            </a:r>
            <a:endParaRPr lang="cs-CZ" dirty="0" smtClean="0">
              <a:latin typeface="Arial" pitchFamily="34" charset="0"/>
              <a:cs typeface="Arial" pitchFamily="34" charset="0"/>
            </a:endParaRPr>
          </a:p>
          <a:p>
            <a:pPr fontAlgn="base"/>
            <a:r>
              <a:rPr lang="cs-CZ" b="1" dirty="0" smtClean="0">
                <a:latin typeface="Arial" pitchFamily="34" charset="0"/>
                <a:cs typeface="Arial" pitchFamily="34" charset="0"/>
              </a:rPr>
              <a:t>Druh učebního materiálu</a:t>
            </a:r>
            <a:r>
              <a:rPr lang="cs-CZ" b="1" smtClean="0">
                <a:latin typeface="Arial" pitchFamily="34" charset="0"/>
                <a:cs typeface="Arial" pitchFamily="34" charset="0"/>
              </a:rPr>
              <a:t>: </a:t>
            </a:r>
            <a:r>
              <a:rPr lang="cs-CZ" b="1" smtClean="0">
                <a:latin typeface="Arial" pitchFamily="34" charset="0"/>
                <a:cs typeface="Arial" pitchFamily="34" charset="0"/>
              </a:rPr>
              <a:t>prezentace, pracovní </a:t>
            </a:r>
            <a:r>
              <a:rPr lang="cs-CZ" b="1" dirty="0" smtClean="0">
                <a:latin typeface="Arial" pitchFamily="34" charset="0"/>
                <a:cs typeface="Arial" pitchFamily="34" charset="0"/>
              </a:rPr>
              <a:t>list</a:t>
            </a:r>
            <a:endParaRPr lang="cs-CZ" dirty="0" smtClean="0">
              <a:latin typeface="Arial" pitchFamily="34" charset="0"/>
              <a:cs typeface="Arial" pitchFamily="34" charset="0"/>
            </a:endParaRPr>
          </a:p>
          <a:p>
            <a:pPr fontAlgn="base"/>
            <a:r>
              <a:rPr lang="cs-CZ" b="1" dirty="0" smtClean="0">
                <a:latin typeface="Arial" pitchFamily="34" charset="0"/>
                <a:cs typeface="Arial" pitchFamily="34" charset="0"/>
              </a:rPr>
              <a:t>Druh </a:t>
            </a:r>
            <a:r>
              <a:rPr lang="cs-CZ" b="1" dirty="0" err="1" smtClean="0">
                <a:latin typeface="Arial" pitchFamily="34" charset="0"/>
                <a:cs typeface="Arial" pitchFamily="34" charset="0"/>
              </a:rPr>
              <a:t>interaktivity</a:t>
            </a:r>
            <a:r>
              <a:rPr lang="cs-CZ" b="1" dirty="0" smtClean="0">
                <a:latin typeface="Arial" pitchFamily="34" charset="0"/>
                <a:cs typeface="Arial" pitchFamily="34" charset="0"/>
              </a:rPr>
              <a:t>: aktivita</a:t>
            </a:r>
            <a:endParaRPr lang="cs-CZ" dirty="0" smtClean="0">
              <a:latin typeface="Arial" pitchFamily="34" charset="0"/>
              <a:cs typeface="Arial" pitchFamily="34" charset="0"/>
            </a:endParaRPr>
          </a:p>
          <a:p>
            <a:pPr fontAlgn="base"/>
            <a:r>
              <a:rPr lang="cs-CZ" b="1" dirty="0" smtClean="0">
                <a:latin typeface="Arial" pitchFamily="34" charset="0"/>
                <a:cs typeface="Arial" pitchFamily="34" charset="0"/>
              </a:rPr>
              <a:t>Cílová skupina: žák</a:t>
            </a:r>
            <a:endParaRPr lang="cs-CZ" dirty="0" smtClean="0">
              <a:latin typeface="Arial" pitchFamily="34" charset="0"/>
              <a:cs typeface="Arial" pitchFamily="34" charset="0"/>
            </a:endParaRPr>
          </a:p>
          <a:p>
            <a:pPr fontAlgn="base"/>
            <a:r>
              <a:rPr lang="cs-CZ" b="1" dirty="0" smtClean="0">
                <a:latin typeface="Arial" pitchFamily="34" charset="0"/>
                <a:cs typeface="Arial" pitchFamily="34" charset="0"/>
              </a:rPr>
              <a:t>Stupeň a typ vzdělávání: základní škola (1.,2.r.)speciální školství (3.r.), </a:t>
            </a:r>
          </a:p>
          <a:p>
            <a:pPr fontAlgn="base"/>
            <a:r>
              <a:rPr lang="cs-CZ" b="1" dirty="0" smtClean="0">
                <a:latin typeface="Arial" pitchFamily="34" charset="0"/>
                <a:cs typeface="Arial" pitchFamily="34" charset="0"/>
              </a:rPr>
              <a:t>Typická věková skupina: 7– 10 let</a:t>
            </a:r>
            <a:endParaRPr lang="cs-CZ" dirty="0" smtClean="0">
              <a:latin typeface="Arial" pitchFamily="34" charset="0"/>
              <a:cs typeface="Arial" pitchFamily="34" charset="0"/>
            </a:endParaRPr>
          </a:p>
          <a:p>
            <a:pPr fontAlgn="base"/>
            <a:r>
              <a:rPr lang="cs-CZ" b="1" dirty="0" smtClean="0">
                <a:latin typeface="Arial" pitchFamily="34" charset="0"/>
                <a:cs typeface="Arial" pitchFamily="34" charset="0"/>
              </a:rPr>
              <a:t>Celková velikost: 1,59 MB</a:t>
            </a:r>
          </a:p>
          <a:p>
            <a:pPr fontAlgn="base"/>
            <a:r>
              <a:rPr lang="cs-CZ" b="1" dirty="0" smtClean="0">
                <a:latin typeface="Arial" pitchFamily="34" charset="0"/>
                <a:cs typeface="Arial" pitchFamily="34" charset="0"/>
              </a:rPr>
              <a:t>Datum: 19.1.2013</a:t>
            </a:r>
            <a:endParaRPr lang="cs-CZ" dirty="0" smtClean="0">
              <a:latin typeface="Arial" pitchFamily="34" charset="0"/>
              <a:cs typeface="Arial" pitchFamily="34" charset="0"/>
            </a:endParaRPr>
          </a:p>
          <a:p>
            <a:endParaRPr lang="cs-CZ" dirty="0"/>
          </a:p>
        </p:txBody>
      </p:sp>
      <p:pic>
        <p:nvPicPr>
          <p:cNvPr id="4" name="Picture 47"/>
          <p:cNvPicPr>
            <a:picLocks noChangeAspect="1" noChangeArrowheads="1"/>
          </p:cNvPicPr>
          <p:nvPr/>
        </p:nvPicPr>
        <p:blipFill>
          <a:blip r:embed="rId2" cstate="print"/>
          <a:srcRect/>
          <a:stretch>
            <a:fillRect/>
          </a:stretch>
        </p:blipFill>
        <p:spPr bwMode="auto">
          <a:xfrm>
            <a:off x="467544" y="260648"/>
            <a:ext cx="8208912" cy="1224136"/>
          </a:xfrm>
          <a:prstGeom prst="rect">
            <a:avLst/>
          </a:prstGeom>
          <a:solidFill>
            <a:srgbClr val="FFFFFF"/>
          </a:solidFill>
          <a:ln w="9525">
            <a:noFill/>
            <a:miter lim="800000"/>
            <a:headEnd/>
            <a:tailEnd/>
          </a:ln>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obsah 2"/>
          <p:cNvSpPr>
            <a:spLocks noGrp="1"/>
          </p:cNvSpPr>
          <p:nvPr>
            <p:ph idx="4294967295"/>
          </p:nvPr>
        </p:nvSpPr>
        <p:spPr>
          <a:xfrm>
            <a:off x="0" y="1600200"/>
            <a:ext cx="8229600" cy="4781550"/>
          </a:xfrm>
        </p:spPr>
        <p:txBody>
          <a:bodyPr/>
          <a:lstStyle/>
          <a:p>
            <a:r>
              <a:rPr lang="cs-CZ" sz="1400" dirty="0" smtClean="0"/>
              <a:t>Vylušti </a:t>
            </a:r>
            <a:r>
              <a:rPr lang="cs-CZ" sz="1400" dirty="0" err="1" smtClean="0"/>
              <a:t>čtyřsměrku</a:t>
            </a:r>
            <a:r>
              <a:rPr lang="cs-CZ" sz="1400" dirty="0" smtClean="0"/>
              <a:t>. Šipky napoví směr. Nevyškrtaná písmenka tvoří tajenku.</a:t>
            </a:r>
          </a:p>
          <a:p>
            <a:pPr>
              <a:buNone/>
            </a:pPr>
            <a:endParaRPr lang="cs-CZ" dirty="0" smtClean="0"/>
          </a:p>
          <a:p>
            <a:pPr>
              <a:buNone/>
            </a:pPr>
            <a:endParaRPr lang="cs-CZ" dirty="0" smtClean="0"/>
          </a:p>
          <a:p>
            <a:pPr>
              <a:buNone/>
            </a:pPr>
            <a:endParaRPr lang="cs-CZ" dirty="0"/>
          </a:p>
          <a:p>
            <a:pPr>
              <a:buNone/>
            </a:pPr>
            <a:endParaRPr lang="cs-CZ" dirty="0" smtClean="0"/>
          </a:p>
          <a:p>
            <a:pPr>
              <a:buNone/>
            </a:pPr>
            <a:endParaRPr lang="cs-CZ" dirty="0" smtClean="0"/>
          </a:p>
          <a:p>
            <a:pPr>
              <a:buNone/>
            </a:pPr>
            <a:endParaRPr lang="cs-CZ" sz="2000" dirty="0" smtClean="0"/>
          </a:p>
          <a:p>
            <a:pPr>
              <a:buNone/>
            </a:pPr>
            <a:r>
              <a:rPr lang="cs-CZ" sz="2000" dirty="0" smtClean="0"/>
              <a:t>	EDA,      DÁ,	    MÁ,	    ÁJA,	 JÁ,	ÁLA,	EMA</a:t>
            </a:r>
          </a:p>
          <a:p>
            <a:pPr>
              <a:buNone/>
            </a:pPr>
            <a:endParaRPr lang="cs-CZ" sz="2000" dirty="0"/>
          </a:p>
          <a:p>
            <a:pPr>
              <a:buNone/>
            </a:pPr>
            <a:r>
              <a:rPr lang="cs-CZ" sz="2000" dirty="0" smtClean="0"/>
              <a:t>TAJENKA: __________________</a:t>
            </a:r>
          </a:p>
          <a:p>
            <a:pPr>
              <a:buNone/>
            </a:pPr>
            <a:endParaRPr lang="cs-CZ" sz="2000" dirty="0"/>
          </a:p>
          <a:p>
            <a:pPr>
              <a:buNone/>
            </a:pPr>
            <a:endParaRPr lang="cs-CZ" sz="2000" dirty="0" smtClean="0"/>
          </a:p>
          <a:p>
            <a:pPr>
              <a:buNone/>
            </a:pPr>
            <a:endParaRPr lang="cs-CZ" dirty="0"/>
          </a:p>
        </p:txBody>
      </p:sp>
      <p:graphicFrame>
        <p:nvGraphicFramePr>
          <p:cNvPr id="6" name="Tabulka 5"/>
          <p:cNvGraphicFramePr>
            <a:graphicFrameLocks noGrp="1"/>
          </p:cNvGraphicFramePr>
          <p:nvPr/>
        </p:nvGraphicFramePr>
        <p:xfrm>
          <a:off x="1187625" y="2348880"/>
          <a:ext cx="4723724" cy="2131436"/>
        </p:xfrm>
        <a:graphic>
          <a:graphicData uri="http://schemas.openxmlformats.org/drawingml/2006/table">
            <a:tbl>
              <a:tblPr firstRow="1" bandRow="1">
                <a:tableStyleId>{5940675A-B579-460E-94D1-54222C63F5DA}</a:tableStyleId>
              </a:tblPr>
              <a:tblGrid>
                <a:gridCol w="1180931"/>
                <a:gridCol w="1180931"/>
                <a:gridCol w="1180931"/>
                <a:gridCol w="1180931"/>
              </a:tblGrid>
              <a:tr h="532859">
                <a:tc>
                  <a:txBody>
                    <a:bodyPr/>
                    <a:lstStyle/>
                    <a:p>
                      <a:pPr algn="ctr"/>
                      <a:r>
                        <a:rPr lang="cs-CZ" sz="2000" dirty="0" smtClean="0"/>
                        <a:t>E</a:t>
                      </a:r>
                      <a:endParaRPr lang="cs-CZ" sz="2000" dirty="0"/>
                    </a:p>
                  </a:txBody>
                  <a:tcPr/>
                </a:tc>
                <a:tc>
                  <a:txBody>
                    <a:bodyPr/>
                    <a:lstStyle/>
                    <a:p>
                      <a:pPr algn="ctr"/>
                      <a:r>
                        <a:rPr lang="cs-CZ" sz="2000" dirty="0" smtClean="0"/>
                        <a:t>D</a:t>
                      </a:r>
                      <a:endParaRPr lang="cs-CZ" sz="2000" dirty="0"/>
                    </a:p>
                  </a:txBody>
                  <a:tcPr/>
                </a:tc>
                <a:tc>
                  <a:txBody>
                    <a:bodyPr/>
                    <a:lstStyle/>
                    <a:p>
                      <a:pPr algn="ctr"/>
                      <a:r>
                        <a:rPr lang="cs-CZ" sz="2000" dirty="0" smtClean="0"/>
                        <a:t>A</a:t>
                      </a:r>
                      <a:endParaRPr lang="cs-CZ" sz="2000" dirty="0"/>
                    </a:p>
                  </a:txBody>
                  <a:tcPr/>
                </a:tc>
                <a:tc>
                  <a:txBody>
                    <a:bodyPr/>
                    <a:lstStyle/>
                    <a:p>
                      <a:pPr algn="ctr"/>
                      <a:r>
                        <a:rPr lang="cs-CZ" sz="2000" dirty="0" smtClean="0"/>
                        <a:t>V</a:t>
                      </a:r>
                      <a:endParaRPr lang="cs-CZ" sz="2000" dirty="0"/>
                    </a:p>
                  </a:txBody>
                  <a:tcPr/>
                </a:tc>
              </a:tr>
              <a:tr h="532859">
                <a:tc>
                  <a:txBody>
                    <a:bodyPr/>
                    <a:lstStyle/>
                    <a:p>
                      <a:pPr algn="ctr"/>
                      <a:r>
                        <a:rPr lang="cs-CZ" sz="2000" dirty="0" smtClean="0"/>
                        <a:t>M</a:t>
                      </a:r>
                      <a:endParaRPr lang="cs-CZ" sz="2000" dirty="0"/>
                    </a:p>
                  </a:txBody>
                  <a:tcPr/>
                </a:tc>
                <a:tc>
                  <a:txBody>
                    <a:bodyPr/>
                    <a:lstStyle/>
                    <a:p>
                      <a:pPr algn="ctr"/>
                      <a:r>
                        <a:rPr lang="cs-CZ" sz="2000" dirty="0" smtClean="0"/>
                        <a:t>Á</a:t>
                      </a:r>
                      <a:endParaRPr lang="cs-CZ" sz="2000" dirty="0"/>
                    </a:p>
                  </a:txBody>
                  <a:tcPr/>
                </a:tc>
                <a:tc>
                  <a:txBody>
                    <a:bodyPr/>
                    <a:lstStyle/>
                    <a:p>
                      <a:pPr algn="ctr"/>
                      <a:r>
                        <a:rPr lang="cs-CZ" sz="2000" dirty="0" smtClean="0"/>
                        <a:t>O</a:t>
                      </a:r>
                      <a:endParaRPr lang="cs-CZ" sz="2000" dirty="0"/>
                    </a:p>
                  </a:txBody>
                  <a:tcPr/>
                </a:tc>
                <a:tc>
                  <a:txBody>
                    <a:bodyPr/>
                    <a:lstStyle/>
                    <a:p>
                      <a:pPr algn="ctr"/>
                      <a:r>
                        <a:rPr lang="cs-CZ" sz="2000" dirty="0" smtClean="0"/>
                        <a:t>A</a:t>
                      </a:r>
                      <a:endParaRPr lang="cs-CZ" sz="2000" dirty="0"/>
                    </a:p>
                  </a:txBody>
                  <a:tcPr/>
                </a:tc>
              </a:tr>
              <a:tr h="532859">
                <a:tc>
                  <a:txBody>
                    <a:bodyPr/>
                    <a:lstStyle/>
                    <a:p>
                      <a:pPr algn="ctr"/>
                      <a:r>
                        <a:rPr lang="cs-CZ" sz="2000" dirty="0" smtClean="0"/>
                        <a:t>A</a:t>
                      </a:r>
                      <a:endParaRPr lang="cs-CZ" sz="2000" dirty="0"/>
                    </a:p>
                  </a:txBody>
                  <a:tcPr/>
                </a:tc>
                <a:tc>
                  <a:txBody>
                    <a:bodyPr/>
                    <a:lstStyle/>
                    <a:p>
                      <a:pPr algn="ctr"/>
                      <a:r>
                        <a:rPr lang="cs-CZ" sz="2000" dirty="0" smtClean="0"/>
                        <a:t>D</a:t>
                      </a:r>
                      <a:endParaRPr lang="cs-CZ" sz="2000" dirty="0"/>
                    </a:p>
                  </a:txBody>
                  <a:tcPr/>
                </a:tc>
                <a:tc>
                  <a:txBody>
                    <a:bodyPr/>
                    <a:lstStyle/>
                    <a:p>
                      <a:pPr algn="ctr"/>
                      <a:r>
                        <a:rPr lang="cs-CZ" sz="2000" dirty="0" smtClean="0"/>
                        <a:t>Á</a:t>
                      </a:r>
                      <a:endParaRPr lang="cs-CZ" sz="2000" dirty="0"/>
                    </a:p>
                  </a:txBody>
                  <a:tcPr/>
                </a:tc>
                <a:tc>
                  <a:txBody>
                    <a:bodyPr/>
                    <a:lstStyle/>
                    <a:p>
                      <a:pPr algn="ctr"/>
                      <a:r>
                        <a:rPr lang="cs-CZ" sz="2000" dirty="0" smtClean="0"/>
                        <a:t>L</a:t>
                      </a:r>
                      <a:endParaRPr lang="cs-CZ" sz="2000" dirty="0"/>
                    </a:p>
                  </a:txBody>
                  <a:tcPr/>
                </a:tc>
              </a:tr>
              <a:tr h="532859">
                <a:tc>
                  <a:txBody>
                    <a:bodyPr/>
                    <a:lstStyle/>
                    <a:p>
                      <a:pPr algn="ctr"/>
                      <a:r>
                        <a:rPr lang="cs-CZ" sz="2000" dirty="0" smtClean="0"/>
                        <a:t>A</a:t>
                      </a:r>
                      <a:endParaRPr lang="cs-CZ" sz="2000" dirty="0"/>
                    </a:p>
                  </a:txBody>
                  <a:tcPr/>
                </a:tc>
                <a:tc>
                  <a:txBody>
                    <a:bodyPr/>
                    <a:lstStyle/>
                    <a:p>
                      <a:pPr algn="ctr"/>
                      <a:r>
                        <a:rPr lang="cs-CZ" sz="2000" dirty="0" smtClean="0"/>
                        <a:t>A</a:t>
                      </a:r>
                      <a:endParaRPr lang="cs-CZ" sz="2000" dirty="0"/>
                    </a:p>
                  </a:txBody>
                  <a:tcPr/>
                </a:tc>
                <a:tc>
                  <a:txBody>
                    <a:bodyPr/>
                    <a:lstStyle/>
                    <a:p>
                      <a:pPr algn="ctr"/>
                      <a:r>
                        <a:rPr lang="cs-CZ" sz="2000" dirty="0" smtClean="0"/>
                        <a:t>J</a:t>
                      </a:r>
                      <a:endParaRPr lang="cs-CZ" sz="2000" dirty="0"/>
                    </a:p>
                  </a:txBody>
                  <a:tcPr/>
                </a:tc>
                <a:tc>
                  <a:txBody>
                    <a:bodyPr/>
                    <a:lstStyle/>
                    <a:p>
                      <a:pPr algn="ctr"/>
                      <a:r>
                        <a:rPr lang="cs-CZ" sz="2000" dirty="0" smtClean="0"/>
                        <a:t>Á</a:t>
                      </a:r>
                      <a:endParaRPr lang="cs-CZ" sz="2000" dirty="0"/>
                    </a:p>
                  </a:txBody>
                  <a:tcPr/>
                </a:tc>
              </a:tr>
            </a:tbl>
          </a:graphicData>
        </a:graphic>
      </p:graphicFrame>
      <p:sp>
        <p:nvSpPr>
          <p:cNvPr id="10" name="Šipka doprava 9"/>
          <p:cNvSpPr/>
          <p:nvPr/>
        </p:nvSpPr>
        <p:spPr>
          <a:xfrm>
            <a:off x="0" y="5301208"/>
            <a:ext cx="360040" cy="144016"/>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11" name="Šipka dolů 10"/>
          <p:cNvSpPr/>
          <p:nvPr/>
        </p:nvSpPr>
        <p:spPr>
          <a:xfrm>
            <a:off x="1043608" y="5085184"/>
            <a:ext cx="144016" cy="432048"/>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12" name="Šipka doprava 11"/>
          <p:cNvSpPr/>
          <p:nvPr/>
        </p:nvSpPr>
        <p:spPr>
          <a:xfrm>
            <a:off x="1691680" y="5301208"/>
            <a:ext cx="360040" cy="144016"/>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13" name="Šipka doleva 12"/>
          <p:cNvSpPr/>
          <p:nvPr/>
        </p:nvSpPr>
        <p:spPr>
          <a:xfrm>
            <a:off x="2627784" y="5301208"/>
            <a:ext cx="360040" cy="144016"/>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14" name="Šipka nahoru 13"/>
          <p:cNvSpPr/>
          <p:nvPr/>
        </p:nvSpPr>
        <p:spPr>
          <a:xfrm>
            <a:off x="3563888" y="5085184"/>
            <a:ext cx="144016" cy="432048"/>
          </a:xfrm>
          <a:prstGeom prst="up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15" name="Šipka nahoru 14"/>
          <p:cNvSpPr/>
          <p:nvPr/>
        </p:nvSpPr>
        <p:spPr>
          <a:xfrm>
            <a:off x="4355976" y="5085184"/>
            <a:ext cx="144016" cy="432048"/>
          </a:xfrm>
          <a:prstGeom prst="up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16" name="Šipka dolů 15"/>
          <p:cNvSpPr/>
          <p:nvPr/>
        </p:nvSpPr>
        <p:spPr>
          <a:xfrm>
            <a:off x="5364088" y="5085184"/>
            <a:ext cx="144016" cy="432048"/>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obsah 2"/>
          <p:cNvSpPr>
            <a:spLocks noGrp="1"/>
          </p:cNvSpPr>
          <p:nvPr>
            <p:ph idx="4294967295"/>
          </p:nvPr>
        </p:nvSpPr>
        <p:spPr>
          <a:xfrm>
            <a:off x="0" y="1600200"/>
            <a:ext cx="8229600" cy="4525963"/>
          </a:xfrm>
        </p:spPr>
        <p:txBody>
          <a:bodyPr>
            <a:normAutofit/>
          </a:bodyPr>
          <a:lstStyle/>
          <a:p>
            <a:r>
              <a:rPr lang="cs-CZ" sz="1400" dirty="0" smtClean="0"/>
              <a:t>K tajence namaluj obrázek.</a:t>
            </a:r>
          </a:p>
          <a:p>
            <a:pPr>
              <a:buNone/>
            </a:pPr>
            <a:endParaRPr lang="cs-CZ" sz="1400" dirty="0"/>
          </a:p>
        </p:txBody>
      </p:sp>
      <p:sp>
        <p:nvSpPr>
          <p:cNvPr id="4" name="Obdélník 3"/>
          <p:cNvSpPr/>
          <p:nvPr/>
        </p:nvSpPr>
        <p:spPr>
          <a:xfrm>
            <a:off x="539552" y="2060848"/>
            <a:ext cx="3744416" cy="3888432"/>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dirty="0">
              <a:solidFill>
                <a:schemeClr val="bg1"/>
              </a:solidFill>
            </a:endParaRPr>
          </a:p>
        </p:txBody>
      </p:sp>
      <p:sp>
        <p:nvSpPr>
          <p:cNvPr id="5" name="Obdélník 4"/>
          <p:cNvSpPr/>
          <p:nvPr/>
        </p:nvSpPr>
        <p:spPr>
          <a:xfrm>
            <a:off x="4860032" y="2060848"/>
            <a:ext cx="3744416" cy="3888432"/>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smtClean="0"/>
              <a:t>Podoby vody</a:t>
            </a:r>
            <a:endParaRPr lang="cs-CZ" dirty="0"/>
          </a:p>
        </p:txBody>
      </p:sp>
      <p:sp>
        <p:nvSpPr>
          <p:cNvPr id="3" name="Zástupný symbol pro obsah 2"/>
          <p:cNvSpPr>
            <a:spLocks noGrp="1"/>
          </p:cNvSpPr>
          <p:nvPr>
            <p:ph idx="1"/>
          </p:nvPr>
        </p:nvSpPr>
        <p:spPr>
          <a:xfrm>
            <a:off x="457200" y="1600200"/>
            <a:ext cx="8229600" cy="4853136"/>
          </a:xfrm>
        </p:spPr>
        <p:txBody>
          <a:bodyPr/>
          <a:lstStyle/>
          <a:p>
            <a:r>
              <a:rPr lang="cs-CZ" sz="1400" dirty="0" smtClean="0"/>
              <a:t>Jakou podobu může mít voda? Správné obrázky vybarvi, ostatní škrtni.</a:t>
            </a:r>
          </a:p>
          <a:p>
            <a:pPr>
              <a:buNone/>
            </a:pPr>
            <a:endParaRPr lang="cs-CZ" sz="1400" dirty="0"/>
          </a:p>
        </p:txBody>
      </p:sp>
      <p:pic>
        <p:nvPicPr>
          <p:cNvPr id="1027" name="Picture 3" descr="C:\Users\Kroupa\AppData\Local\Microsoft\Windows\Temporary Internet Files\Content.IE5\VUNR1JHZ\MC900311120[1].wmf"/>
          <p:cNvPicPr>
            <a:picLocks noChangeAspect="1" noChangeArrowheads="1"/>
          </p:cNvPicPr>
          <p:nvPr/>
        </p:nvPicPr>
        <p:blipFill>
          <a:blip r:embed="rId2" cstate="print"/>
          <a:srcRect/>
          <a:stretch>
            <a:fillRect/>
          </a:stretch>
        </p:blipFill>
        <p:spPr bwMode="auto">
          <a:xfrm>
            <a:off x="611560" y="2132856"/>
            <a:ext cx="1724558" cy="1836115"/>
          </a:xfrm>
          <a:prstGeom prst="rect">
            <a:avLst/>
          </a:prstGeom>
          <a:noFill/>
        </p:spPr>
      </p:pic>
      <p:pic>
        <p:nvPicPr>
          <p:cNvPr id="1030" name="Picture 6" descr="C:\Users\Kroupa\AppData\Local\Microsoft\Windows\Temporary Internet Files\Content.IE5\VUNR1JHZ\MC900037679[1].wmf"/>
          <p:cNvPicPr>
            <a:picLocks noChangeAspect="1" noChangeArrowheads="1"/>
          </p:cNvPicPr>
          <p:nvPr/>
        </p:nvPicPr>
        <p:blipFill>
          <a:blip r:embed="rId3" cstate="print"/>
          <a:srcRect/>
          <a:stretch>
            <a:fillRect/>
          </a:stretch>
        </p:blipFill>
        <p:spPr bwMode="auto">
          <a:xfrm>
            <a:off x="7092280" y="2276872"/>
            <a:ext cx="1368152" cy="1224136"/>
          </a:xfrm>
          <a:prstGeom prst="rect">
            <a:avLst/>
          </a:prstGeom>
          <a:noFill/>
        </p:spPr>
      </p:pic>
      <p:pic>
        <p:nvPicPr>
          <p:cNvPr id="1034" name="Picture 10" descr="C:\Users\Kroupa\AppData\Local\Microsoft\Windows\Temporary Internet Files\Content.IE5\R6MFLTR3\MC900215837[1].wmf"/>
          <p:cNvPicPr>
            <a:picLocks noChangeAspect="1" noChangeArrowheads="1"/>
          </p:cNvPicPr>
          <p:nvPr/>
        </p:nvPicPr>
        <p:blipFill>
          <a:blip r:embed="rId4" cstate="print">
            <a:clrChange>
              <a:clrFrom>
                <a:srgbClr val="12297D"/>
              </a:clrFrom>
              <a:clrTo>
                <a:srgbClr val="12297D">
                  <a:alpha val="0"/>
                </a:srgbClr>
              </a:clrTo>
            </a:clrChange>
            <a:duotone>
              <a:prstClr val="black"/>
              <a:schemeClr val="bg1">
                <a:lumMod val="95000"/>
                <a:tint val="45000"/>
                <a:satMod val="400000"/>
              </a:schemeClr>
            </a:duotone>
          </a:blip>
          <a:srcRect/>
          <a:stretch>
            <a:fillRect/>
          </a:stretch>
        </p:blipFill>
        <p:spPr bwMode="auto">
          <a:xfrm>
            <a:off x="6444208" y="4653136"/>
            <a:ext cx="2433873" cy="1643204"/>
          </a:xfrm>
          <a:prstGeom prst="rect">
            <a:avLst/>
          </a:prstGeom>
          <a:noFill/>
        </p:spPr>
      </p:pic>
      <p:pic>
        <p:nvPicPr>
          <p:cNvPr id="1036" name="Picture 12" descr="C:\Users\Kroupa\AppData\Local\Microsoft\Windows\Temporary Internet Files\Content.IE5\6GQOC5ZJ\MC900351301[1].wmf"/>
          <p:cNvPicPr>
            <a:picLocks noChangeAspect="1" noChangeArrowheads="1"/>
          </p:cNvPicPr>
          <p:nvPr/>
        </p:nvPicPr>
        <p:blipFill>
          <a:blip r:embed="rId5" cstate="print">
            <a:clrChange>
              <a:clrFrom>
                <a:srgbClr val="A1DEBF"/>
              </a:clrFrom>
              <a:clrTo>
                <a:srgbClr val="A1DEBF">
                  <a:alpha val="0"/>
                </a:srgbClr>
              </a:clrTo>
            </a:clrChange>
          </a:blip>
          <a:srcRect/>
          <a:stretch>
            <a:fillRect/>
          </a:stretch>
        </p:blipFill>
        <p:spPr bwMode="auto">
          <a:xfrm>
            <a:off x="899592" y="4293096"/>
            <a:ext cx="1368152" cy="1789568"/>
          </a:xfrm>
          <a:prstGeom prst="rect">
            <a:avLst/>
          </a:prstGeom>
          <a:noFill/>
        </p:spPr>
      </p:pic>
      <p:pic>
        <p:nvPicPr>
          <p:cNvPr id="1037" name="Picture 13" descr="C:\Users\Kroupa\AppData\Local\Microsoft\Windows\Temporary Internet Files\Content.IE5\57G1GTEQ\MC900310984[1].wmf"/>
          <p:cNvPicPr>
            <a:picLocks noChangeAspect="1" noChangeArrowheads="1"/>
          </p:cNvPicPr>
          <p:nvPr/>
        </p:nvPicPr>
        <p:blipFill>
          <a:blip r:embed="rId6" cstate="print"/>
          <a:srcRect/>
          <a:stretch>
            <a:fillRect/>
          </a:stretch>
        </p:blipFill>
        <p:spPr bwMode="auto">
          <a:xfrm>
            <a:off x="3650742" y="2635301"/>
            <a:ext cx="1842516" cy="1587398"/>
          </a:xfrm>
          <a:prstGeom prst="rect">
            <a:avLst/>
          </a:prstGeom>
          <a:noFill/>
        </p:spPr>
      </p:pic>
      <p:pic>
        <p:nvPicPr>
          <p:cNvPr id="1039" name="Picture 15" descr="C:\Users\Kroupa\AppData\Local\Microsoft\Windows\Temporary Internet Files\Content.IE5\R6MFLTR3\MC900359587[1].wmf"/>
          <p:cNvPicPr>
            <a:picLocks noChangeAspect="1" noChangeArrowheads="1"/>
          </p:cNvPicPr>
          <p:nvPr/>
        </p:nvPicPr>
        <p:blipFill>
          <a:blip r:embed="rId7" cstate="print"/>
          <a:srcRect/>
          <a:stretch>
            <a:fillRect/>
          </a:stretch>
        </p:blipFill>
        <p:spPr bwMode="auto">
          <a:xfrm>
            <a:off x="3735646" y="4751141"/>
            <a:ext cx="1823314" cy="1615745"/>
          </a:xfrm>
          <a:prstGeom prst="rect">
            <a:avLst/>
          </a:prstGeom>
          <a:noFill/>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smtClean="0"/>
              <a:t>Koloběh vody v přírodě</a:t>
            </a:r>
            <a:endParaRPr lang="cs-CZ" dirty="0"/>
          </a:p>
        </p:txBody>
      </p:sp>
      <p:pic>
        <p:nvPicPr>
          <p:cNvPr id="4" name="Zástupný symbol pro obsah 3" descr="koloběh.gif"/>
          <p:cNvPicPr>
            <a:picLocks noGrp="1" noChangeAspect="1"/>
          </p:cNvPicPr>
          <p:nvPr>
            <p:ph idx="1"/>
          </p:nvPr>
        </p:nvPicPr>
        <p:blipFill>
          <a:blip r:embed="rId2" cstate="print"/>
          <a:stretch>
            <a:fillRect/>
          </a:stretch>
        </p:blipFill>
        <p:spPr>
          <a:xfrm>
            <a:off x="1555742" y="1268761"/>
            <a:ext cx="6032516" cy="4248471"/>
          </a:xfrm>
        </p:spPr>
      </p:pic>
      <p:sp>
        <p:nvSpPr>
          <p:cNvPr id="5" name="TextovéPole 4"/>
          <p:cNvSpPr txBox="1"/>
          <p:nvPr/>
        </p:nvSpPr>
        <p:spPr>
          <a:xfrm>
            <a:off x="467544" y="1196753"/>
            <a:ext cx="5610776" cy="646331"/>
          </a:xfrm>
          <a:prstGeom prst="rect">
            <a:avLst/>
          </a:prstGeom>
          <a:noFill/>
        </p:spPr>
        <p:txBody>
          <a:bodyPr wrap="square" rtlCol="0">
            <a:spAutoFit/>
          </a:bodyPr>
          <a:lstStyle/>
          <a:p>
            <a:r>
              <a:rPr lang="cs-CZ" dirty="0" smtClean="0"/>
              <a:t>Vymaluj obrázek koloběhu vody v přírodě. Vyprávěj.</a:t>
            </a:r>
          </a:p>
          <a:p>
            <a:endParaRPr lang="cs-CZ" dirty="0"/>
          </a:p>
        </p:txBody>
      </p:sp>
      <p:sp>
        <p:nvSpPr>
          <p:cNvPr id="6" name="TextovéPole 5"/>
          <p:cNvSpPr txBox="1"/>
          <p:nvPr/>
        </p:nvSpPr>
        <p:spPr>
          <a:xfrm>
            <a:off x="0" y="5229201"/>
            <a:ext cx="9144000" cy="2031325"/>
          </a:xfrm>
          <a:prstGeom prst="rect">
            <a:avLst/>
          </a:prstGeom>
          <a:noFill/>
        </p:spPr>
        <p:txBody>
          <a:bodyPr wrap="square" rtlCol="0">
            <a:spAutoFit/>
          </a:bodyPr>
          <a:lstStyle/>
          <a:p>
            <a:r>
              <a:rPr lang="cs-CZ" i="1" u="sng" dirty="0" smtClean="0"/>
              <a:t>Podtrhni správné slovo:</a:t>
            </a:r>
            <a:endParaRPr lang="cs-CZ" u="sng" dirty="0" smtClean="0"/>
          </a:p>
          <a:p>
            <a:r>
              <a:rPr lang="cs-CZ" dirty="0" smtClean="0"/>
              <a:t>Kapička se přeměnila  v </a:t>
            </a:r>
            <a:r>
              <a:rPr lang="cs-CZ" b="1" dirty="0" smtClean="0"/>
              <a:t>/páru, led/ </a:t>
            </a:r>
            <a:r>
              <a:rPr lang="cs-CZ" dirty="0" smtClean="0"/>
              <a:t>a stoupala do oblak.</a:t>
            </a:r>
          </a:p>
          <a:p>
            <a:endParaRPr lang="cs-CZ" dirty="0" smtClean="0"/>
          </a:p>
          <a:p>
            <a:r>
              <a:rPr lang="cs-CZ" dirty="0" smtClean="0"/>
              <a:t>Udělal se z ní </a:t>
            </a:r>
            <a:r>
              <a:rPr lang="cs-CZ" b="1" dirty="0" smtClean="0"/>
              <a:t>/sníh, mrak/</a:t>
            </a:r>
            <a:r>
              <a:rPr lang="cs-CZ" dirty="0" smtClean="0"/>
              <a:t>.</a:t>
            </a:r>
            <a:r>
              <a:rPr lang="cs-CZ" b="1" dirty="0" smtClean="0"/>
              <a:t> </a:t>
            </a:r>
            <a:r>
              <a:rPr lang="cs-CZ" dirty="0" smtClean="0"/>
              <a:t>Z mraku začalo pršet, pára se přeměnila ve vodu a dostala se do potůčku, do řeky.</a:t>
            </a:r>
          </a:p>
          <a:p>
            <a:endParaRPr lang="cs-CZ" dirty="0" smtClean="0"/>
          </a:p>
          <a:p>
            <a:endParaRPr lang="cs-CZ" dirty="0"/>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smtClean="0"/>
              <a:t>Voda</a:t>
            </a:r>
            <a:endParaRPr lang="cs-CZ" dirty="0"/>
          </a:p>
        </p:txBody>
      </p:sp>
      <p:sp>
        <p:nvSpPr>
          <p:cNvPr id="3" name="Zástupný symbol pro obsah 2"/>
          <p:cNvSpPr>
            <a:spLocks noGrp="1"/>
          </p:cNvSpPr>
          <p:nvPr>
            <p:ph idx="1"/>
          </p:nvPr>
        </p:nvSpPr>
        <p:spPr/>
        <p:txBody>
          <a:bodyPr>
            <a:normAutofit/>
          </a:bodyPr>
          <a:lstStyle/>
          <a:p>
            <a:r>
              <a:rPr lang="cs-CZ" sz="1400" dirty="0" smtClean="0"/>
              <a:t>Doplň věty slovy z nápovědy.</a:t>
            </a:r>
          </a:p>
          <a:p>
            <a:pPr>
              <a:buNone/>
            </a:pPr>
            <a:endParaRPr lang="cs-CZ" sz="1800" dirty="0" smtClean="0"/>
          </a:p>
          <a:p>
            <a:pPr>
              <a:buNone/>
            </a:pPr>
            <a:r>
              <a:rPr lang="cs-CZ" sz="1800" dirty="0" smtClean="0"/>
              <a:t>Bez vody není ___________. Voda v mořích je ____________. V potocích, řekách, </a:t>
            </a:r>
          </a:p>
          <a:p>
            <a:pPr>
              <a:buNone/>
            </a:pPr>
            <a:endParaRPr lang="cs-CZ" sz="1800" dirty="0" smtClean="0"/>
          </a:p>
          <a:p>
            <a:pPr>
              <a:buNone/>
            </a:pPr>
            <a:r>
              <a:rPr lang="cs-CZ" sz="1800" dirty="0" smtClean="0"/>
              <a:t>rybnících, jezerech je voda _____________. Z kohoutku nám teče voda ____________,</a:t>
            </a:r>
          </a:p>
          <a:p>
            <a:pPr>
              <a:buNone/>
            </a:pPr>
            <a:endParaRPr lang="cs-CZ" sz="1800" dirty="0" smtClean="0"/>
          </a:p>
          <a:p>
            <a:pPr>
              <a:buNone/>
            </a:pPr>
            <a:r>
              <a:rPr lang="cs-CZ" sz="1800" dirty="0" smtClean="0"/>
              <a:t>která je předem upravená.</a:t>
            </a:r>
          </a:p>
          <a:p>
            <a:pPr>
              <a:buNone/>
            </a:pPr>
            <a:endParaRPr lang="cs-CZ" sz="1800" dirty="0" smtClean="0"/>
          </a:p>
          <a:p>
            <a:pPr>
              <a:buNone/>
            </a:pPr>
            <a:endParaRPr lang="cs-CZ" sz="1800" dirty="0" smtClean="0"/>
          </a:p>
          <a:p>
            <a:r>
              <a:rPr lang="cs-CZ" sz="1800" dirty="0" smtClean="0"/>
              <a:t>slaná	 </a:t>
            </a:r>
          </a:p>
          <a:p>
            <a:r>
              <a:rPr lang="cs-CZ" sz="1800" dirty="0" smtClean="0"/>
              <a:t>život</a:t>
            </a:r>
          </a:p>
          <a:p>
            <a:r>
              <a:rPr lang="cs-CZ" sz="1800" dirty="0" smtClean="0"/>
              <a:t>sladká</a:t>
            </a:r>
          </a:p>
          <a:p>
            <a:r>
              <a:rPr lang="cs-CZ" sz="1800" dirty="0" smtClean="0"/>
              <a:t>pitná</a:t>
            </a:r>
          </a:p>
          <a:p>
            <a:pPr>
              <a:buNone/>
            </a:pPr>
            <a:endParaRPr lang="cs-CZ" sz="1800" dirty="0"/>
          </a:p>
        </p:txBody>
      </p:sp>
      <p:pic>
        <p:nvPicPr>
          <p:cNvPr id="8" name="Obrázek 7" descr="Řeky-od-jejího-pramene-na_4a0d854bd7cdf-p.gif"/>
          <p:cNvPicPr>
            <a:picLocks noChangeAspect="1"/>
          </p:cNvPicPr>
          <p:nvPr/>
        </p:nvPicPr>
        <p:blipFill>
          <a:blip r:embed="rId2" cstate="print"/>
          <a:stretch>
            <a:fillRect/>
          </a:stretch>
        </p:blipFill>
        <p:spPr>
          <a:xfrm>
            <a:off x="4283968" y="3429000"/>
            <a:ext cx="4001050" cy="2808312"/>
          </a:xfrm>
          <a:prstGeom prst="rect">
            <a:avLst/>
          </a:prstGeom>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smtClean="0"/>
              <a:t>Voda - chuť</a:t>
            </a:r>
            <a:endParaRPr lang="cs-CZ" dirty="0"/>
          </a:p>
        </p:txBody>
      </p:sp>
      <p:sp>
        <p:nvSpPr>
          <p:cNvPr id="3" name="Zástupný symbol pro obsah 2"/>
          <p:cNvSpPr>
            <a:spLocks noGrp="1"/>
          </p:cNvSpPr>
          <p:nvPr>
            <p:ph idx="1"/>
          </p:nvPr>
        </p:nvSpPr>
        <p:spPr/>
        <p:txBody>
          <a:bodyPr>
            <a:normAutofit/>
          </a:bodyPr>
          <a:lstStyle/>
          <a:p>
            <a:r>
              <a:rPr lang="cs-CZ" sz="2000" u="sng" dirty="0" smtClean="0"/>
              <a:t>Podtrhni, jakou chuť má </a:t>
            </a:r>
            <a:r>
              <a:rPr lang="cs-CZ" sz="2000" b="1" u="sng" dirty="0" smtClean="0"/>
              <a:t>pitná</a:t>
            </a:r>
            <a:r>
              <a:rPr lang="cs-CZ" sz="2000" u="sng" dirty="0" smtClean="0"/>
              <a:t> voda:</a:t>
            </a:r>
          </a:p>
          <a:p>
            <a:pPr>
              <a:buNone/>
            </a:pPr>
            <a:endParaRPr lang="cs-CZ" sz="2000" dirty="0" smtClean="0"/>
          </a:p>
          <a:p>
            <a:pPr>
              <a:buNone/>
            </a:pPr>
            <a:r>
              <a:rPr lang="cs-CZ" sz="2000" dirty="0" smtClean="0"/>
              <a:t>hořká 		kyselá		 slaná 		sladká 		</a:t>
            </a:r>
          </a:p>
          <a:p>
            <a:pPr>
              <a:buNone/>
            </a:pPr>
            <a:r>
              <a:rPr lang="cs-CZ" sz="2000" dirty="0" smtClean="0"/>
              <a:t>		</a:t>
            </a:r>
          </a:p>
          <a:p>
            <a:pPr>
              <a:buNone/>
            </a:pPr>
            <a:r>
              <a:rPr lang="cs-CZ" sz="2000" dirty="0" smtClean="0"/>
              <a:t>		bez chuti</a:t>
            </a:r>
          </a:p>
          <a:p>
            <a:pPr>
              <a:buNone/>
            </a:pPr>
            <a:endParaRPr lang="cs-CZ" sz="2000" dirty="0" smtClean="0"/>
          </a:p>
          <a:p>
            <a:pPr>
              <a:buNone/>
            </a:pPr>
            <a:endParaRPr lang="cs-CZ" sz="2000" dirty="0" smtClean="0"/>
          </a:p>
          <a:p>
            <a:r>
              <a:rPr lang="cs-CZ" sz="2000" u="sng" dirty="0" smtClean="0"/>
              <a:t>Podtrhni, jaké vlastnosti má voda, která teče u vás doma z vodovodu.</a:t>
            </a:r>
          </a:p>
          <a:p>
            <a:pPr>
              <a:buNone/>
            </a:pPr>
            <a:endParaRPr lang="cs-CZ" sz="2000" dirty="0" smtClean="0"/>
          </a:p>
          <a:p>
            <a:pPr>
              <a:buNone/>
            </a:pPr>
            <a:r>
              <a:rPr lang="cs-CZ" sz="2000" dirty="0" smtClean="0"/>
              <a:t>čerstvá 		dobrá		 chutná		chlorovaná 		</a:t>
            </a:r>
          </a:p>
          <a:p>
            <a:pPr>
              <a:buNone/>
            </a:pPr>
            <a:r>
              <a:rPr lang="cs-CZ" sz="2000" dirty="0" smtClean="0"/>
              <a:t>rezavá 		bezbarvá</a:t>
            </a:r>
            <a:endParaRPr lang="cs-CZ" sz="2000" dirty="0"/>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smtClean="0"/>
              <a:t>Koloběh vody - počítání</a:t>
            </a:r>
            <a:endParaRPr lang="cs-CZ" dirty="0"/>
          </a:p>
        </p:txBody>
      </p:sp>
      <p:pic>
        <p:nvPicPr>
          <p:cNvPr id="4" name="Zástupný symbol pro obsah 3" descr="kolobeh-vody.jpg"/>
          <p:cNvPicPr>
            <a:picLocks noGrp="1" noChangeAspect="1"/>
          </p:cNvPicPr>
          <p:nvPr>
            <p:ph idx="1"/>
          </p:nvPr>
        </p:nvPicPr>
        <p:blipFill>
          <a:blip r:embed="rId2" cstate="print"/>
          <a:stretch>
            <a:fillRect/>
          </a:stretch>
        </p:blipFill>
        <p:spPr>
          <a:xfrm>
            <a:off x="1398124" y="1600200"/>
            <a:ext cx="6347751" cy="4525963"/>
          </a:xfrm>
        </p:spPr>
      </p:pic>
      <p:sp>
        <p:nvSpPr>
          <p:cNvPr id="5" name="TextovéPole 4"/>
          <p:cNvSpPr txBox="1"/>
          <p:nvPr/>
        </p:nvSpPr>
        <p:spPr>
          <a:xfrm>
            <a:off x="971600" y="6021288"/>
            <a:ext cx="4790735" cy="369332"/>
          </a:xfrm>
          <a:prstGeom prst="rect">
            <a:avLst/>
          </a:prstGeom>
          <a:noFill/>
        </p:spPr>
        <p:txBody>
          <a:bodyPr wrap="none" rtlCol="0">
            <a:spAutoFit/>
          </a:bodyPr>
          <a:lstStyle/>
          <a:p>
            <a:r>
              <a:rPr lang="cs-CZ" dirty="0" smtClean="0"/>
              <a:t>Doplň do tabulky správný počet  (tečkami, číslicí).</a:t>
            </a:r>
            <a:endParaRPr lang="cs-CZ" dirty="0"/>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normAutofit fontScale="90000"/>
          </a:bodyPr>
          <a:lstStyle/>
          <a:p>
            <a:r>
              <a:rPr lang="cs-CZ" dirty="0" smtClean="0"/>
              <a:t>Voda</a:t>
            </a:r>
            <a:br>
              <a:rPr lang="cs-CZ" dirty="0" smtClean="0"/>
            </a:br>
            <a:r>
              <a:rPr lang="cs-CZ" dirty="0" smtClean="0"/>
              <a:t>Spoj obrázky se slovy z nápovědy.</a:t>
            </a:r>
            <a:endParaRPr lang="cs-CZ" dirty="0"/>
          </a:p>
        </p:txBody>
      </p:sp>
      <p:pic>
        <p:nvPicPr>
          <p:cNvPr id="4" name="Zástupný symbol pro obsah 3" descr="déšt.png"/>
          <p:cNvPicPr>
            <a:picLocks noGrp="1" noChangeAspect="1"/>
          </p:cNvPicPr>
          <p:nvPr>
            <p:ph idx="1"/>
          </p:nvPr>
        </p:nvPicPr>
        <p:blipFill>
          <a:blip r:embed="rId2" cstate="print">
            <a:clrChange>
              <a:clrFrom>
                <a:srgbClr val="2DF4FF"/>
              </a:clrFrom>
              <a:clrTo>
                <a:srgbClr val="2DF4FF">
                  <a:alpha val="0"/>
                </a:srgbClr>
              </a:clrTo>
            </a:clrChange>
          </a:blip>
          <a:stretch>
            <a:fillRect/>
          </a:stretch>
        </p:blipFill>
        <p:spPr>
          <a:xfrm>
            <a:off x="827584" y="1844824"/>
            <a:ext cx="1006211" cy="731790"/>
          </a:xfrm>
        </p:spPr>
      </p:pic>
      <p:pic>
        <p:nvPicPr>
          <p:cNvPr id="5" name="Obrázek 4" descr="dům.JPG"/>
          <p:cNvPicPr>
            <a:picLocks noChangeAspect="1"/>
          </p:cNvPicPr>
          <p:nvPr/>
        </p:nvPicPr>
        <p:blipFill>
          <a:blip r:embed="rId3" cstate="print">
            <a:clrChange>
              <a:clrFrom>
                <a:srgbClr val="51FFAC"/>
              </a:clrFrom>
              <a:clrTo>
                <a:srgbClr val="51FFAC">
                  <a:alpha val="0"/>
                </a:srgbClr>
              </a:clrTo>
            </a:clrChange>
          </a:blip>
          <a:stretch>
            <a:fillRect/>
          </a:stretch>
        </p:blipFill>
        <p:spPr>
          <a:xfrm>
            <a:off x="3419872" y="1412776"/>
            <a:ext cx="1828800" cy="1828800"/>
          </a:xfrm>
          <a:prstGeom prst="rect">
            <a:avLst/>
          </a:prstGeom>
        </p:spPr>
      </p:pic>
      <p:pic>
        <p:nvPicPr>
          <p:cNvPr id="6" name="Obrázek 5" descr="moře.JPG"/>
          <p:cNvPicPr>
            <a:picLocks noChangeAspect="1"/>
          </p:cNvPicPr>
          <p:nvPr/>
        </p:nvPicPr>
        <p:blipFill>
          <a:blip r:embed="rId4" cstate="print"/>
          <a:stretch>
            <a:fillRect/>
          </a:stretch>
        </p:blipFill>
        <p:spPr>
          <a:xfrm>
            <a:off x="5724128" y="1484784"/>
            <a:ext cx="1828800" cy="1828800"/>
          </a:xfrm>
          <a:prstGeom prst="rect">
            <a:avLst/>
          </a:prstGeom>
        </p:spPr>
      </p:pic>
      <p:pic>
        <p:nvPicPr>
          <p:cNvPr id="7" name="Obrázek 6" descr="mrak.JPG"/>
          <p:cNvPicPr>
            <a:picLocks noChangeAspect="1"/>
          </p:cNvPicPr>
          <p:nvPr/>
        </p:nvPicPr>
        <p:blipFill>
          <a:blip r:embed="rId5" cstate="print"/>
          <a:stretch>
            <a:fillRect/>
          </a:stretch>
        </p:blipFill>
        <p:spPr>
          <a:xfrm>
            <a:off x="1619672" y="3140968"/>
            <a:ext cx="1828800" cy="1828800"/>
          </a:xfrm>
          <a:prstGeom prst="rect">
            <a:avLst/>
          </a:prstGeom>
        </p:spPr>
      </p:pic>
      <p:pic>
        <p:nvPicPr>
          <p:cNvPr id="8" name="Obrázek 7" descr="potok.JPG"/>
          <p:cNvPicPr>
            <a:picLocks noChangeAspect="1"/>
          </p:cNvPicPr>
          <p:nvPr/>
        </p:nvPicPr>
        <p:blipFill>
          <a:blip r:embed="rId6" cstate="print"/>
          <a:stretch>
            <a:fillRect/>
          </a:stretch>
        </p:blipFill>
        <p:spPr>
          <a:xfrm>
            <a:off x="4499992" y="3212976"/>
            <a:ext cx="1828800" cy="1828800"/>
          </a:xfrm>
          <a:prstGeom prst="rect">
            <a:avLst/>
          </a:prstGeom>
        </p:spPr>
      </p:pic>
      <p:sp>
        <p:nvSpPr>
          <p:cNvPr id="9" name="TextovéPole 8"/>
          <p:cNvSpPr txBox="1"/>
          <p:nvPr/>
        </p:nvSpPr>
        <p:spPr>
          <a:xfrm>
            <a:off x="467544" y="5445224"/>
            <a:ext cx="7992888" cy="715089"/>
          </a:xfrm>
          <a:prstGeom prst="roundRect">
            <a:avLst/>
          </a:prstGeom>
          <a:noFill/>
          <a:ln w="38100">
            <a:solidFill>
              <a:schemeClr val="tx1"/>
            </a:solidFill>
          </a:ln>
        </p:spPr>
        <p:txBody>
          <a:bodyPr wrap="square" rtlCol="0">
            <a:spAutoFit/>
          </a:bodyPr>
          <a:lstStyle/>
          <a:p>
            <a:pPr algn="ctr"/>
            <a:r>
              <a:rPr lang="cs-CZ" dirty="0" smtClean="0">
                <a:ln>
                  <a:noFill/>
                  <a:prstDash val="solid"/>
                </a:ln>
              </a:rPr>
              <a:t>potok          </a:t>
            </a:r>
            <a:r>
              <a:rPr lang="cs-CZ" dirty="0" smtClean="0"/>
              <a:t>domácnost 	déšť   	mrak	moře</a:t>
            </a:r>
          </a:p>
          <a:p>
            <a:pPr algn="ctr"/>
            <a:endParaRPr lang="cs-CZ" dirty="0" smtClean="0"/>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Zástupný symbol pro obsah 3" descr="10_rozdilu5_1.jpg"/>
          <p:cNvPicPr>
            <a:picLocks noGrp="1" noChangeAspect="1"/>
          </p:cNvPicPr>
          <p:nvPr>
            <p:ph idx="4294967295"/>
          </p:nvPr>
        </p:nvPicPr>
        <p:blipFill>
          <a:blip r:embed="rId2" cstate="print"/>
          <a:stretch>
            <a:fillRect/>
          </a:stretch>
        </p:blipFill>
        <p:spPr>
          <a:xfrm>
            <a:off x="0" y="1412875"/>
            <a:ext cx="4140200" cy="2962275"/>
          </a:xfrm>
          <a:ln>
            <a:solidFill>
              <a:srgbClr val="000000"/>
            </a:solidFill>
          </a:ln>
        </p:spPr>
      </p:pic>
      <p:pic>
        <p:nvPicPr>
          <p:cNvPr id="5" name="Obrázek 4" descr="10_rozdilu5_2.jpg"/>
          <p:cNvPicPr>
            <a:picLocks noChangeAspect="1"/>
          </p:cNvPicPr>
          <p:nvPr/>
        </p:nvPicPr>
        <p:blipFill>
          <a:blip r:embed="rId3" cstate="print"/>
          <a:stretch>
            <a:fillRect/>
          </a:stretch>
        </p:blipFill>
        <p:spPr>
          <a:xfrm>
            <a:off x="4644008" y="1412776"/>
            <a:ext cx="4104456" cy="2962275"/>
          </a:xfrm>
          <a:prstGeom prst="rect">
            <a:avLst/>
          </a:prstGeom>
          <a:ln>
            <a:solidFill>
              <a:srgbClr val="000000"/>
            </a:solidFill>
          </a:ln>
        </p:spPr>
      </p:pic>
      <p:sp>
        <p:nvSpPr>
          <p:cNvPr id="6" name="TextovéPole 5"/>
          <p:cNvSpPr txBox="1"/>
          <p:nvPr/>
        </p:nvSpPr>
        <p:spPr>
          <a:xfrm>
            <a:off x="2483768" y="5013176"/>
            <a:ext cx="4104456" cy="369332"/>
          </a:xfrm>
          <a:prstGeom prst="rect">
            <a:avLst/>
          </a:prstGeom>
          <a:noFill/>
        </p:spPr>
        <p:txBody>
          <a:bodyPr wrap="square" rtlCol="0">
            <a:spAutoFit/>
          </a:bodyPr>
          <a:lstStyle/>
          <a:p>
            <a:pPr algn="ctr"/>
            <a:r>
              <a:rPr lang="cs-CZ" dirty="0" smtClean="0"/>
              <a:t>Najdi 10 rozdílů.</a:t>
            </a:r>
            <a:endParaRPr lang="cs-CZ" dirty="0"/>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cstate="print"/>
          <a:srcRect/>
          <a:stretch>
            <a:fillRect/>
          </a:stretch>
        </p:blipFill>
        <p:spPr bwMode="auto">
          <a:xfrm>
            <a:off x="395537" y="260648"/>
            <a:ext cx="8280920" cy="6408712"/>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Zdroje</a:t>
            </a:r>
            <a:endParaRPr lang="cs-CZ" dirty="0"/>
          </a:p>
        </p:txBody>
      </p:sp>
      <p:sp>
        <p:nvSpPr>
          <p:cNvPr id="3" name="TextovéPole 2"/>
          <p:cNvSpPr txBox="1"/>
          <p:nvPr/>
        </p:nvSpPr>
        <p:spPr>
          <a:xfrm>
            <a:off x="251521" y="1700808"/>
            <a:ext cx="8892480" cy="4616648"/>
          </a:xfrm>
          <a:prstGeom prst="rect">
            <a:avLst/>
          </a:prstGeom>
          <a:noFill/>
        </p:spPr>
        <p:txBody>
          <a:bodyPr wrap="square" rtlCol="0">
            <a:spAutoFit/>
          </a:bodyPr>
          <a:lstStyle/>
          <a:p>
            <a:pPr>
              <a:buFont typeface="Arial" pitchFamily="34" charset="0"/>
              <a:buChar char="•"/>
            </a:pPr>
            <a:r>
              <a:rPr lang="cs-CZ" sz="1400" dirty="0" smtClean="0"/>
              <a:t>Hledej rozdíly - </a:t>
            </a:r>
            <a:r>
              <a:rPr lang="cs-CZ" sz="1400" dirty="0" smtClean="0">
                <a:hlinkClick r:id="rId2"/>
              </a:rPr>
              <a:t>http://www.</a:t>
            </a:r>
            <a:r>
              <a:rPr lang="cs-CZ" sz="1400" dirty="0" err="1" smtClean="0">
                <a:hlinkClick r:id="rId2"/>
              </a:rPr>
              <a:t>vodnistrazci.cz</a:t>
            </a:r>
            <a:r>
              <a:rPr lang="cs-CZ" sz="1400" dirty="0" smtClean="0">
                <a:hlinkClick r:id="rId2"/>
              </a:rPr>
              <a:t>/</a:t>
            </a:r>
            <a:r>
              <a:rPr lang="cs-CZ" sz="1400" dirty="0" err="1" smtClean="0">
                <a:hlinkClick r:id="rId2"/>
              </a:rPr>
              <a:t>pvk</a:t>
            </a:r>
            <a:r>
              <a:rPr lang="cs-CZ" sz="1400" dirty="0" smtClean="0">
                <a:hlinkClick r:id="rId2"/>
              </a:rPr>
              <a:t>/hry.</a:t>
            </a:r>
            <a:r>
              <a:rPr lang="cs-CZ" sz="1400" dirty="0" err="1" smtClean="0">
                <a:hlinkClick r:id="rId2"/>
              </a:rPr>
              <a:t>php</a:t>
            </a:r>
            <a:r>
              <a:rPr lang="cs-CZ" sz="1400" dirty="0" smtClean="0">
                <a:hlinkClick r:id="rId2"/>
              </a:rPr>
              <a:t>?p=10_</a:t>
            </a:r>
            <a:r>
              <a:rPr lang="cs-CZ" sz="1400" dirty="0" err="1" smtClean="0">
                <a:hlinkClick r:id="rId2"/>
              </a:rPr>
              <a:t>rozdilu</a:t>
            </a:r>
            <a:r>
              <a:rPr lang="cs-CZ" sz="1400" dirty="0" smtClean="0">
                <a:hlinkClick r:id="rId2"/>
              </a:rPr>
              <a:t>_4</a:t>
            </a:r>
            <a:endParaRPr lang="cs-CZ" sz="1400" dirty="0" smtClean="0"/>
          </a:p>
          <a:p>
            <a:pPr>
              <a:buFont typeface="Arial" pitchFamily="34" charset="0"/>
              <a:buChar char="•"/>
            </a:pPr>
            <a:r>
              <a:rPr lang="cs-CZ" sz="1400" dirty="0" smtClean="0"/>
              <a:t>Omalovánka- řeka - </a:t>
            </a:r>
            <a:r>
              <a:rPr lang="cs-CZ" sz="1400" dirty="0" smtClean="0">
                <a:hlinkClick r:id="rId3"/>
              </a:rPr>
              <a:t>http://img.onlineomalovanky.cz/%C5%98eky-od-jej%C3%ADho-pramene-na_4a0d854bd7cdf-p.gif</a:t>
            </a:r>
            <a:endParaRPr lang="cs-CZ" sz="1400" dirty="0" smtClean="0"/>
          </a:p>
          <a:p>
            <a:pPr>
              <a:buFont typeface="Arial" pitchFamily="34" charset="0"/>
              <a:buChar char="•"/>
            </a:pPr>
            <a:r>
              <a:rPr lang="cs-CZ" sz="1400" dirty="0" smtClean="0"/>
              <a:t>Osvědčení Alfonse Vodníka - </a:t>
            </a:r>
            <a:r>
              <a:rPr lang="cs-CZ" sz="1200" dirty="0" smtClean="0">
                <a:hlinkClick r:id="rId4"/>
              </a:rPr>
              <a:t>http://www.</a:t>
            </a:r>
            <a:r>
              <a:rPr lang="cs-CZ" sz="1200" dirty="0" err="1" smtClean="0">
                <a:hlinkClick r:id="rId4"/>
              </a:rPr>
              <a:t>pavucina</a:t>
            </a:r>
            <a:r>
              <a:rPr lang="cs-CZ" sz="1200" dirty="0" smtClean="0">
                <a:hlinkClick r:id="rId4"/>
              </a:rPr>
              <a:t>-</a:t>
            </a:r>
            <a:r>
              <a:rPr lang="cs-CZ" sz="1200" dirty="0" err="1" smtClean="0">
                <a:hlinkClick r:id="rId4"/>
              </a:rPr>
              <a:t>sev.cz</a:t>
            </a:r>
            <a:r>
              <a:rPr lang="cs-CZ" sz="1200" dirty="0" smtClean="0">
                <a:hlinkClick r:id="rId4"/>
              </a:rPr>
              <a:t>/soubory/</a:t>
            </a:r>
            <a:r>
              <a:rPr lang="cs-CZ" sz="1200" dirty="0" err="1" smtClean="0">
                <a:hlinkClick r:id="rId4"/>
              </a:rPr>
              <a:t>pavucina</a:t>
            </a:r>
            <a:r>
              <a:rPr lang="cs-CZ" sz="1200" dirty="0" smtClean="0">
                <a:hlinkClick r:id="rId4"/>
              </a:rPr>
              <a:t>-</a:t>
            </a:r>
            <a:r>
              <a:rPr lang="cs-CZ" sz="1200" dirty="0" err="1" smtClean="0">
                <a:hlinkClick r:id="rId4"/>
              </a:rPr>
              <a:t>mrkvicka</a:t>
            </a:r>
            <a:r>
              <a:rPr lang="cs-CZ" sz="1200" dirty="0" smtClean="0">
                <a:hlinkClick r:id="rId4"/>
              </a:rPr>
              <a:t>-bulletin-01-2010-</a:t>
            </a:r>
            <a:r>
              <a:rPr lang="cs-CZ" sz="1200" dirty="0" err="1" smtClean="0">
                <a:hlinkClick r:id="rId4"/>
              </a:rPr>
              <a:t>priloha</a:t>
            </a:r>
            <a:r>
              <a:rPr lang="cs-CZ" sz="1200" dirty="0" smtClean="0">
                <a:hlinkClick r:id="rId4"/>
              </a:rPr>
              <a:t>-1--f141.pdf</a:t>
            </a:r>
            <a:endParaRPr lang="cs-CZ" sz="1200" dirty="0" smtClean="0"/>
          </a:p>
          <a:p>
            <a:pPr>
              <a:buFont typeface="Arial" pitchFamily="34" charset="0"/>
              <a:buChar char="•"/>
            </a:pPr>
            <a:r>
              <a:rPr lang="cs-CZ" sz="1400" dirty="0" smtClean="0"/>
              <a:t>Mrak - http://office.</a:t>
            </a:r>
            <a:r>
              <a:rPr lang="cs-CZ" sz="1400" dirty="0" err="1" smtClean="0"/>
              <a:t>microsoft.com</a:t>
            </a:r>
            <a:r>
              <a:rPr lang="cs-CZ" sz="1400" dirty="0" smtClean="0"/>
              <a:t>/</a:t>
            </a:r>
            <a:r>
              <a:rPr lang="cs-CZ" sz="1400" dirty="0" err="1" smtClean="0"/>
              <a:t>cs</a:t>
            </a:r>
            <a:r>
              <a:rPr lang="cs-CZ" sz="1400" dirty="0" smtClean="0"/>
              <a:t>-</a:t>
            </a:r>
            <a:r>
              <a:rPr lang="cs-CZ" sz="1400" dirty="0" err="1" smtClean="0"/>
              <a:t>cz</a:t>
            </a:r>
            <a:r>
              <a:rPr lang="cs-CZ" sz="1400" dirty="0" smtClean="0"/>
              <a:t>/</a:t>
            </a:r>
            <a:r>
              <a:rPr lang="cs-CZ" sz="1400" dirty="0" err="1" smtClean="0"/>
              <a:t>images</a:t>
            </a:r>
            <a:r>
              <a:rPr lang="cs-CZ" sz="1400" dirty="0" smtClean="0"/>
              <a:t>/</a:t>
            </a:r>
            <a:r>
              <a:rPr lang="cs-CZ" sz="1400" dirty="0" err="1" smtClean="0"/>
              <a:t>results.aspx</a:t>
            </a:r>
            <a:r>
              <a:rPr lang="cs-CZ" sz="1400" dirty="0" smtClean="0"/>
              <a:t>?</a:t>
            </a:r>
            <a:r>
              <a:rPr lang="cs-CZ" sz="1400" dirty="0" err="1" smtClean="0"/>
              <a:t>qu</a:t>
            </a:r>
            <a:r>
              <a:rPr lang="cs-CZ" sz="1400" dirty="0" smtClean="0"/>
              <a:t>=d%C5%</a:t>
            </a:r>
            <a:r>
              <a:rPr lang="cs-CZ" sz="1400" dirty="0" err="1" smtClean="0"/>
              <a:t>AFm</a:t>
            </a:r>
            <a:r>
              <a:rPr lang="cs-CZ" sz="1400" dirty="0" smtClean="0"/>
              <a:t>&amp;ex=1#</a:t>
            </a:r>
            <a:r>
              <a:rPr lang="cs-CZ" sz="1400" dirty="0" err="1" smtClean="0"/>
              <a:t>pg</a:t>
            </a:r>
            <a:r>
              <a:rPr lang="cs-CZ" sz="1400" dirty="0" smtClean="0"/>
              <a:t>:16|</a:t>
            </a:r>
          </a:p>
          <a:p>
            <a:pPr>
              <a:buFont typeface="Arial" pitchFamily="34" charset="0"/>
              <a:buChar char="•"/>
            </a:pPr>
            <a:r>
              <a:rPr lang="cs-CZ" sz="1400" dirty="0" smtClean="0"/>
              <a:t>Déšť - </a:t>
            </a:r>
            <a:r>
              <a:rPr lang="cs-CZ" sz="1400" dirty="0" smtClean="0">
                <a:hlinkClick r:id="rId5"/>
              </a:rPr>
              <a:t>http://www.</a:t>
            </a:r>
            <a:r>
              <a:rPr lang="cs-CZ" sz="1400" dirty="0" err="1" smtClean="0">
                <a:hlinkClick r:id="rId5"/>
              </a:rPr>
              <a:t>pdclipart.org</a:t>
            </a:r>
            <a:r>
              <a:rPr lang="cs-CZ" sz="1400" dirty="0" smtClean="0">
                <a:hlinkClick r:id="rId5"/>
              </a:rPr>
              <a:t>/</a:t>
            </a:r>
            <a:r>
              <a:rPr lang="cs-CZ" sz="1400" dirty="0" err="1" smtClean="0">
                <a:hlinkClick r:id="rId5"/>
              </a:rPr>
              <a:t>albums</a:t>
            </a:r>
            <a:r>
              <a:rPr lang="cs-CZ" sz="1400" dirty="0" smtClean="0">
                <a:hlinkClick r:id="rId5"/>
              </a:rPr>
              <a:t>/</a:t>
            </a:r>
            <a:r>
              <a:rPr lang="cs-CZ" sz="1400" dirty="0" err="1" smtClean="0">
                <a:hlinkClick r:id="rId5"/>
              </a:rPr>
              <a:t>Weather</a:t>
            </a:r>
            <a:r>
              <a:rPr lang="cs-CZ" sz="1400" dirty="0" smtClean="0">
                <a:hlinkClick r:id="rId5"/>
              </a:rPr>
              <a:t>/</a:t>
            </a:r>
            <a:r>
              <a:rPr lang="cs-CZ" sz="1400" dirty="0" err="1" smtClean="0">
                <a:hlinkClick r:id="rId5"/>
              </a:rPr>
              <a:t>thumb</a:t>
            </a:r>
            <a:r>
              <a:rPr lang="cs-CZ" sz="1400" dirty="0" smtClean="0">
                <a:hlinkClick r:id="rId5"/>
              </a:rPr>
              <a:t>_</a:t>
            </a:r>
            <a:r>
              <a:rPr lang="cs-CZ" sz="1400" dirty="0" err="1" smtClean="0">
                <a:hlinkClick r:id="rId5"/>
              </a:rPr>
              <a:t>simple</a:t>
            </a:r>
            <a:r>
              <a:rPr lang="cs-CZ" sz="1400" dirty="0" smtClean="0">
                <a:hlinkClick r:id="rId5"/>
              </a:rPr>
              <a:t>_</a:t>
            </a:r>
            <a:r>
              <a:rPr lang="cs-CZ" sz="1400" dirty="0" err="1" smtClean="0">
                <a:hlinkClick r:id="rId5"/>
              </a:rPr>
              <a:t>weather</a:t>
            </a:r>
            <a:r>
              <a:rPr lang="cs-CZ" sz="1400" dirty="0" smtClean="0">
                <a:hlinkClick r:id="rId5"/>
              </a:rPr>
              <a:t>_set_</a:t>
            </a:r>
            <a:r>
              <a:rPr lang="cs-CZ" sz="1400" dirty="0" err="1" smtClean="0">
                <a:hlinkClick r:id="rId5"/>
              </a:rPr>
              <a:t>Clouds</a:t>
            </a:r>
            <a:r>
              <a:rPr lang="cs-CZ" sz="1400" dirty="0" smtClean="0">
                <a:hlinkClick r:id="rId5"/>
              </a:rPr>
              <a:t>_double_</a:t>
            </a:r>
            <a:r>
              <a:rPr lang="cs-CZ" sz="1400" dirty="0" err="1" smtClean="0">
                <a:hlinkClick r:id="rId5"/>
              </a:rPr>
              <a:t>cloud</a:t>
            </a:r>
            <a:r>
              <a:rPr lang="cs-CZ" sz="1400" dirty="0" smtClean="0">
                <a:hlinkClick r:id="rId5"/>
              </a:rPr>
              <a:t>_double_</a:t>
            </a:r>
            <a:r>
              <a:rPr lang="cs-CZ" sz="1400" dirty="0" err="1" smtClean="0">
                <a:hlinkClick r:id="rId5"/>
              </a:rPr>
              <a:t>rain.png</a:t>
            </a:r>
            <a:endParaRPr lang="cs-CZ" sz="1400" dirty="0" smtClean="0"/>
          </a:p>
          <a:p>
            <a:pPr>
              <a:buFont typeface="Arial" pitchFamily="34" charset="0"/>
              <a:buChar char="•"/>
            </a:pPr>
            <a:r>
              <a:rPr lang="cs-CZ" sz="1400" dirty="0" smtClean="0"/>
              <a:t>Dům - </a:t>
            </a:r>
            <a:r>
              <a:rPr lang="cs-CZ" sz="1400" dirty="0" smtClean="0">
                <a:hlinkClick r:id="rId6"/>
              </a:rPr>
              <a:t>http://office.</a:t>
            </a:r>
            <a:r>
              <a:rPr lang="cs-CZ" sz="1400" dirty="0" err="1" smtClean="0">
                <a:hlinkClick r:id="rId6"/>
              </a:rPr>
              <a:t>microsoft.com</a:t>
            </a:r>
            <a:r>
              <a:rPr lang="cs-CZ" sz="1400" dirty="0" smtClean="0">
                <a:hlinkClick r:id="rId6"/>
              </a:rPr>
              <a:t>/</a:t>
            </a:r>
            <a:r>
              <a:rPr lang="cs-CZ" sz="1400" dirty="0" err="1" smtClean="0">
                <a:hlinkClick r:id="rId6"/>
              </a:rPr>
              <a:t>cs</a:t>
            </a:r>
            <a:r>
              <a:rPr lang="cs-CZ" sz="1400" dirty="0" smtClean="0">
                <a:hlinkClick r:id="rId6"/>
              </a:rPr>
              <a:t>-</a:t>
            </a:r>
            <a:r>
              <a:rPr lang="cs-CZ" sz="1400" dirty="0" err="1" smtClean="0">
                <a:hlinkClick r:id="rId6"/>
              </a:rPr>
              <a:t>cz</a:t>
            </a:r>
            <a:r>
              <a:rPr lang="cs-CZ" sz="1400" dirty="0" smtClean="0">
                <a:hlinkClick r:id="rId6"/>
              </a:rPr>
              <a:t>/</a:t>
            </a:r>
            <a:r>
              <a:rPr lang="cs-CZ" sz="1400" dirty="0" err="1" smtClean="0">
                <a:hlinkClick r:id="rId6"/>
              </a:rPr>
              <a:t>images</a:t>
            </a:r>
            <a:r>
              <a:rPr lang="cs-CZ" sz="1400" dirty="0" smtClean="0">
                <a:hlinkClick r:id="rId6"/>
              </a:rPr>
              <a:t>/</a:t>
            </a:r>
            <a:r>
              <a:rPr lang="cs-CZ" sz="1400" dirty="0" err="1" smtClean="0">
                <a:hlinkClick r:id="rId6"/>
              </a:rPr>
              <a:t>results.aspx</a:t>
            </a:r>
            <a:r>
              <a:rPr lang="cs-CZ" sz="1400" dirty="0" smtClean="0">
                <a:hlinkClick r:id="rId6"/>
              </a:rPr>
              <a:t>?</a:t>
            </a:r>
            <a:r>
              <a:rPr lang="cs-CZ" sz="1400" dirty="0" err="1" smtClean="0">
                <a:hlinkClick r:id="rId6"/>
              </a:rPr>
              <a:t>qu</a:t>
            </a:r>
            <a:r>
              <a:rPr lang="cs-CZ" sz="1400" dirty="0" smtClean="0">
                <a:hlinkClick r:id="rId6"/>
              </a:rPr>
              <a:t>=d%C5%</a:t>
            </a:r>
            <a:r>
              <a:rPr lang="cs-CZ" sz="1400" dirty="0" err="1" smtClean="0">
                <a:hlinkClick r:id="rId6"/>
              </a:rPr>
              <a:t>AFm</a:t>
            </a:r>
            <a:r>
              <a:rPr lang="cs-CZ" sz="1400" dirty="0" smtClean="0">
                <a:hlinkClick r:id="rId6"/>
              </a:rPr>
              <a:t>&amp;ex=1#</a:t>
            </a:r>
            <a:r>
              <a:rPr lang="cs-CZ" sz="1400" dirty="0" err="1" smtClean="0">
                <a:hlinkClick r:id="rId6"/>
              </a:rPr>
              <a:t>pg</a:t>
            </a:r>
            <a:r>
              <a:rPr lang="cs-CZ" sz="1400" dirty="0" smtClean="0">
                <a:hlinkClick r:id="rId6"/>
              </a:rPr>
              <a:t>:16|</a:t>
            </a:r>
            <a:endParaRPr lang="cs-CZ" sz="1400" dirty="0" smtClean="0"/>
          </a:p>
          <a:p>
            <a:pPr>
              <a:buFont typeface="Arial" pitchFamily="34" charset="0"/>
              <a:buChar char="•"/>
            </a:pPr>
            <a:r>
              <a:rPr lang="cs-CZ" sz="1400" dirty="0" smtClean="0"/>
              <a:t>Moře -http://office.</a:t>
            </a:r>
            <a:r>
              <a:rPr lang="cs-CZ" sz="1400" dirty="0" err="1" smtClean="0"/>
              <a:t>microsoft.com</a:t>
            </a:r>
            <a:r>
              <a:rPr lang="cs-CZ" sz="1400" dirty="0" smtClean="0"/>
              <a:t>/</a:t>
            </a:r>
            <a:r>
              <a:rPr lang="cs-CZ" sz="1400" dirty="0" err="1" smtClean="0"/>
              <a:t>cs</a:t>
            </a:r>
            <a:r>
              <a:rPr lang="cs-CZ" sz="1400" dirty="0" smtClean="0"/>
              <a:t>-</a:t>
            </a:r>
            <a:r>
              <a:rPr lang="cs-CZ" sz="1400" dirty="0" err="1" smtClean="0"/>
              <a:t>cz</a:t>
            </a:r>
            <a:r>
              <a:rPr lang="cs-CZ" sz="1400" dirty="0" smtClean="0"/>
              <a:t>/</a:t>
            </a:r>
            <a:r>
              <a:rPr lang="cs-CZ" sz="1400" dirty="0" err="1" smtClean="0"/>
              <a:t>images</a:t>
            </a:r>
            <a:r>
              <a:rPr lang="cs-CZ" sz="1400" dirty="0" smtClean="0"/>
              <a:t>/</a:t>
            </a:r>
            <a:r>
              <a:rPr lang="cs-CZ" sz="1400" dirty="0" err="1" smtClean="0"/>
              <a:t>results.aspx</a:t>
            </a:r>
            <a:r>
              <a:rPr lang="cs-CZ" sz="1400" dirty="0" smtClean="0"/>
              <a:t>?</a:t>
            </a:r>
            <a:r>
              <a:rPr lang="cs-CZ" sz="1400" dirty="0" err="1" smtClean="0"/>
              <a:t>qu</a:t>
            </a:r>
            <a:r>
              <a:rPr lang="cs-CZ" sz="1400" dirty="0" smtClean="0"/>
              <a:t>=</a:t>
            </a:r>
            <a:r>
              <a:rPr lang="cs-CZ" sz="1400" dirty="0" err="1" smtClean="0"/>
              <a:t>mo</a:t>
            </a:r>
            <a:r>
              <a:rPr lang="cs-CZ" sz="1400" dirty="0" smtClean="0"/>
              <a:t>%C5%99e&amp;ex=2#</a:t>
            </a:r>
            <a:r>
              <a:rPr lang="cs-CZ" sz="1400" dirty="0" err="1" smtClean="0"/>
              <a:t>mt</a:t>
            </a:r>
            <a:r>
              <a:rPr lang="cs-CZ" sz="1400" dirty="0" smtClean="0"/>
              <a:t>:1|</a:t>
            </a:r>
          </a:p>
          <a:p>
            <a:pPr>
              <a:buFont typeface="Arial" pitchFamily="34" charset="0"/>
              <a:buChar char="•"/>
            </a:pPr>
            <a:r>
              <a:rPr lang="cs-CZ" sz="1400" dirty="0" smtClean="0"/>
              <a:t>Potok - </a:t>
            </a:r>
            <a:r>
              <a:rPr lang="cs-CZ" sz="1400" dirty="0" smtClean="0">
                <a:hlinkClick r:id="rId7"/>
              </a:rPr>
              <a:t>http://office.</a:t>
            </a:r>
            <a:r>
              <a:rPr lang="cs-CZ" sz="1400" dirty="0" err="1" smtClean="0">
                <a:hlinkClick r:id="rId7"/>
              </a:rPr>
              <a:t>microsoft.com</a:t>
            </a:r>
            <a:r>
              <a:rPr lang="cs-CZ" sz="1400" dirty="0" smtClean="0">
                <a:hlinkClick r:id="rId7"/>
              </a:rPr>
              <a:t>/</a:t>
            </a:r>
            <a:r>
              <a:rPr lang="cs-CZ" sz="1400" dirty="0" err="1" smtClean="0">
                <a:hlinkClick r:id="rId7"/>
              </a:rPr>
              <a:t>cs</a:t>
            </a:r>
            <a:r>
              <a:rPr lang="cs-CZ" sz="1400" dirty="0" smtClean="0">
                <a:hlinkClick r:id="rId7"/>
              </a:rPr>
              <a:t>-</a:t>
            </a:r>
            <a:r>
              <a:rPr lang="cs-CZ" sz="1400" dirty="0" err="1" smtClean="0">
                <a:hlinkClick r:id="rId7"/>
              </a:rPr>
              <a:t>cz</a:t>
            </a:r>
            <a:r>
              <a:rPr lang="cs-CZ" sz="1400" dirty="0" smtClean="0">
                <a:hlinkClick r:id="rId7"/>
              </a:rPr>
              <a:t>/</a:t>
            </a:r>
            <a:r>
              <a:rPr lang="cs-CZ" sz="1400" dirty="0" err="1" smtClean="0">
                <a:hlinkClick r:id="rId7"/>
              </a:rPr>
              <a:t>images</a:t>
            </a:r>
            <a:r>
              <a:rPr lang="cs-CZ" sz="1400" dirty="0" smtClean="0">
                <a:hlinkClick r:id="rId7"/>
              </a:rPr>
              <a:t>/</a:t>
            </a:r>
            <a:r>
              <a:rPr lang="cs-CZ" sz="1400" dirty="0" err="1" smtClean="0">
                <a:hlinkClick r:id="rId7"/>
              </a:rPr>
              <a:t>results.aspx</a:t>
            </a:r>
            <a:r>
              <a:rPr lang="cs-CZ" sz="1400" dirty="0" smtClean="0">
                <a:hlinkClick r:id="rId7"/>
              </a:rPr>
              <a:t>?</a:t>
            </a:r>
            <a:r>
              <a:rPr lang="cs-CZ" sz="1400" dirty="0" err="1" smtClean="0">
                <a:hlinkClick r:id="rId7"/>
              </a:rPr>
              <a:t>qu</a:t>
            </a:r>
            <a:r>
              <a:rPr lang="cs-CZ" sz="1400" dirty="0" smtClean="0">
                <a:hlinkClick r:id="rId7"/>
              </a:rPr>
              <a:t>=potok&amp;ex=1#</a:t>
            </a:r>
            <a:r>
              <a:rPr lang="cs-CZ" sz="1400" dirty="0" err="1" smtClean="0">
                <a:hlinkClick r:id="rId7"/>
              </a:rPr>
              <a:t>pg</a:t>
            </a:r>
            <a:r>
              <a:rPr lang="cs-CZ" sz="1400" dirty="0" smtClean="0">
                <a:hlinkClick r:id="rId7"/>
              </a:rPr>
              <a:t>:2|</a:t>
            </a:r>
            <a:endParaRPr lang="cs-CZ" sz="1400" dirty="0" smtClean="0"/>
          </a:p>
          <a:p>
            <a:pPr>
              <a:buFont typeface="Arial" pitchFamily="34" charset="0"/>
              <a:buChar char="•"/>
            </a:pPr>
            <a:r>
              <a:rPr lang="cs-CZ" sz="1400" dirty="0" smtClean="0"/>
              <a:t>Přehrada - </a:t>
            </a:r>
            <a:r>
              <a:rPr lang="cs-CZ" sz="1400" dirty="0" smtClean="0">
                <a:hlinkClick r:id="rId8"/>
              </a:rPr>
              <a:t>http://office.</a:t>
            </a:r>
            <a:r>
              <a:rPr lang="cs-CZ" sz="1400" dirty="0" err="1" smtClean="0">
                <a:hlinkClick r:id="rId8"/>
              </a:rPr>
              <a:t>microsoft.com</a:t>
            </a:r>
            <a:r>
              <a:rPr lang="cs-CZ" sz="1400" dirty="0" smtClean="0">
                <a:hlinkClick r:id="rId8"/>
              </a:rPr>
              <a:t>/</a:t>
            </a:r>
            <a:r>
              <a:rPr lang="cs-CZ" sz="1400" dirty="0" err="1" smtClean="0">
                <a:hlinkClick r:id="rId8"/>
              </a:rPr>
              <a:t>cs</a:t>
            </a:r>
            <a:r>
              <a:rPr lang="cs-CZ" sz="1400" dirty="0" smtClean="0">
                <a:hlinkClick r:id="rId8"/>
              </a:rPr>
              <a:t>-</a:t>
            </a:r>
            <a:r>
              <a:rPr lang="cs-CZ" sz="1400" dirty="0" err="1" smtClean="0">
                <a:hlinkClick r:id="rId8"/>
              </a:rPr>
              <a:t>cz</a:t>
            </a:r>
            <a:r>
              <a:rPr lang="cs-CZ" sz="1400" dirty="0" smtClean="0">
                <a:hlinkClick r:id="rId8"/>
              </a:rPr>
              <a:t>/</a:t>
            </a:r>
            <a:r>
              <a:rPr lang="cs-CZ" sz="1400" dirty="0" err="1" smtClean="0">
                <a:hlinkClick r:id="rId8"/>
              </a:rPr>
              <a:t>images</a:t>
            </a:r>
            <a:r>
              <a:rPr lang="cs-CZ" sz="1400" dirty="0" smtClean="0">
                <a:hlinkClick r:id="rId8"/>
              </a:rPr>
              <a:t>/</a:t>
            </a:r>
            <a:r>
              <a:rPr lang="cs-CZ" sz="1400" dirty="0" err="1" smtClean="0">
                <a:hlinkClick r:id="rId8"/>
              </a:rPr>
              <a:t>results.aspx</a:t>
            </a:r>
            <a:r>
              <a:rPr lang="cs-CZ" sz="1400" dirty="0" smtClean="0">
                <a:hlinkClick r:id="rId8"/>
              </a:rPr>
              <a:t>?</a:t>
            </a:r>
            <a:r>
              <a:rPr lang="cs-CZ" sz="1400" dirty="0" err="1" smtClean="0">
                <a:hlinkClick r:id="rId8"/>
              </a:rPr>
              <a:t>qu</a:t>
            </a:r>
            <a:r>
              <a:rPr lang="cs-CZ" sz="1400" dirty="0" smtClean="0">
                <a:hlinkClick r:id="rId8"/>
              </a:rPr>
              <a:t>=p%C5%99ehrada&amp;ex=1</a:t>
            </a:r>
            <a:endParaRPr lang="cs-CZ" sz="1400" dirty="0" smtClean="0"/>
          </a:p>
          <a:p>
            <a:pPr>
              <a:buFont typeface="Arial" pitchFamily="34" charset="0"/>
              <a:buChar char="•"/>
            </a:pPr>
            <a:r>
              <a:rPr lang="cs-CZ" sz="1400" dirty="0" smtClean="0"/>
              <a:t>Koloběh vody - </a:t>
            </a:r>
            <a:r>
              <a:rPr lang="cs-CZ" sz="1400" dirty="0" smtClean="0">
                <a:hlinkClick r:id="rId9"/>
              </a:rPr>
              <a:t>http://t1.gstatic.com/</a:t>
            </a:r>
            <a:r>
              <a:rPr lang="cs-CZ" sz="1400" dirty="0" err="1" smtClean="0">
                <a:hlinkClick r:id="rId9"/>
              </a:rPr>
              <a:t>images</a:t>
            </a:r>
            <a:r>
              <a:rPr lang="cs-CZ" sz="1400" dirty="0" smtClean="0">
                <a:hlinkClick r:id="rId9"/>
              </a:rPr>
              <a:t>?q=</a:t>
            </a:r>
            <a:r>
              <a:rPr lang="cs-CZ" sz="1400" dirty="0" err="1" smtClean="0">
                <a:hlinkClick r:id="rId9"/>
              </a:rPr>
              <a:t>tbn</a:t>
            </a:r>
            <a:r>
              <a:rPr lang="cs-CZ" sz="1400" dirty="0" smtClean="0">
                <a:hlinkClick r:id="rId9"/>
              </a:rPr>
              <a:t>:ANd9GcQKDEQ-3WHXzbgZ3YEEneujeJgFqD4txhmp0K-0BpGH0jwplcrp</a:t>
            </a:r>
            <a:endParaRPr lang="cs-CZ" sz="1400" dirty="0" smtClean="0"/>
          </a:p>
          <a:p>
            <a:pPr>
              <a:buFont typeface="Arial" pitchFamily="34" charset="0"/>
              <a:buChar char="•"/>
            </a:pPr>
            <a:r>
              <a:rPr lang="cs-CZ" sz="1400" dirty="0" smtClean="0"/>
              <a:t>Koloběh vody - </a:t>
            </a:r>
            <a:r>
              <a:rPr lang="cs-CZ" sz="1400" dirty="0" smtClean="0">
                <a:hlinkClick r:id="rId10"/>
              </a:rPr>
              <a:t>http://www.</a:t>
            </a:r>
            <a:r>
              <a:rPr lang="cs-CZ" sz="1400" dirty="0" err="1" smtClean="0">
                <a:hlinkClick r:id="rId10"/>
              </a:rPr>
              <a:t>miroslavasloupova.cz</a:t>
            </a:r>
            <a:r>
              <a:rPr lang="cs-CZ" sz="1400" dirty="0" smtClean="0">
                <a:hlinkClick r:id="rId10"/>
              </a:rPr>
              <a:t>/</a:t>
            </a:r>
            <a:r>
              <a:rPr lang="cs-CZ" sz="1400" dirty="0" err="1" smtClean="0">
                <a:hlinkClick r:id="rId10"/>
              </a:rPr>
              <a:t>wp</a:t>
            </a:r>
            <a:r>
              <a:rPr lang="cs-CZ" sz="1400" dirty="0" smtClean="0">
                <a:hlinkClick r:id="rId10"/>
              </a:rPr>
              <a:t>-</a:t>
            </a:r>
            <a:r>
              <a:rPr lang="cs-CZ" sz="1400" dirty="0" err="1" smtClean="0">
                <a:hlinkClick r:id="rId10"/>
              </a:rPr>
              <a:t>content</a:t>
            </a:r>
            <a:r>
              <a:rPr lang="cs-CZ" sz="1400" dirty="0" smtClean="0">
                <a:hlinkClick r:id="rId10"/>
              </a:rPr>
              <a:t>/</a:t>
            </a:r>
            <a:r>
              <a:rPr lang="cs-CZ" sz="1400" dirty="0" err="1" smtClean="0">
                <a:hlinkClick r:id="rId10"/>
              </a:rPr>
              <a:t>gallery</a:t>
            </a:r>
            <a:r>
              <a:rPr lang="cs-CZ" sz="1400" dirty="0" smtClean="0">
                <a:hlinkClick r:id="rId10"/>
              </a:rPr>
              <a:t>/20-</a:t>
            </a:r>
            <a:r>
              <a:rPr lang="cs-CZ" sz="1400" dirty="0" err="1" smtClean="0">
                <a:hlinkClick r:id="rId10"/>
              </a:rPr>
              <a:t>pl</a:t>
            </a:r>
            <a:r>
              <a:rPr lang="cs-CZ" sz="1400" dirty="0" smtClean="0">
                <a:hlinkClick r:id="rId10"/>
              </a:rPr>
              <a:t>/</a:t>
            </a:r>
            <a:r>
              <a:rPr lang="cs-CZ" sz="1400" dirty="0" err="1" smtClean="0">
                <a:hlinkClick r:id="rId10"/>
              </a:rPr>
              <a:t>kolobeh</a:t>
            </a:r>
            <a:r>
              <a:rPr lang="cs-CZ" sz="1400" dirty="0" smtClean="0">
                <a:hlinkClick r:id="rId10"/>
              </a:rPr>
              <a:t>-vody.</a:t>
            </a:r>
            <a:r>
              <a:rPr lang="cs-CZ" sz="1400" dirty="0" err="1" smtClean="0">
                <a:hlinkClick r:id="rId10"/>
              </a:rPr>
              <a:t>jpg</a:t>
            </a:r>
            <a:endParaRPr lang="cs-CZ" sz="1400" dirty="0" smtClean="0"/>
          </a:p>
          <a:p>
            <a:pPr>
              <a:buFont typeface="Arial" pitchFamily="34" charset="0"/>
              <a:buChar char="•"/>
            </a:pPr>
            <a:endParaRPr lang="cs-CZ" sz="1400" dirty="0" smtClean="0"/>
          </a:p>
          <a:p>
            <a:pPr>
              <a:buFont typeface="Arial" pitchFamily="34" charset="0"/>
              <a:buChar char="•"/>
            </a:pPr>
            <a:endParaRPr lang="cs-CZ" sz="1400" dirty="0" smtClean="0"/>
          </a:p>
          <a:p>
            <a:pPr>
              <a:buFont typeface="Arial" pitchFamily="34" charset="0"/>
              <a:buChar char="•"/>
            </a:pPr>
            <a:endParaRPr lang="cs-CZ" sz="1400" dirty="0" smtClean="0"/>
          </a:p>
          <a:p>
            <a:pPr>
              <a:buFont typeface="Arial" pitchFamily="34" charset="0"/>
              <a:buChar char="•"/>
            </a:pPr>
            <a:endParaRPr lang="cs-CZ" sz="1400" dirty="0" smtClean="0"/>
          </a:p>
          <a:p>
            <a:pPr>
              <a:buFont typeface="Arial" pitchFamily="34" charset="0"/>
              <a:buChar char="•"/>
            </a:pPr>
            <a:endParaRPr lang="cs-CZ" sz="1400" dirty="0" smtClean="0"/>
          </a:p>
          <a:p>
            <a:pPr>
              <a:buFont typeface="Arial" pitchFamily="34" charset="0"/>
              <a:buChar char="•"/>
            </a:pPr>
            <a:endParaRPr lang="cs-CZ" sz="1400" dirty="0" smtClean="0"/>
          </a:p>
          <a:p>
            <a:pPr>
              <a:buFont typeface="Arial" pitchFamily="34" charset="0"/>
              <a:buChar char="•"/>
            </a:pPr>
            <a:endParaRPr lang="cs-CZ" sz="1400" dirty="0" smtClean="0"/>
          </a:p>
          <a:p>
            <a:pPr>
              <a:buFont typeface="Arial" pitchFamily="34" charset="0"/>
              <a:buChar char="•"/>
            </a:pPr>
            <a:endParaRPr lang="cs-CZ" sz="1400" dirty="0" smtClean="0"/>
          </a:p>
          <a:p>
            <a:pPr>
              <a:buFont typeface="Arial" pitchFamily="34" charset="0"/>
              <a:buChar char="•"/>
            </a:pPr>
            <a:endParaRPr lang="cs-CZ" sz="1400" dirty="0"/>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Motiv sady Office">
  <a:themeElements>
    <a:clrScheme name="Kancelář">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Kancelář">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Kancelář">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678</TotalTime>
  <Words>444</Words>
  <Application>Microsoft Office PowerPoint</Application>
  <PresentationFormat>Předvádění na obrazovce (4:3)</PresentationFormat>
  <Paragraphs>103</Paragraphs>
  <Slides>13</Slides>
  <Notes>0</Notes>
  <HiddenSlides>0</HiddenSlides>
  <MMClips>0</MMClips>
  <ScaleCrop>false</ScaleCrop>
  <HeadingPairs>
    <vt:vector size="4" baseType="variant">
      <vt:variant>
        <vt:lpstr>Motiv</vt:lpstr>
      </vt:variant>
      <vt:variant>
        <vt:i4>1</vt:i4>
      </vt:variant>
      <vt:variant>
        <vt:lpstr>Nadpisy snímků</vt:lpstr>
      </vt:variant>
      <vt:variant>
        <vt:i4>13</vt:i4>
      </vt:variant>
    </vt:vector>
  </HeadingPairs>
  <TitlesOfParts>
    <vt:vector size="14" baseType="lpstr">
      <vt:lpstr>Motiv sady Office</vt:lpstr>
      <vt:lpstr>Snímek 1</vt:lpstr>
      <vt:lpstr>Snímek 2</vt:lpstr>
      <vt:lpstr>Snímek 3</vt:lpstr>
      <vt:lpstr>Snímek 4</vt:lpstr>
      <vt:lpstr>Podoby vody</vt:lpstr>
      <vt:lpstr>Koloběh vody v přírodě</vt:lpstr>
      <vt:lpstr>Voda</vt:lpstr>
      <vt:lpstr>Voda - chuť</vt:lpstr>
      <vt:lpstr>Koloběh vody - počítání</vt:lpstr>
      <vt:lpstr>Voda Spoj obrázky se slovy z nápovědy.</vt:lpstr>
      <vt:lpstr>Snímek 11</vt:lpstr>
      <vt:lpstr>Snímek 12</vt:lpstr>
      <vt:lpstr>Zdroje</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Snímek 1</dc:title>
  <dc:creator>Kroupa</dc:creator>
  <cp:lastModifiedBy>Kroupa</cp:lastModifiedBy>
  <cp:revision>66</cp:revision>
  <dcterms:created xsi:type="dcterms:W3CDTF">2013-01-16T09:56:08Z</dcterms:created>
  <dcterms:modified xsi:type="dcterms:W3CDTF">2013-01-26T13:58:56Z</dcterms:modified>
</cp:coreProperties>
</file>