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8" r:id="rId2"/>
    <p:sldId id="266" r:id="rId3"/>
    <p:sldId id="256" r:id="rId4"/>
    <p:sldId id="257" r:id="rId5"/>
    <p:sldId id="258" r:id="rId6"/>
    <p:sldId id="260" r:id="rId7"/>
    <p:sldId id="261" r:id="rId8"/>
    <p:sldId id="262" r:id="rId9"/>
    <p:sldId id="263" r:id="rId10"/>
    <p:sldId id="264" r:id="rId11"/>
    <p:sldId id="265" r:id="rId12"/>
    <p:sldId id="25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VY_32_INOVACE_3. 2. 5. 3. F 15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Praha-východ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Ing. Ivana Fiedlerová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Přírodopis 6 – Členovci </a:t>
          </a:r>
          <a:r>
            <a:rPr lang="cs-CZ" sz="2000" dirty="0" err="1" smtClean="0"/>
            <a:t>stonožkovci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r>
            <a:rPr lang="cs-CZ" sz="2000" dirty="0" smtClean="0">
              <a:solidFill>
                <a:prstClr val="black"/>
              </a:solidFill>
            </a:rPr>
            <a:t>CZ.1.07/1.4.00/21.2976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 custLinFactNeighborX="-2095" custLinFactNeighborY="-1569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D76B10D-B1B4-4962-AA03-267D7BF72614}" type="presOf" srcId="{4C35D32F-0EAB-4CD7-82EE-45574DC2A586}" destId="{890E4F0B-2866-4A3F-A3C7-2A14B1797930}" srcOrd="1" destOrd="0" presId="urn:microsoft.com/office/officeart/2005/8/layout/target3"/>
    <dgm:cxn modelId="{3F34C1BD-B86D-46EC-BD23-A130EB208D8C}" type="presOf" srcId="{B651F6E3-6281-48DB-9319-2AEAFDAE7572}" destId="{619D679B-A015-4ECF-8348-D1034C574F40}" srcOrd="0" destOrd="0" presId="urn:microsoft.com/office/officeart/2005/8/layout/target3"/>
    <dgm:cxn modelId="{23853982-C8EC-4DB7-81B5-E94AC643FB1C}" type="presOf" srcId="{D1D4F407-5343-4D3F-B5B9-D407B03CAEB4}" destId="{AED2198E-93D5-4001-81B4-73124B309672}" srcOrd="1" destOrd="0" presId="urn:microsoft.com/office/officeart/2005/8/layout/target3"/>
    <dgm:cxn modelId="{75C2AEF4-A9C5-41E2-A9A5-8A6C57569AEA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444BA9C-8D86-448E-81C7-81B6D1DE5FF3}" type="presOf" srcId="{D1D4F407-5343-4D3F-B5B9-D407B03CAEB4}" destId="{D005CE8C-CC26-4C3E-AC11-E15060ECD759}" srcOrd="0" destOrd="0" presId="urn:microsoft.com/office/officeart/2005/8/layout/target3"/>
    <dgm:cxn modelId="{EE74A79E-287B-4EEC-9E20-FC289EE773D6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1D1B8AF-AAE9-461C-B5A5-9053B53B234D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9F5C9F7-B9E8-43DC-A33F-619544A85EFF}" type="presOf" srcId="{B651F6E3-6281-48DB-9319-2AEAFDAE7572}" destId="{6BB5E863-4638-4E1D-BFDE-399D028AC4ED}" srcOrd="1" destOrd="0" presId="urn:microsoft.com/office/officeart/2005/8/layout/target3"/>
    <dgm:cxn modelId="{513EACC8-F63C-432C-900F-84136DABDE81}" type="presOf" srcId="{D8197B8C-B260-4A16-BDF4-0947B075E274}" destId="{5A5FFA88-C948-4069-8E93-59FA12366E83}" srcOrd="1" destOrd="0" presId="urn:microsoft.com/office/officeart/2005/8/layout/target3"/>
    <dgm:cxn modelId="{A18D4B9A-4113-452D-9C73-364DA87F1F04}" type="presOf" srcId="{D1B46980-6531-4606-95E6-44980827E919}" destId="{6140AFEC-043D-4C43-A2F9-D0F5331DF3A3}" srcOrd="0" destOrd="0" presId="urn:microsoft.com/office/officeart/2005/8/layout/target3"/>
    <dgm:cxn modelId="{F29396D8-CE59-4637-8F78-5AA53B120BF9}" type="presOf" srcId="{757F3AB3-0718-4624-B441-E567A8F0AB56}" destId="{333A1088-737F-45CB-B68E-254E46348037}" srcOrd="0" destOrd="0" presId="urn:microsoft.com/office/officeart/2005/8/layout/target3"/>
    <dgm:cxn modelId="{6F78214F-670B-4E29-BC5F-9A9FDCF0BF8E}" type="presParOf" srcId="{333A1088-737F-45CB-B68E-254E46348037}" destId="{F5ABB229-8D3B-4694-996A-96F23CF14429}" srcOrd="0" destOrd="0" presId="urn:microsoft.com/office/officeart/2005/8/layout/target3"/>
    <dgm:cxn modelId="{D54C37ED-58CB-4215-9AA1-D3083EBACA2F}" type="presParOf" srcId="{333A1088-737F-45CB-B68E-254E46348037}" destId="{F41139FD-01EE-4571-8B17-4FB00FC51163}" srcOrd="1" destOrd="0" presId="urn:microsoft.com/office/officeart/2005/8/layout/target3"/>
    <dgm:cxn modelId="{70D88348-DC29-40E1-BFFE-74A1D5FF440D}" type="presParOf" srcId="{333A1088-737F-45CB-B68E-254E46348037}" destId="{D005CE8C-CC26-4C3E-AC11-E15060ECD759}" srcOrd="2" destOrd="0" presId="urn:microsoft.com/office/officeart/2005/8/layout/target3"/>
    <dgm:cxn modelId="{D2D8700F-EDFF-4D89-A9A9-4F85471D244A}" type="presParOf" srcId="{333A1088-737F-45CB-B68E-254E46348037}" destId="{2C702D82-9B77-49B7-9568-BB8EB47C3372}" srcOrd="3" destOrd="0" presId="urn:microsoft.com/office/officeart/2005/8/layout/target3"/>
    <dgm:cxn modelId="{5BFC0343-405A-4073-B84E-10FC17368A2A}" type="presParOf" srcId="{333A1088-737F-45CB-B68E-254E46348037}" destId="{A52A0455-90FF-4808-ABD0-F02540D31D5A}" srcOrd="4" destOrd="0" presId="urn:microsoft.com/office/officeart/2005/8/layout/target3"/>
    <dgm:cxn modelId="{E304EB82-F8F3-4CC9-8F84-E6F0BB27BAC4}" type="presParOf" srcId="{333A1088-737F-45CB-B68E-254E46348037}" destId="{6140AFEC-043D-4C43-A2F9-D0F5331DF3A3}" srcOrd="5" destOrd="0" presId="urn:microsoft.com/office/officeart/2005/8/layout/target3"/>
    <dgm:cxn modelId="{D5352D48-ABF9-4429-9D17-C2CFB3683BAA}" type="presParOf" srcId="{333A1088-737F-45CB-B68E-254E46348037}" destId="{9358AC05-5D7D-4327-9F80-1AD486AEA664}" srcOrd="6" destOrd="0" presId="urn:microsoft.com/office/officeart/2005/8/layout/target3"/>
    <dgm:cxn modelId="{BE00A425-EA33-49C0-8B57-921999A4A7B9}" type="presParOf" srcId="{333A1088-737F-45CB-B68E-254E46348037}" destId="{313FC574-E1CD-4FB4-B054-0B805CE0447D}" srcOrd="7" destOrd="0" presId="urn:microsoft.com/office/officeart/2005/8/layout/target3"/>
    <dgm:cxn modelId="{1294EBDC-E611-4EF8-B594-E9DFE9CCAC3E}" type="presParOf" srcId="{333A1088-737F-45CB-B68E-254E46348037}" destId="{619D679B-A015-4ECF-8348-D1034C574F40}" srcOrd="8" destOrd="0" presId="urn:microsoft.com/office/officeart/2005/8/layout/target3"/>
    <dgm:cxn modelId="{0CC2E9AD-BA86-4B64-AB1C-9BED7EA50F42}" type="presParOf" srcId="{333A1088-737F-45CB-B68E-254E46348037}" destId="{322283A8-4A27-4CDA-BAE3-F381106A9174}" srcOrd="9" destOrd="0" presId="urn:microsoft.com/office/officeart/2005/8/layout/target3"/>
    <dgm:cxn modelId="{C64259EA-A49B-4471-93AC-16B6E3E71BC1}" type="presParOf" srcId="{333A1088-737F-45CB-B68E-254E46348037}" destId="{FFC9F71D-1B4F-4AD9-A4A6-86ADEFC8AF5C}" srcOrd="10" destOrd="0" presId="urn:microsoft.com/office/officeart/2005/8/layout/target3"/>
    <dgm:cxn modelId="{A4040F3D-A74D-4C6C-A271-F6B4CBC2CF18}" type="presParOf" srcId="{333A1088-737F-45CB-B68E-254E46348037}" destId="{25B08C86-7E15-44DC-BE7F-FFB55DD49D12}" srcOrd="11" destOrd="0" presId="urn:microsoft.com/office/officeart/2005/8/layout/target3"/>
    <dgm:cxn modelId="{B40643A4-D33A-427B-A0F4-E928BBFE7BB8}" type="presParOf" srcId="{333A1088-737F-45CB-B68E-254E46348037}" destId="{76644BE8-9D7C-4C09-B250-3D10AF48CBB7}" srcOrd="12" destOrd="0" presId="urn:microsoft.com/office/officeart/2005/8/layout/target3"/>
    <dgm:cxn modelId="{37D6B6B0-92C9-4F52-AF2E-46B054E69E41}" type="presParOf" srcId="{333A1088-737F-45CB-B68E-254E46348037}" destId="{EE85B701-7295-41C0-BA7A-34D3756A2AE6}" srcOrd="13" destOrd="0" presId="urn:microsoft.com/office/officeart/2005/8/layout/target3"/>
    <dgm:cxn modelId="{1E8E5ADE-4112-4D59-8CA3-41FAB9047B61}" type="presParOf" srcId="{333A1088-737F-45CB-B68E-254E46348037}" destId="{8BEBB6EC-1DAA-4CAC-8A25-BC0FCBD5DBD5}" srcOrd="14" destOrd="0" presId="urn:microsoft.com/office/officeart/2005/8/layout/target3"/>
    <dgm:cxn modelId="{EA35E8FF-7E79-4BC6-9C0E-F09A0C45CFAE}" type="presParOf" srcId="{333A1088-737F-45CB-B68E-254E46348037}" destId="{AED2198E-93D5-4001-81B4-73124B309672}" srcOrd="15" destOrd="0" presId="urn:microsoft.com/office/officeart/2005/8/layout/target3"/>
    <dgm:cxn modelId="{C5563AF9-90F3-4F68-8F03-CCEB2CD216A5}" type="presParOf" srcId="{333A1088-737F-45CB-B68E-254E46348037}" destId="{2BE915AB-18AA-4053-B92C-3BFC9ED204BB}" srcOrd="16" destOrd="0" presId="urn:microsoft.com/office/officeart/2005/8/layout/target3"/>
    <dgm:cxn modelId="{E4B793D7-6241-4B7B-803C-0A0E143E6B67}" type="presParOf" srcId="{333A1088-737F-45CB-B68E-254E46348037}" destId="{6BB5E863-4638-4E1D-BFDE-399D028AC4ED}" srcOrd="17" destOrd="0" presId="urn:microsoft.com/office/officeart/2005/8/layout/target3"/>
    <dgm:cxn modelId="{9DCF2BE9-68CE-42B5-B577-F1425C7477DE}" type="presParOf" srcId="{333A1088-737F-45CB-B68E-254E46348037}" destId="{5A5FFA88-C948-4069-8E93-59FA12366E83}" srcOrd="18" destOrd="0" presId="urn:microsoft.com/office/officeart/2005/8/layout/target3"/>
    <dgm:cxn modelId="{7EEA6DE4-FEDD-4ACC-95CC-23398651FD8D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Praha-východ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Ing. Ivana Fiedlerová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04062" y="792083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VY_32_INOVACE_3. 2. 5. 3. F 15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Přírodopis 6 – Členovci </a:t>
          </a:r>
          <a:r>
            <a:rPr lang="cs-CZ" sz="2000" kern="1200" dirty="0" err="1" smtClean="0"/>
            <a:t>stonožkovci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r>
            <a:rPr lang="cs-CZ" sz="2000" kern="1200" dirty="0" smtClean="0">
              <a:solidFill>
                <a:prstClr val="black"/>
              </a:solidFill>
            </a:rPr>
            <a:t>CZ.1.07/1.4.00/21.2976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F2A6F15-0793-4AAB-A767-FB9A22A42A72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56785CC-BCC6-4FD0-AD69-B8B7B8E9B14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450388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DEE471-3223-4889-8F0B-E0F4A9673973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A98A5-1B36-4234-B066-5193F3A4EAB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22912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DEE471-3223-4889-8F0B-E0F4A9673973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A98A5-1B36-4234-B066-5193F3A4EAB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880978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DEE471-3223-4889-8F0B-E0F4A9673973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A98A5-1B36-4234-B066-5193F3A4EAB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149137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DEE471-3223-4889-8F0B-E0F4A9673973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A98A5-1B36-4234-B066-5193F3A4EAB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229582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DEE471-3223-4889-8F0B-E0F4A9673973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A98A5-1B36-4234-B066-5193F3A4EAB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211307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DEE471-3223-4889-8F0B-E0F4A9673973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A98A5-1B36-4234-B066-5193F3A4EAB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44632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DEE471-3223-4889-8F0B-E0F4A9673973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A98A5-1B36-4234-B066-5193F3A4EAB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308809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DEE471-3223-4889-8F0B-E0F4A9673973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A98A5-1B36-4234-B066-5193F3A4EAB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650336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DEE471-3223-4889-8F0B-E0F4A9673973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A98A5-1B36-4234-B066-5193F3A4EAB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962481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DEE471-3223-4889-8F0B-E0F4A9673973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A98A5-1B36-4234-B066-5193F3A4EAB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110065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DEE471-3223-4889-8F0B-E0F4A9673973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A98A5-1B36-4234-B066-5193F3A4EAB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312229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w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11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DEE471-3223-4889-8F0B-E0F4A9673973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8A98A5-1B36-4234-B066-5193F3A4EAB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708422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House_centipede.jpg" TargetMode="External"/><Relationship Id="rId2" Type="http://schemas.openxmlformats.org/officeDocument/2006/relationships/hyperlink" Target="http://cs.wikipedia.org/wiki/Soubor:Scolopendra_fg01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ommons.wikimedia.org/wiki/Diplopoda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53576729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351685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692696"/>
            <a:ext cx="7772400" cy="1470025"/>
          </a:xfrm>
        </p:spPr>
        <p:txBody>
          <a:bodyPr/>
          <a:lstStyle/>
          <a:p>
            <a:r>
              <a:rPr lang="cs-CZ" dirty="0">
                <a:latin typeface="Comic Sans MS" pitchFamily="66" charset="0"/>
              </a:rPr>
              <a:t>Kmen Členovci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600" y="2420888"/>
            <a:ext cx="7416824" cy="3672408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Comic Sans MS" pitchFamily="66" charset="0"/>
              </a:rPr>
              <a:t>Anotace:</a:t>
            </a:r>
          </a:p>
          <a:p>
            <a:pPr algn="l"/>
            <a:r>
              <a:rPr lang="cs-CZ" dirty="0" smtClean="0">
                <a:solidFill>
                  <a:schemeClr val="tx1"/>
                </a:solidFill>
                <a:latin typeface="Comic Sans MS" pitchFamily="66" charset="0"/>
              </a:rPr>
              <a:t>Tento materiál je určen pro žáky 6. ročníku ZŠ.</a:t>
            </a:r>
          </a:p>
          <a:p>
            <a:pPr algn="l"/>
            <a:r>
              <a:rPr lang="cs-CZ" dirty="0" smtClean="0">
                <a:solidFill>
                  <a:schemeClr val="tx1"/>
                </a:solidFill>
                <a:latin typeface="Comic Sans MS" pitchFamily="66" charset="0"/>
              </a:rPr>
              <a:t>Popisuje životní prostředí a hlavní znaky stonožek a </a:t>
            </a:r>
            <a:r>
              <a:rPr lang="cs-CZ" dirty="0" smtClean="0">
                <a:solidFill>
                  <a:schemeClr val="tx1"/>
                </a:solidFill>
                <a:latin typeface="Comic Sans MS" pitchFamily="66" charset="0"/>
              </a:rPr>
              <a:t>mnohonožek.</a:t>
            </a:r>
            <a:endParaRPr lang="cs-CZ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94875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764705"/>
            <a:ext cx="7772400" cy="1944215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Comic Sans MS" pitchFamily="66" charset="0"/>
              </a:rPr>
              <a:t>Kmen Členovci</a:t>
            </a:r>
            <a:endParaRPr lang="cs-CZ" sz="3600" dirty="0">
              <a:latin typeface="Comic Sans MS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2348880"/>
            <a:ext cx="6400800" cy="3217912"/>
          </a:xfrm>
        </p:spPr>
        <p:txBody>
          <a:bodyPr>
            <a:normAutofit lnSpcReduction="10000"/>
          </a:bodyPr>
          <a:lstStyle/>
          <a:p>
            <a:r>
              <a:rPr lang="cs-CZ" sz="4400" dirty="0" smtClean="0">
                <a:solidFill>
                  <a:schemeClr val="tx1"/>
                </a:solidFill>
                <a:latin typeface="Comic Sans MS" pitchFamily="66" charset="0"/>
              </a:rPr>
              <a:t>Podkmen </a:t>
            </a:r>
            <a:r>
              <a:rPr lang="cs-CZ" sz="4400" dirty="0" err="1" smtClean="0">
                <a:solidFill>
                  <a:schemeClr val="tx1"/>
                </a:solidFill>
                <a:latin typeface="Comic Sans MS" pitchFamily="66" charset="0"/>
              </a:rPr>
              <a:t>Stonožkovci</a:t>
            </a:r>
            <a:endParaRPr lang="cs-CZ" sz="44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r>
              <a:rPr lang="cs-CZ" sz="4800" dirty="0" smtClean="0">
                <a:solidFill>
                  <a:schemeClr val="tx1"/>
                </a:solidFill>
                <a:latin typeface="Comic Sans MS" pitchFamily="66" charset="0"/>
              </a:rPr>
              <a:t>třída:</a:t>
            </a:r>
          </a:p>
          <a:p>
            <a:r>
              <a:rPr lang="cs-CZ" sz="4800" b="1" dirty="0" smtClean="0">
                <a:solidFill>
                  <a:schemeClr val="tx1"/>
                </a:solidFill>
                <a:latin typeface="Comic Sans MS" pitchFamily="66" charset="0"/>
              </a:rPr>
              <a:t>Stonožky</a:t>
            </a:r>
          </a:p>
          <a:p>
            <a:r>
              <a:rPr lang="cs-CZ" sz="4800" b="1" dirty="0" smtClean="0">
                <a:solidFill>
                  <a:schemeClr val="tx1"/>
                </a:solidFill>
                <a:latin typeface="Comic Sans MS" pitchFamily="66" charset="0"/>
              </a:rPr>
              <a:t>Mnohonožky</a:t>
            </a:r>
          </a:p>
          <a:p>
            <a:endParaRPr lang="cs-CZ" sz="4800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41950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1026368"/>
          </a:xfrm>
        </p:spPr>
        <p:txBody>
          <a:bodyPr>
            <a:normAutofit/>
          </a:bodyPr>
          <a:lstStyle/>
          <a:p>
            <a:r>
              <a:rPr lang="cs-CZ" sz="4800" b="1" dirty="0" err="1" smtClean="0">
                <a:latin typeface="Comic Sans MS" pitchFamily="66" charset="0"/>
              </a:rPr>
              <a:t>Stonožkovci</a:t>
            </a:r>
            <a:endParaRPr lang="cs-CZ" sz="4800" b="1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4056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4000" dirty="0" smtClean="0">
                <a:latin typeface="Comic Sans MS" pitchFamily="66" charset="0"/>
              </a:rPr>
              <a:t>Společné znaky:</a:t>
            </a:r>
          </a:p>
          <a:p>
            <a:r>
              <a:rPr lang="cs-CZ" sz="4000" dirty="0" smtClean="0">
                <a:latin typeface="Comic Sans MS" pitchFamily="66" charset="0"/>
              </a:rPr>
              <a:t>Mají dlouhé, převážně stejnoměrně článkované tělo, jsou kryti krunýřem. </a:t>
            </a:r>
          </a:p>
          <a:p>
            <a:r>
              <a:rPr lang="cs-CZ" sz="4000" dirty="0" smtClean="0">
                <a:latin typeface="Comic Sans MS" pitchFamily="66" charset="0"/>
              </a:rPr>
              <a:t>Vidí složenýma očima.</a:t>
            </a:r>
          </a:p>
          <a:p>
            <a:r>
              <a:rPr lang="cs-CZ" sz="4000" dirty="0" smtClean="0">
                <a:latin typeface="Comic Sans MS" pitchFamily="66" charset="0"/>
              </a:rPr>
              <a:t>Dýchají </a:t>
            </a:r>
            <a:r>
              <a:rPr lang="cs-CZ" sz="4000" dirty="0" smtClean="0">
                <a:latin typeface="Comic Sans MS" pitchFamily="66" charset="0"/>
              </a:rPr>
              <a:t>vzdušnicemi. </a:t>
            </a:r>
            <a:endParaRPr lang="cs-CZ" sz="4000" dirty="0" smtClean="0">
              <a:latin typeface="Comic Sans MS" pitchFamily="66" charset="0"/>
            </a:endParaRPr>
          </a:p>
          <a:p>
            <a:r>
              <a:rPr lang="cs-CZ" sz="4000" dirty="0" smtClean="0">
                <a:latin typeface="Comic Sans MS" pitchFamily="66" charset="0"/>
              </a:rPr>
              <a:t>Dělí se na dvě hlavní skupiny </a:t>
            </a:r>
          </a:p>
          <a:p>
            <a:pPr marL="0" indent="0">
              <a:buNone/>
            </a:pPr>
            <a:r>
              <a:rPr lang="cs-CZ" sz="4000" b="1" dirty="0">
                <a:latin typeface="Comic Sans MS" pitchFamily="66" charset="0"/>
              </a:rPr>
              <a:t> </a:t>
            </a:r>
            <a:r>
              <a:rPr lang="cs-CZ" sz="4000" b="1" dirty="0" smtClean="0">
                <a:latin typeface="Comic Sans MS" pitchFamily="66" charset="0"/>
              </a:rPr>
              <a:t>   </a:t>
            </a:r>
            <a:r>
              <a:rPr lang="cs-CZ" sz="4000" b="1" u="sng" dirty="0" smtClean="0">
                <a:latin typeface="Comic Sans MS" pitchFamily="66" charset="0"/>
              </a:rPr>
              <a:t>stonožky a mnohonožky</a:t>
            </a:r>
            <a:r>
              <a:rPr lang="cs-CZ" sz="4000" dirty="0" smtClean="0">
                <a:latin typeface="Comic Sans MS" pitchFamily="66" charset="0"/>
              </a:rPr>
              <a:t>.</a:t>
            </a:r>
            <a:endParaRPr lang="cs-CZ" sz="40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24631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r>
              <a:rPr lang="cs-CZ" sz="5400" b="1" dirty="0" smtClean="0">
                <a:latin typeface="Comic Sans MS" pitchFamily="66" charset="0"/>
              </a:rPr>
              <a:t>Stonožky</a:t>
            </a:r>
            <a:endParaRPr lang="cs-CZ" sz="5400" b="1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184576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>
                <a:latin typeface="Comic Sans MS" pitchFamily="66" charset="0"/>
              </a:rPr>
              <a:t>Mají </a:t>
            </a:r>
            <a:r>
              <a:rPr lang="cs-CZ" b="1" dirty="0" smtClean="0">
                <a:latin typeface="Comic Sans MS" pitchFamily="66" charset="0"/>
              </a:rPr>
              <a:t>protáhlé shora zploštělé tělo</a:t>
            </a:r>
            <a:r>
              <a:rPr lang="cs-CZ" dirty="0" smtClean="0">
                <a:latin typeface="Comic Sans MS" pitchFamily="66" charset="0"/>
              </a:rPr>
              <a:t>.</a:t>
            </a:r>
          </a:p>
          <a:p>
            <a:r>
              <a:rPr lang="cs-CZ" dirty="0" smtClean="0">
                <a:latin typeface="Comic Sans MS" pitchFamily="66" charset="0"/>
              </a:rPr>
              <a:t>Na hlavě mají jeden pár tenkých nitkovitých tykadel. </a:t>
            </a:r>
          </a:p>
          <a:p>
            <a:r>
              <a:rPr lang="cs-CZ" dirty="0" smtClean="0">
                <a:latin typeface="Comic Sans MS" pitchFamily="66" charset="0"/>
              </a:rPr>
              <a:t>Každý jejich tělní článek nese pouze jeden pár nohou. </a:t>
            </a:r>
          </a:p>
          <a:p>
            <a:r>
              <a:rPr lang="cs-CZ" dirty="0" smtClean="0">
                <a:latin typeface="Comic Sans MS" pitchFamily="66" charset="0"/>
              </a:rPr>
              <a:t>První pár je přeměněn v kusadlové nožky s </a:t>
            </a:r>
            <a:r>
              <a:rPr lang="cs-CZ" b="1" dirty="0" smtClean="0">
                <a:latin typeface="Comic Sans MS" pitchFamily="66" charset="0"/>
              </a:rPr>
              <a:t>jedovou žlázou</a:t>
            </a:r>
            <a:r>
              <a:rPr lang="cs-CZ" dirty="0" smtClean="0">
                <a:latin typeface="Comic Sans MS" pitchFamily="66" charset="0"/>
              </a:rPr>
              <a:t>. Stonožka jimi omračuje kořist, všechny jsou </a:t>
            </a:r>
            <a:r>
              <a:rPr lang="cs-CZ" b="1" dirty="0" smtClean="0">
                <a:latin typeface="Comic Sans MS" pitchFamily="66" charset="0"/>
              </a:rPr>
              <a:t>dravé.</a:t>
            </a:r>
          </a:p>
          <a:p>
            <a:r>
              <a:rPr lang="cs-CZ" dirty="0" smtClean="0">
                <a:latin typeface="Comic Sans MS" pitchFamily="66" charset="0"/>
              </a:rPr>
              <a:t> U nás žijící stonožky dorůstají nejvýše 6 </a:t>
            </a:r>
            <a:r>
              <a:rPr lang="cs-CZ" dirty="0" smtClean="0">
                <a:latin typeface="Comic Sans MS" pitchFamily="66" charset="0"/>
              </a:rPr>
              <a:t>cm.</a:t>
            </a:r>
            <a:endParaRPr lang="cs-CZ" dirty="0" smtClean="0">
              <a:latin typeface="Comic Sans MS" pitchFamily="66" charset="0"/>
            </a:endParaRPr>
          </a:p>
          <a:p>
            <a:r>
              <a:rPr lang="cs-CZ" b="1" dirty="0" smtClean="0">
                <a:latin typeface="Comic Sans MS" pitchFamily="66" charset="0"/>
              </a:rPr>
              <a:t>Stonožka </a:t>
            </a:r>
            <a:r>
              <a:rPr lang="cs-CZ" b="1" dirty="0" err="1" smtClean="0">
                <a:latin typeface="Comic Sans MS" pitchFamily="66" charset="0"/>
              </a:rPr>
              <a:t>škovorová</a:t>
            </a:r>
            <a:r>
              <a:rPr lang="cs-CZ" b="1" dirty="0" smtClean="0">
                <a:latin typeface="Comic Sans MS" pitchFamily="66" charset="0"/>
              </a:rPr>
              <a:t> </a:t>
            </a:r>
            <a:r>
              <a:rPr lang="cs-CZ" dirty="0" smtClean="0">
                <a:latin typeface="Comic Sans MS" pitchFamily="66" charset="0"/>
              </a:rPr>
              <a:t>žije pod kůrou, pod kameny a ve spadaném listí.</a:t>
            </a:r>
          </a:p>
          <a:p>
            <a:endParaRPr lang="cs-CZ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92649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stonožka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71600" y="1468916"/>
            <a:ext cx="7200800" cy="4788532"/>
          </a:xfrm>
        </p:spPr>
      </p:pic>
    </p:spTree>
    <p:extLst>
      <p:ext uri="{BB962C8B-B14F-4D97-AF65-F5344CB8AC3E}">
        <p14:creationId xmlns:p14="http://schemas.microsoft.com/office/powerpoint/2010/main" xmlns="" val="951863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Strašník</a:t>
            </a:r>
            <a:r>
              <a:rPr lang="cs-CZ" b="1" dirty="0" smtClean="0"/>
              <a:t> dalmatský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3568" y="1196752"/>
            <a:ext cx="7653239" cy="5579101"/>
          </a:xfrm>
        </p:spPr>
      </p:pic>
    </p:spTree>
    <p:extLst>
      <p:ext uri="{BB962C8B-B14F-4D97-AF65-F5344CB8AC3E}">
        <p14:creationId xmlns:p14="http://schemas.microsoft.com/office/powerpoint/2010/main" xmlns="" val="911233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/>
          <a:lstStyle/>
          <a:p>
            <a:r>
              <a:rPr lang="cs-CZ" dirty="0" smtClean="0"/>
              <a:t>Mnohonožky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256584"/>
          </a:xfrm>
        </p:spPr>
        <p:txBody>
          <a:bodyPr/>
          <a:lstStyle/>
          <a:p>
            <a:r>
              <a:rPr lang="cs-CZ" dirty="0" smtClean="0"/>
              <a:t>Tělo mnohonožek je na průřezu kruhovité nebo půlkruhovité. </a:t>
            </a:r>
          </a:p>
          <a:p>
            <a:r>
              <a:rPr lang="cs-CZ" dirty="0" smtClean="0"/>
              <a:t>Jedinci se zploštělým tělem z břišní strany se zpravidla stáčejí v kuličku, jedinci s tělem v průřezu kruhovitým se stáčejí do spirály.</a:t>
            </a:r>
          </a:p>
          <a:p>
            <a:pPr marL="0" indent="0">
              <a:buNone/>
            </a:pPr>
            <a:r>
              <a:rPr lang="cs-CZ" b="1" dirty="0" smtClean="0"/>
              <a:t>Výskyt</a:t>
            </a:r>
          </a:p>
          <a:p>
            <a:r>
              <a:rPr lang="cs-CZ" dirty="0" smtClean="0"/>
              <a:t>Mnohonožky mají rády vlhko, žijí pod kameny, tlejícím listím, pod kůrou a v houbách.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10992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Mnohonožky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996952"/>
            <a:ext cx="3893513" cy="3213173"/>
          </a:xfr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97742" y="3212976"/>
            <a:ext cx="4572000" cy="3429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11514" y="2376"/>
            <a:ext cx="3473715" cy="3068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338510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Mnohonožka lesní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5576" y="1024716"/>
            <a:ext cx="7632848" cy="5676931"/>
          </a:xfrm>
        </p:spPr>
      </p:pic>
    </p:spTree>
    <p:extLst>
      <p:ext uri="{BB962C8B-B14F-4D97-AF65-F5344CB8AC3E}">
        <p14:creationId xmlns:p14="http://schemas.microsoft.com/office/powerpoint/2010/main" xmlns="" val="1477601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Béžová </a:t>
            </a:r>
            <a:r>
              <a:rPr lang="cs-CZ" b="1" dirty="0"/>
              <a:t>stonožka deštného pralesa v Amazonii 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28970" y="1600200"/>
            <a:ext cx="6640455" cy="4781128"/>
          </a:xfrm>
        </p:spPr>
      </p:pic>
    </p:spTree>
    <p:extLst>
      <p:ext uri="{BB962C8B-B14F-4D97-AF65-F5344CB8AC3E}">
        <p14:creationId xmlns:p14="http://schemas.microsoft.com/office/powerpoint/2010/main" xmlns="" val="638997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Zdroje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435280" cy="5472608"/>
          </a:xfrm>
        </p:spPr>
        <p:txBody>
          <a:bodyPr/>
          <a:lstStyle/>
          <a:p>
            <a:r>
              <a:rPr lang="cs-CZ" sz="2000" dirty="0" smtClean="0"/>
              <a:t>Stonožka</a:t>
            </a:r>
            <a:r>
              <a:rPr lang="cs-CZ" sz="2000" dirty="0"/>
              <a:t>: foto. In: </a:t>
            </a:r>
            <a:r>
              <a:rPr lang="cs-CZ" sz="2000" i="1" dirty="0" err="1"/>
              <a:t>Wikipedia</a:t>
            </a:r>
            <a:r>
              <a:rPr lang="cs-CZ" sz="2000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2011-12-16]. Dostupné z: </a:t>
            </a: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cs.wikipedia.org/wiki/Soubor:Scolopendra_fg01.JPG</a:t>
            </a:r>
            <a:endParaRPr lang="cs-CZ" sz="2000" dirty="0" smtClean="0"/>
          </a:p>
          <a:p>
            <a:r>
              <a:rPr lang="cs-CZ" sz="2000" smtClean="0">
                <a:effectLst/>
              </a:rPr>
              <a:t>Strašník</a:t>
            </a:r>
            <a:r>
              <a:rPr lang="cs-CZ" sz="2000" dirty="0" smtClean="0">
                <a:effectLst/>
              </a:rPr>
              <a:t> dalmatský. In: </a:t>
            </a:r>
            <a:r>
              <a:rPr lang="cs-CZ" sz="2000" i="1" dirty="0" err="1" smtClean="0">
                <a:effectLst/>
              </a:rPr>
              <a:t>Wikipedia</a:t>
            </a:r>
            <a:r>
              <a:rPr lang="cs-CZ" sz="2000" dirty="0" smtClean="0">
                <a:effectLst/>
              </a:rPr>
              <a:t>: </a:t>
            </a:r>
            <a:r>
              <a:rPr lang="cs-CZ" sz="2000" i="1" dirty="0" err="1" smtClean="0">
                <a:effectLst/>
              </a:rPr>
              <a:t>the</a:t>
            </a:r>
            <a:r>
              <a:rPr lang="cs-CZ" sz="2000" i="1" dirty="0" smtClean="0">
                <a:effectLst/>
              </a:rPr>
              <a:t> free </a:t>
            </a:r>
            <a:r>
              <a:rPr lang="cs-CZ" sz="2000" i="1" dirty="0" err="1" smtClean="0">
                <a:effectLst/>
              </a:rPr>
              <a:t>encyclopedia</a:t>
            </a:r>
            <a:r>
              <a:rPr lang="cs-CZ" sz="2000" dirty="0" smtClean="0">
                <a:effectLst/>
              </a:rPr>
              <a:t> [online]. San Francisco (CA): </a:t>
            </a:r>
            <a:r>
              <a:rPr lang="cs-CZ" sz="2000" dirty="0" err="1" smtClean="0">
                <a:effectLst/>
              </a:rPr>
              <a:t>Wikimedia</a:t>
            </a:r>
            <a:r>
              <a:rPr lang="cs-CZ" sz="2000" dirty="0" smtClean="0">
                <a:effectLst/>
              </a:rPr>
              <a:t> </a:t>
            </a:r>
            <a:r>
              <a:rPr lang="cs-CZ" sz="2000" dirty="0" err="1" smtClean="0">
                <a:effectLst/>
              </a:rPr>
              <a:t>Foundation</a:t>
            </a:r>
            <a:r>
              <a:rPr lang="cs-CZ" sz="2000" dirty="0" smtClean="0">
                <a:effectLst/>
              </a:rPr>
              <a:t>, 2001- [cit. 2011-12-16]. Dostupné z: </a:t>
            </a:r>
            <a:r>
              <a:rPr lang="cs-CZ" sz="2000" dirty="0" smtClean="0">
                <a:effectLst/>
                <a:hlinkClick r:id="rId3"/>
              </a:rPr>
              <a:t>http://cs.wikipedia.org/wiki/Soubor:House_centipede.jpg</a:t>
            </a:r>
            <a:endParaRPr lang="cs-CZ" sz="2000" dirty="0" smtClean="0">
              <a:effectLst/>
            </a:endParaRPr>
          </a:p>
          <a:p>
            <a:r>
              <a:rPr lang="cs-CZ" sz="2000" dirty="0" smtClean="0">
                <a:effectLst/>
              </a:rPr>
              <a:t>Mnohonožky: foto. In: </a:t>
            </a:r>
            <a:r>
              <a:rPr lang="cs-CZ" sz="2000" i="1" dirty="0" err="1" smtClean="0">
                <a:effectLst/>
              </a:rPr>
              <a:t>Wikipedia</a:t>
            </a:r>
            <a:r>
              <a:rPr lang="cs-CZ" sz="2000" dirty="0" smtClean="0">
                <a:effectLst/>
              </a:rPr>
              <a:t>: </a:t>
            </a:r>
            <a:r>
              <a:rPr lang="cs-CZ" sz="2000" i="1" dirty="0" err="1" smtClean="0">
                <a:effectLst/>
              </a:rPr>
              <a:t>the</a:t>
            </a:r>
            <a:r>
              <a:rPr lang="cs-CZ" sz="2000" i="1" dirty="0" smtClean="0">
                <a:effectLst/>
              </a:rPr>
              <a:t> free </a:t>
            </a:r>
            <a:r>
              <a:rPr lang="cs-CZ" sz="2000" i="1" dirty="0" err="1" smtClean="0">
                <a:effectLst/>
              </a:rPr>
              <a:t>encyclopedia</a:t>
            </a:r>
            <a:r>
              <a:rPr lang="cs-CZ" sz="2000" dirty="0" smtClean="0">
                <a:effectLst/>
              </a:rPr>
              <a:t> [online]. San Francisco (CA): </a:t>
            </a:r>
            <a:r>
              <a:rPr lang="cs-CZ" sz="2000" dirty="0" err="1" smtClean="0">
                <a:effectLst/>
              </a:rPr>
              <a:t>Wikimedia</a:t>
            </a:r>
            <a:r>
              <a:rPr lang="cs-CZ" sz="2000" dirty="0" smtClean="0">
                <a:effectLst/>
              </a:rPr>
              <a:t> </a:t>
            </a:r>
            <a:r>
              <a:rPr lang="cs-CZ" sz="2000" dirty="0" err="1" smtClean="0">
                <a:effectLst/>
              </a:rPr>
              <a:t>Foundation</a:t>
            </a:r>
            <a:r>
              <a:rPr lang="cs-CZ" sz="2000" dirty="0" smtClean="0">
                <a:effectLst/>
              </a:rPr>
              <a:t>, 2001- [cit. 2011-12-16]. Dostupné z: </a:t>
            </a:r>
            <a:r>
              <a:rPr lang="cs-CZ" sz="2000" dirty="0" smtClean="0">
                <a:effectLst/>
                <a:hlinkClick r:id="rId4"/>
              </a:rPr>
              <a:t>http://commons.wikimedia.org/wiki/Diplopoda?uselang=cs</a:t>
            </a:r>
            <a:endParaRPr lang="cs-CZ" sz="2000" dirty="0" smtClean="0">
              <a:effectLst/>
            </a:endParaRPr>
          </a:p>
          <a:p>
            <a:r>
              <a:rPr lang="cs-CZ" sz="2000" dirty="0" smtClean="0">
                <a:effectLst/>
              </a:rPr>
              <a:t>Obrázky: béžová stonožka deštného pralesa v Amazonii. </a:t>
            </a:r>
            <a:r>
              <a:rPr lang="cs-CZ" sz="2000" i="1" dirty="0" smtClean="0">
                <a:effectLst/>
              </a:rPr>
              <a:t>Mongabay.com</a:t>
            </a:r>
            <a:r>
              <a:rPr lang="cs-CZ" sz="2000" dirty="0" smtClean="0">
                <a:effectLst/>
              </a:rPr>
              <a:t> [online]. 2009 [cit. 2011-12-16]. Dostupné z: http://world.mongabay.com/czech/travel/files/p13090p.htm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3005940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94</TotalTime>
  <Words>363</Words>
  <Application>Microsoft Office PowerPoint</Application>
  <PresentationFormat>Předvádění na obrazovce (4:3)</PresentationFormat>
  <Paragraphs>44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Snímek 1</vt:lpstr>
      <vt:lpstr>Kmen Členovci</vt:lpstr>
      <vt:lpstr>Kmen Členovci</vt:lpstr>
      <vt:lpstr>Stonožkovci</vt:lpstr>
      <vt:lpstr>Stonožky</vt:lpstr>
      <vt:lpstr>stonožka</vt:lpstr>
      <vt:lpstr>Strašník dalmatský</vt:lpstr>
      <vt:lpstr>Mnohonožky</vt:lpstr>
      <vt:lpstr>Mnohonožky</vt:lpstr>
      <vt:lpstr>Mnohonožka lesní</vt:lpstr>
      <vt:lpstr> Béžová stonožka deštného pralesa v Amazonii  </vt:lpstr>
      <vt:lpstr>Zdroje a 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Kmen Členovci</dc:title>
  <dc:creator>Fiedlerová Ivana</dc:creator>
  <cp:lastModifiedBy>expert</cp:lastModifiedBy>
  <cp:revision>18</cp:revision>
  <dcterms:created xsi:type="dcterms:W3CDTF">2012-03-03T11:18:04Z</dcterms:created>
  <dcterms:modified xsi:type="dcterms:W3CDTF">2012-03-11T14:09:58Z</dcterms:modified>
</cp:coreProperties>
</file>