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56" r:id="rId3"/>
    <p:sldId id="257" r:id="rId4"/>
    <p:sldId id="268" r:id="rId5"/>
    <p:sldId id="259" r:id="rId6"/>
    <p:sldId id="261" r:id="rId7"/>
    <p:sldId id="262" r:id="rId8"/>
    <p:sldId id="260" r:id="rId9"/>
    <p:sldId id="267" r:id="rId10"/>
    <p:sldId id="269" r:id="rId11"/>
    <p:sldId id="263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1B6C23-2943-4501-8A8D-00DF58D6FF8E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BCFAAA-9B25-491E-8F9C-F117C377D7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804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CFAAA-9B25-491E-8F9C-F117C377D798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3370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wmv"/><Relationship Id="rId1" Type="http://schemas.openxmlformats.org/officeDocument/2006/relationships/video" Target="NULL" TargetMode="External"/><Relationship Id="rId5" Type="http://schemas.openxmlformats.org/officeDocument/2006/relationships/image" Target="../media/image9.png"/><Relationship Id="rId4" Type="http://schemas.openxmlformats.org/officeDocument/2006/relationships/hyperlink" Target="http://www.jaknainternet.cz/page/1205/historie-internetu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vltava.cz/informatika/obrazky/internet.png" TargetMode="External"/><Relationship Id="rId2" Type="http://schemas.openxmlformats.org/officeDocument/2006/relationships/hyperlink" Target="http://susantabarsbabbleon.com/wp-content/uploads/2012/04/internet-access1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jaknainternet.cz/page/1205/historie-internetu/" TargetMode="External"/><Relationship Id="rId5" Type="http://schemas.openxmlformats.org/officeDocument/2006/relationships/hyperlink" Target="http://kdosiodjinud.cz/upload/clanky_obr/history_internet.jpg" TargetMode="External"/><Relationship Id="rId4" Type="http://schemas.openxmlformats.org/officeDocument/2006/relationships/hyperlink" Target="http://www.kodys.cz/cs/images/content/products/mobilni-terminaly/wavelink-telnet-schema-fungovan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714276"/>
              </p:ext>
            </p:extLst>
          </p:nvPr>
        </p:nvGraphicFramePr>
        <p:xfrm>
          <a:off x="1259632" y="1548857"/>
          <a:ext cx="6984776" cy="4083995"/>
        </p:xfrm>
        <a:graphic>
          <a:graphicData uri="http://schemas.openxmlformats.org/drawingml/2006/table">
            <a:tbl>
              <a:tblPr firstRow="1" firstCol="1" bandRow="1" bandCol="1">
                <a:tableStyleId>{7E9639D4-E3E2-4D34-9284-5A2195B3D0D7}</a:tableStyleId>
              </a:tblPr>
              <a:tblGrid>
                <a:gridCol w="1941851"/>
                <a:gridCol w="5042925"/>
              </a:tblGrid>
              <a:tr h="439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Střední škola, Základní škola a Mateřská škola, Karviná, p. o.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265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Autor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Mgr</a:t>
                      </a:r>
                      <a:r>
                        <a:rPr lang="cs-CZ" sz="1100" dirty="0">
                          <a:effectLst/>
                        </a:rPr>
                        <a:t>. </a:t>
                      </a:r>
                      <a:r>
                        <a:rPr lang="cs-CZ" sz="1100" dirty="0" smtClean="0">
                          <a:effectLst/>
                        </a:rPr>
                        <a:t>Lubomír Stepek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</a:tr>
              <a:tr h="359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Prezence</a:t>
                      </a:r>
                      <a:r>
                        <a:rPr lang="cs-CZ" sz="1100" baseline="0" dirty="0" smtClean="0">
                          <a:effectLst/>
                        </a:rPr>
                        <a:t>  </a:t>
                      </a:r>
                      <a:r>
                        <a:rPr lang="cs-CZ" sz="1100" dirty="0" smtClean="0">
                          <a:effectLst/>
                        </a:rPr>
                        <a:t>slouží k</a:t>
                      </a:r>
                      <a:r>
                        <a:rPr lang="cs-CZ" sz="1100" baseline="0" dirty="0" smtClean="0">
                          <a:effectLst/>
                        </a:rPr>
                        <a:t> seznámení s historií internetu</a:t>
                      </a:r>
                      <a:endParaRPr lang="cs-CZ" sz="1100" dirty="0">
                        <a:effectLst/>
                      </a:endParaRPr>
                    </a:p>
                  </a:txBody>
                  <a:tcPr marL="55018" marR="55018" marT="0" marB="0" anchor="ctr"/>
                </a:tc>
              </a:tr>
              <a:tr h="3265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Vzdělávací </a:t>
                      </a:r>
                      <a:r>
                        <a:rPr lang="cs-CZ" sz="1100" dirty="0">
                          <a:effectLst/>
                        </a:rPr>
                        <a:t>oblast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Informační </a:t>
                      </a:r>
                      <a:r>
                        <a:rPr lang="cs-CZ" sz="1100" dirty="0">
                          <a:effectLst/>
                        </a:rPr>
                        <a:t>a komunikační technologie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</a:tr>
              <a:tr h="3265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Předmět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Informatika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</a:tr>
              <a:tr h="3265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Tematická </a:t>
                      </a:r>
                      <a:r>
                        <a:rPr lang="cs-CZ" sz="1100" dirty="0">
                          <a:effectLst/>
                        </a:rPr>
                        <a:t>oblast/téma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Internet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</a:tr>
              <a:tr h="3265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Výsledky </a:t>
                      </a:r>
                      <a:r>
                        <a:rPr lang="cs-CZ" sz="1100" dirty="0">
                          <a:effectLst/>
                        </a:rPr>
                        <a:t>vzdělávání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Získání</a:t>
                      </a:r>
                      <a:r>
                        <a:rPr lang="cs-CZ" sz="1100" baseline="0" dirty="0" smtClean="0">
                          <a:effectLst/>
                        </a:rPr>
                        <a:t> základních znalostí 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</a:tr>
              <a:tr h="3265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Klíčová </a:t>
                      </a:r>
                      <a:r>
                        <a:rPr lang="cs-CZ" sz="1100" dirty="0">
                          <a:effectLst/>
                        </a:rPr>
                        <a:t>slova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internet, protokol, historie 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</a:tr>
              <a:tr h="3265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Druh </a:t>
                      </a:r>
                      <a:r>
                        <a:rPr lang="cs-CZ" sz="1100" dirty="0">
                          <a:effectLst/>
                        </a:rPr>
                        <a:t>učebního materiálu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err="1" smtClean="0">
                          <a:effectLst/>
                        </a:rPr>
                        <a:t>pptx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</a:tr>
              <a:tr h="3265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Typ </a:t>
                      </a:r>
                      <a:r>
                        <a:rPr lang="cs-CZ" sz="1100" dirty="0">
                          <a:effectLst/>
                        </a:rPr>
                        <a:t>vzdělávání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Střední </a:t>
                      </a:r>
                      <a:r>
                        <a:rPr lang="cs-CZ" sz="1100" dirty="0">
                          <a:effectLst/>
                        </a:rPr>
                        <a:t>vzdělávání, </a:t>
                      </a:r>
                      <a:r>
                        <a:rPr lang="cs-CZ" sz="1100" dirty="0" smtClean="0">
                          <a:effectLst/>
                        </a:rPr>
                        <a:t>1. </a:t>
                      </a:r>
                      <a:r>
                        <a:rPr lang="cs-CZ" sz="1100" dirty="0">
                          <a:effectLst/>
                        </a:rPr>
                        <a:t>ročník Praktické školy dvouleté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</a:tr>
              <a:tr h="3265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Ověřeno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Datum</a:t>
                      </a:r>
                      <a:r>
                        <a:rPr lang="cs-CZ" sz="1100" dirty="0">
                          <a:effectLst/>
                        </a:rPr>
                        <a:t>: </a:t>
                      </a:r>
                      <a:r>
                        <a:rPr lang="cs-CZ" sz="1100" dirty="0" smtClean="0">
                          <a:effectLst/>
                        </a:rPr>
                        <a:t>7.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dirty="0" smtClean="0">
                          <a:effectLst/>
                        </a:rPr>
                        <a:t>1. 2013                           </a:t>
                      </a:r>
                      <a:r>
                        <a:rPr lang="cs-CZ" sz="1100" dirty="0">
                          <a:effectLst/>
                        </a:rPr>
                        <a:t>Třída: </a:t>
                      </a:r>
                      <a:r>
                        <a:rPr lang="cs-CZ" sz="1100" dirty="0" smtClean="0">
                          <a:effectLst/>
                        </a:rPr>
                        <a:t>I</a:t>
                      </a:r>
                      <a:r>
                        <a:rPr lang="cs-CZ" sz="1100" dirty="0">
                          <a:effectLst/>
                        </a:rPr>
                        <a:t>. PRŠ 2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</a:tr>
              <a:tr h="3458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Zdroj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 autor</a:t>
                      </a:r>
                      <a:endParaRPr lang="cs-CZ" sz="1100" dirty="0">
                        <a:effectLst/>
                      </a:endParaRPr>
                    </a:p>
                  </a:txBody>
                  <a:tcPr marL="55018" marR="55018" marT="0" marB="0" anchor="ctr"/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9"/>
            <a:ext cx="8351837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641137" y="1207921"/>
            <a:ext cx="69127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EU_12_sada1_13_Inf_Co je to </a:t>
            </a:r>
            <a:r>
              <a:rPr lang="cs-CZ" dirty="0" err="1" smtClean="0"/>
              <a:t>Internet?_Stepek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398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2657"/>
            <a:ext cx="7772400" cy="1008111"/>
          </a:xfrm>
        </p:spPr>
        <p:txBody>
          <a:bodyPr>
            <a:scene3d>
              <a:camera prst="orthographicFront"/>
              <a:lightRig rig="sunset" dir="t"/>
            </a:scene3d>
          </a:bodyPr>
          <a:lstStyle/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Co je to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internet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268760"/>
            <a:ext cx="5544616" cy="461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0237" y="1988840"/>
            <a:ext cx="3240360" cy="3600400"/>
          </a:xfrm>
        </p:spPr>
        <p:txBody>
          <a:bodyPr>
            <a:normAutofit fontScale="32500" lnSpcReduction="20000"/>
          </a:bodyPr>
          <a:lstStyle/>
          <a:p>
            <a:pPr marL="514350" indent="-514350" algn="l">
              <a:lnSpc>
                <a:spcPct val="170000"/>
              </a:lnSpc>
              <a:buFont typeface="+mj-lt"/>
              <a:buAutoNum type="arabicPeriod"/>
            </a:pPr>
            <a:r>
              <a:rPr lang="cs-CZ" sz="6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</a:t>
            </a:r>
            <a:r>
              <a:rPr lang="cs-CZ" sz="6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internet?</a:t>
            </a:r>
          </a:p>
          <a:p>
            <a:pPr marL="514350" indent="-514350" algn="l">
              <a:lnSpc>
                <a:spcPct val="170000"/>
              </a:lnSpc>
              <a:buFont typeface="+mj-lt"/>
              <a:buAutoNum type="arabicPeriod"/>
            </a:pPr>
            <a:r>
              <a:rPr lang="cs-CZ" sz="6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funguje internet</a:t>
            </a:r>
          </a:p>
          <a:p>
            <a:pPr marL="514350" indent="-514350" algn="l">
              <a:lnSpc>
                <a:spcPct val="170000"/>
              </a:lnSpc>
              <a:buFont typeface="+mj-lt"/>
              <a:buAutoNum type="arabicPeriod"/>
            </a:pPr>
            <a:r>
              <a:rPr lang="cs-CZ" sz="6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 internetu</a:t>
            </a:r>
            <a:endParaRPr lang="cs-CZ" sz="6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l">
              <a:lnSpc>
                <a:spcPct val="170000"/>
              </a:lnSpc>
              <a:buFont typeface="+mj-lt"/>
              <a:buAutoNum type="arabicPeriod"/>
            </a:pPr>
            <a:r>
              <a:rPr lang="cs-CZ" sz="6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 internetu v </a:t>
            </a:r>
            <a:r>
              <a:rPr lang="cs-CZ" sz="6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ČR</a:t>
            </a:r>
          </a:p>
          <a:p>
            <a:pPr marL="514350" indent="-514350" algn="l">
              <a:lnSpc>
                <a:spcPct val="170000"/>
              </a:lnSpc>
              <a:buFont typeface="+mj-lt"/>
              <a:buAutoNum type="arabicPeriod"/>
            </a:pPr>
            <a:r>
              <a:rPr lang="cs-CZ" sz="6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ČR v číslech</a:t>
            </a:r>
            <a:endParaRPr lang="cs-CZ" sz="6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541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Co je internet?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(z technického hlediska)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953" y="2492896"/>
            <a:ext cx="4629150" cy="3781425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dirty="0"/>
              <a:t>Základem Internetu je globální počítačová síť, která propojuje obrovské množství </a:t>
            </a:r>
            <a:endParaRPr lang="cs-CZ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počítačů </a:t>
            </a:r>
            <a:r>
              <a:rPr lang="cs-CZ" dirty="0"/>
              <a:t>a umožňuje </a:t>
            </a:r>
            <a:endParaRPr lang="cs-CZ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přenášet informace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z</a:t>
            </a:r>
            <a:r>
              <a:rPr lang="cs-CZ" dirty="0"/>
              <a:t> jednoho </a:t>
            </a:r>
            <a:r>
              <a:rPr lang="cs-CZ" dirty="0" smtClean="0"/>
              <a:t>počítače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do </a:t>
            </a:r>
            <a:r>
              <a:rPr lang="cs-CZ" dirty="0"/>
              <a:t>druhého.</a:t>
            </a:r>
          </a:p>
        </p:txBody>
      </p:sp>
    </p:spTree>
    <p:extLst>
      <p:ext uri="{BB962C8B-B14F-4D97-AF65-F5344CB8AC3E}">
        <p14:creationId xmlns:p14="http://schemas.microsoft.com/office/powerpoint/2010/main" val="179566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Co je internet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?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(pro zamyšlení)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Prostředí pro provozování obchodních nebo kriminálních aktivit?</a:t>
            </a:r>
          </a:p>
          <a:p>
            <a:r>
              <a:rPr lang="cs-CZ" dirty="0"/>
              <a:t>Nové médium?</a:t>
            </a:r>
          </a:p>
          <a:p>
            <a:r>
              <a:rPr lang="cs-CZ" dirty="0"/>
              <a:t>Celosvětová </a:t>
            </a:r>
            <a:r>
              <a:rPr lang="cs-CZ" dirty="0" smtClean="0"/>
              <a:t>síť (sociální)?</a:t>
            </a:r>
            <a:endParaRPr lang="cs-CZ" dirty="0"/>
          </a:p>
          <a:p>
            <a:r>
              <a:rPr lang="cs-CZ" dirty="0"/>
              <a:t>Experiment?</a:t>
            </a:r>
          </a:p>
          <a:p>
            <a:endParaRPr lang="cs-CZ" dirty="0"/>
          </a:p>
          <a:p>
            <a:pPr algn="ctr">
              <a:buNone/>
            </a:pPr>
            <a:r>
              <a:rPr lang="cs-CZ" dirty="0"/>
              <a:t>	</a:t>
            </a:r>
            <a:r>
              <a:rPr lang="cs-CZ" dirty="0">
                <a:solidFill>
                  <a:srgbClr val="002060"/>
                </a:solidFill>
              </a:rPr>
              <a:t>DNEŠNÍ ÚČEL A FUNKCE INTERNETU NEBYLY PŮVODNÍM ZÁMĚREM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40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Jak funguje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internet</a:t>
            </a:r>
            <a:endParaRPr lang="cs-CZ" dirty="0">
              <a:latin typeface="Albertus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Základem, </a:t>
            </a:r>
            <a:r>
              <a:rPr lang="cs-CZ" dirty="0"/>
              <a:t>jak </a:t>
            </a:r>
            <a:r>
              <a:rPr lang="cs-CZ" dirty="0" smtClean="0"/>
              <a:t>funguje internet, </a:t>
            </a:r>
            <a:r>
              <a:rPr lang="cs-CZ" dirty="0"/>
              <a:t>jsou </a:t>
            </a:r>
            <a:r>
              <a:rPr lang="cs-CZ" b="1" dirty="0"/>
              <a:t>internetové </a:t>
            </a:r>
            <a:r>
              <a:rPr lang="cs-CZ" b="1" dirty="0" smtClean="0"/>
              <a:t>adresy </a:t>
            </a:r>
            <a:r>
              <a:rPr lang="cs-CZ" dirty="0" smtClean="0"/>
              <a:t>(IP adresy). </a:t>
            </a:r>
            <a:r>
              <a:rPr lang="cs-CZ" dirty="0"/>
              <a:t>Každé </a:t>
            </a:r>
            <a:r>
              <a:rPr lang="cs-CZ" dirty="0" smtClean="0"/>
              <a:t>zařízení, </a:t>
            </a:r>
            <a:r>
              <a:rPr lang="cs-CZ" dirty="0"/>
              <a:t>připojené k </a:t>
            </a:r>
            <a:r>
              <a:rPr lang="cs-CZ" dirty="0" smtClean="0"/>
              <a:t>internetu, </a:t>
            </a:r>
            <a:r>
              <a:rPr lang="cs-CZ" dirty="0"/>
              <a:t>musí mít </a:t>
            </a:r>
            <a:r>
              <a:rPr lang="cs-CZ" dirty="0" smtClean="0"/>
              <a:t>svou </a:t>
            </a:r>
            <a:r>
              <a:rPr lang="cs-CZ" dirty="0"/>
              <a:t>vlastní </a:t>
            </a:r>
            <a:r>
              <a:rPr lang="cs-CZ" dirty="0" smtClean="0"/>
              <a:t>IP adresu</a:t>
            </a:r>
            <a:r>
              <a:rPr lang="cs-CZ" dirty="0"/>
              <a:t>. To platí </a:t>
            </a:r>
            <a:r>
              <a:rPr lang="cs-CZ" dirty="0" smtClean="0"/>
              <a:t>pro počítače</a:t>
            </a:r>
            <a:r>
              <a:rPr lang="cs-CZ" dirty="0"/>
              <a:t>, telefony, tablety </a:t>
            </a:r>
            <a:r>
              <a:rPr lang="cs-CZ" dirty="0" smtClean="0"/>
              <a:t>a další přístroje připojené </a:t>
            </a:r>
            <a:r>
              <a:rPr lang="cs-CZ" dirty="0"/>
              <a:t>k </a:t>
            </a:r>
            <a:r>
              <a:rPr lang="cs-CZ" dirty="0" smtClean="0"/>
              <a:t>internetu.  platí </a:t>
            </a:r>
            <a:r>
              <a:rPr lang="cs-CZ" dirty="0"/>
              <a:t>to i pro všechny služby, které fungují na internetu -</a:t>
            </a:r>
            <a:r>
              <a:rPr lang="cs-CZ" dirty="0" smtClean="0"/>
              <a:t> </a:t>
            </a:r>
            <a:r>
              <a:rPr lang="cs-CZ" dirty="0"/>
              <a:t>email, web a </a:t>
            </a:r>
            <a:r>
              <a:rPr lang="cs-CZ" dirty="0" smtClean="0"/>
              <a:t>další.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581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Aby se mezi sebou </a:t>
            </a:r>
            <a:r>
              <a:rPr lang="cs-CZ" dirty="0" smtClean="0"/>
              <a:t>mohly </a:t>
            </a:r>
            <a:r>
              <a:rPr lang="cs-CZ" dirty="0"/>
              <a:t>jednotlivé počítače a služby domluvit, musí spolu </a:t>
            </a:r>
            <a:r>
              <a:rPr lang="cs-CZ" dirty="0" smtClean="0"/>
              <a:t>hovořit „společným </a:t>
            </a:r>
            <a:r>
              <a:rPr lang="cs-CZ" dirty="0"/>
              <a:t>jazykem“. Proto existují </a:t>
            </a:r>
            <a:r>
              <a:rPr lang="cs-CZ" b="1" dirty="0"/>
              <a:t>internetové protokoly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39"/>
          <a:stretch/>
        </p:blipFill>
        <p:spPr bwMode="auto">
          <a:xfrm>
            <a:off x="341980" y="2592360"/>
            <a:ext cx="5841242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2" r="4218" b="2946"/>
          <a:stretch/>
        </p:blipFill>
        <p:spPr bwMode="auto">
          <a:xfrm>
            <a:off x="6302656" y="2299019"/>
            <a:ext cx="2565779" cy="3398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918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marL="0" indent="0"/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Co bylo před internetem?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45024"/>
            <a:ext cx="3807718" cy="2665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003232" cy="53873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„sítí“ pro výměnu informací byla telegrafní síť. 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00050" lvl="1" indent="0" algn="just">
              <a:buNone/>
            </a:pPr>
            <a:r>
              <a:rPr lang="cs-CZ" sz="2400" dirty="0" smtClean="0"/>
              <a:t>Historie </a:t>
            </a:r>
            <a:r>
              <a:rPr lang="cs-CZ" sz="2400" dirty="0"/>
              <a:t>internetu sahá </a:t>
            </a:r>
            <a:r>
              <a:rPr lang="cs-CZ" sz="2400" dirty="0" smtClean="0"/>
              <a:t>do padesátých let minulého století. </a:t>
            </a:r>
            <a:r>
              <a:rPr lang="cs-CZ" sz="2400" dirty="0"/>
              <a:t>V té době </a:t>
            </a:r>
            <a:r>
              <a:rPr lang="cs-CZ" sz="2400" dirty="0" smtClean="0"/>
              <a:t>dochází v souvislosti s kosmickým vývojem </a:t>
            </a:r>
            <a:r>
              <a:rPr lang="cs-CZ" sz="2400" dirty="0"/>
              <a:t>k výraznému rozvoji počítačů. </a:t>
            </a:r>
            <a:r>
              <a:rPr lang="cs-CZ" sz="2400" dirty="0" smtClean="0"/>
              <a:t>Šlo </a:t>
            </a:r>
            <a:r>
              <a:rPr lang="cs-CZ" sz="2400" dirty="0"/>
              <a:t>o velké sálové </a:t>
            </a:r>
            <a:r>
              <a:rPr lang="cs-CZ" sz="2400" dirty="0" smtClean="0"/>
              <a:t>počítače. Nastala potřeba </a:t>
            </a:r>
            <a:r>
              <a:rPr lang="cs-CZ" sz="2400" dirty="0"/>
              <a:t>propojovat jednotlivé počítače a přenášet data </a:t>
            </a:r>
            <a:r>
              <a:rPr lang="cs-CZ" sz="2400" dirty="0" smtClean="0"/>
              <a:t>mezi nimi.</a:t>
            </a:r>
          </a:p>
          <a:p>
            <a:pPr marL="400050" lvl="1" indent="0" algn="just">
              <a:buNone/>
            </a:pPr>
            <a:r>
              <a:rPr lang="cs-CZ" sz="2400" dirty="0" smtClean="0"/>
              <a:t>Vyvíjely se první komunikační </a:t>
            </a:r>
          </a:p>
          <a:p>
            <a:pPr marL="400050" lvl="1" indent="0" algn="just">
              <a:buNone/>
            </a:pPr>
            <a:r>
              <a:rPr lang="cs-CZ" sz="2400" dirty="0" smtClean="0"/>
              <a:t>protokoly </a:t>
            </a:r>
            <a:r>
              <a:rPr lang="cs-CZ" sz="2400" dirty="0"/>
              <a:t>jako Telnet a </a:t>
            </a:r>
            <a:r>
              <a:rPr lang="cs-CZ" sz="2400" dirty="0" err="1"/>
              <a:t>Tymnet</a:t>
            </a:r>
            <a:r>
              <a:rPr lang="cs-CZ" sz="2400" dirty="0"/>
              <a:t>. </a:t>
            </a:r>
            <a:endParaRPr lang="cs-CZ" sz="2400" dirty="0" smtClean="0"/>
          </a:p>
          <a:p>
            <a:pPr marL="400050" lvl="1" indent="0" algn="just">
              <a:buNone/>
            </a:pPr>
            <a:r>
              <a:rPr lang="cs-CZ" sz="2400" dirty="0" smtClean="0"/>
              <a:t>Vznikl </a:t>
            </a:r>
            <a:r>
              <a:rPr lang="cs-CZ" sz="2400" dirty="0"/>
              <a:t>i první název pro </a:t>
            </a:r>
            <a:r>
              <a:rPr lang="cs-CZ" sz="2400" dirty="0" smtClean="0"/>
              <a:t>internet </a:t>
            </a:r>
          </a:p>
          <a:p>
            <a:pPr marL="0" indent="0">
              <a:buNone/>
            </a:pPr>
            <a:r>
              <a:rPr lang="cs-CZ" sz="6000" dirty="0" smtClean="0"/>
              <a:t>      ARPANET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77619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 internetu v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 </a:t>
            </a:r>
            <a:r>
              <a:rPr lang="cs-CZ" dirty="0"/>
              <a:t>únoru roku 2012 jsme oslavili dvacet let od spuštění internetu v </a:t>
            </a:r>
            <a:r>
              <a:rPr lang="cs-CZ" dirty="0" smtClean="0"/>
              <a:t>Československu</a:t>
            </a:r>
            <a:r>
              <a:rPr lang="cs-CZ" dirty="0"/>
              <a:t>. Oficiálně k tomu došlo 13. února 1992 na pražském ČVUT. </a:t>
            </a:r>
          </a:p>
          <a:p>
            <a:r>
              <a:rPr lang="cs-CZ" dirty="0" smtClean="0"/>
              <a:t>Jediný způsob, </a:t>
            </a:r>
            <a:r>
              <a:rPr lang="cs-CZ" dirty="0"/>
              <a:t>jak vzájemně propojit </a:t>
            </a:r>
            <a:r>
              <a:rPr lang="cs-CZ" dirty="0" smtClean="0"/>
              <a:t>počítače, byl pouze pomocí telefonních linek. </a:t>
            </a:r>
          </a:p>
          <a:p>
            <a:r>
              <a:rPr lang="cs-CZ" dirty="0" smtClean="0"/>
              <a:t>Přenosová </a:t>
            </a:r>
            <a:r>
              <a:rPr lang="cs-CZ" dirty="0"/>
              <a:t>rychlost tohoto spojení byla </a:t>
            </a:r>
            <a:r>
              <a:rPr lang="cs-CZ" dirty="0" smtClean="0"/>
              <a:t>necelých </a:t>
            </a:r>
            <a:r>
              <a:rPr lang="cs-CZ" dirty="0"/>
              <a:t>10 </a:t>
            </a:r>
            <a:r>
              <a:rPr lang="cs-CZ" dirty="0" err="1"/>
              <a:t>kb</a:t>
            </a:r>
            <a:r>
              <a:rPr lang="cs-CZ" dirty="0"/>
              <a:t> za </a:t>
            </a:r>
            <a:r>
              <a:rPr lang="cs-CZ" dirty="0" smtClean="0"/>
              <a:t>sekundu, </a:t>
            </a:r>
            <a:r>
              <a:rPr lang="cs-CZ" dirty="0"/>
              <a:t>což je v současné době skoro </a:t>
            </a:r>
            <a:r>
              <a:rPr lang="cs-CZ" dirty="0" smtClean="0"/>
              <a:t>směšné.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066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998538"/>
            <a:ext cx="8866187" cy="486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ČR v číslech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24536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529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Jednotlivci používající internet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6" name="Picture 2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04864"/>
            <a:ext cx="6807352" cy="3886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209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dirty="0">
                <a:hlinkClick r:id="rId4"/>
              </a:rPr>
              <a:t>http://www.jaknainternet.cz/page/1205/historie-internetu/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Historie Internetu.wm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327.2312" end="8052.8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7544" y="1196752"/>
            <a:ext cx="8225408" cy="493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15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1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32075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itchFamily="34" charset="0"/>
              </a:rPr>
              <a:t>zdroje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2"/>
              </a:rPr>
              <a:t>http://susantabarsbabbleon.com/wp-content/uploads/2012/04/internet-access1.gif</a:t>
            </a:r>
            <a:endParaRPr lang="cs-CZ" sz="1600" dirty="0" smtClean="0"/>
          </a:p>
          <a:p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www.zsvltava.cz/informatika/obrazky/internet.png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www.kodys.cz/cs/images/content/products/mobilni-terminaly/wavelink-telnet-schema-fungovani.jpg</a:t>
            </a:r>
            <a:endParaRPr lang="cs-CZ" sz="1600" dirty="0" smtClean="0"/>
          </a:p>
          <a:p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kdosiodjinud.cz/upload/clanky_obr/history_internet.jpg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http://www.jaknainternet.cz/page/1205/historie-internetu</a:t>
            </a:r>
            <a:r>
              <a:rPr lang="cs-CZ" sz="1600" dirty="0" smtClean="0">
                <a:hlinkClick r:id="rId6"/>
              </a:rPr>
              <a:t>/</a:t>
            </a:r>
            <a:endParaRPr lang="cs-CZ" sz="1600" dirty="0" smtClean="0"/>
          </a:p>
          <a:p>
            <a:r>
              <a:rPr lang="cs-CZ" sz="1600" dirty="0" smtClean="0"/>
              <a:t>Tabulky : zpracování údajů ČSÚ</a:t>
            </a:r>
          </a:p>
          <a:p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76016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297</TotalTime>
  <Words>253</Words>
  <Application>Microsoft Office PowerPoint</Application>
  <PresentationFormat>Předvádění na obrazovce (4:3)</PresentationFormat>
  <Paragraphs>73</Paragraphs>
  <Slides>12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Co je to internet?</vt:lpstr>
      <vt:lpstr>Co je internet? (z technického hlediska)</vt:lpstr>
      <vt:lpstr>Co je internet? (pro zamyšlení)</vt:lpstr>
      <vt:lpstr>Jak funguje internet</vt:lpstr>
      <vt:lpstr>Prezentace aplikace PowerPoint</vt:lpstr>
      <vt:lpstr>Co bylo před internetem?</vt:lpstr>
      <vt:lpstr>Historie internetu v ČR</vt:lpstr>
      <vt:lpstr>ČR v číslech</vt:lpstr>
      <vt:lpstr>Jednotlivci používající internet</vt:lpstr>
      <vt:lpstr>http://www.jaknainternet.cz/page/1205/historie-internetu/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je to interet</dc:title>
  <dc:creator>pc</dc:creator>
  <cp:lastModifiedBy>pc</cp:lastModifiedBy>
  <cp:revision>24</cp:revision>
  <dcterms:created xsi:type="dcterms:W3CDTF">2012-12-31T09:26:24Z</dcterms:created>
  <dcterms:modified xsi:type="dcterms:W3CDTF">2012-12-31T15:15:54Z</dcterms:modified>
</cp:coreProperties>
</file>