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6" r:id="rId3"/>
    <p:sldId id="257" r:id="rId4"/>
    <p:sldId id="268" r:id="rId5"/>
    <p:sldId id="259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B6C23-2943-4501-8A8D-00DF58D6FF8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CFAAA-9B25-491E-8F9C-F117C377D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804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FAAA-9B25-491E-8F9C-F117C377D79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370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%C4%8D%C3%ADta%C4%8Dov%C3%BD_virus" TargetMode="External"/><Relationship Id="rId2" Type="http://schemas.openxmlformats.org/officeDocument/2006/relationships/hyperlink" Target="http://cs.wikipedia.org/wiki/Phish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ezpecnedomeny.cz/co-vam-hrozi/" TargetMode="External"/><Relationship Id="rId5" Type="http://schemas.openxmlformats.org/officeDocument/2006/relationships/hyperlink" Target="http://cs.wikipedia.org/wiki/Spam" TargetMode="External"/><Relationship Id="rId4" Type="http://schemas.openxmlformats.org/officeDocument/2006/relationships/hyperlink" Target="http://cs.wikipedia.org/wiki/Po%C4%8D%C3%ADta%C4%8Dov%C3%BD_%C4%8Derv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%C4%8D%C3%ADta%C4%8Dov%C3%BD_vir" TargetMode="External"/><Relationship Id="rId2" Type="http://schemas.openxmlformats.org/officeDocument/2006/relationships/hyperlink" Target="http://cs.wikipedia.org/wiki/Kategorie:Antivirov%C3%BD_softw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tegorie:Spo%C5%99i%C4%8De_obrazovky" TargetMode="External"/><Relationship Id="rId5" Type="http://schemas.openxmlformats.org/officeDocument/2006/relationships/hyperlink" Target="http://cs.wikipedia.org/wiki/Kategorie:Kryptografick%C3%BD_software" TargetMode="External"/><Relationship Id="rId4" Type="http://schemas.openxmlformats.org/officeDocument/2006/relationships/hyperlink" Target="http://cs.wikipedia.org/wiki/Kategorie:Firewall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as.cz/static_internet/cs/Obecne_informace/Bezpecnost/Bezpecnost/Obrazky/zalozky_1.jpg" TargetMode="External"/><Relationship Id="rId7" Type="http://schemas.openxmlformats.org/officeDocument/2006/relationships/hyperlink" Target="http://blog.opengeo.org/wp-content/uploads/2010/09/rdc-password.png" TargetMode="External"/><Relationship Id="rId2" Type="http://schemas.openxmlformats.org/officeDocument/2006/relationships/hyperlink" Target="http://res1.windows.microsoft.com/resbox/cs/Windows%20Vista/main/a253fe23-4fb7-48d2-b52f-f52cb0e82734_0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hnu.cz/data/mujsoubor.cz/uploadimages/Clanky/Comodo_-_logo.jpg" TargetMode="External"/><Relationship Id="rId5" Type="http://schemas.openxmlformats.org/officeDocument/2006/relationships/hyperlink" Target="http://media.novinky.cz/354/83547-top_foto2-nmwoh.jpg" TargetMode="External"/><Relationship Id="rId4" Type="http://schemas.openxmlformats.org/officeDocument/2006/relationships/hyperlink" Target="http://files.m1lhaus.webnode.cz/200000157-a8339a92d7/8160-bigthumbna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669946"/>
              </p:ext>
            </p:extLst>
          </p:nvPr>
        </p:nvGraphicFramePr>
        <p:xfrm>
          <a:off x="1259632" y="1548857"/>
          <a:ext cx="6984776" cy="4083995"/>
        </p:xfrm>
        <a:graphic>
          <a:graphicData uri="http://schemas.openxmlformats.org/drawingml/2006/table">
            <a:tbl>
              <a:tblPr firstRow="1" firstCol="1" bandRow="1" bandCol="1">
                <a:tableStyleId>{7E9639D4-E3E2-4D34-9284-5A2195B3D0D7}</a:tableStyleId>
              </a:tblPr>
              <a:tblGrid>
                <a:gridCol w="1941851"/>
                <a:gridCol w="5042925"/>
              </a:tblGrid>
              <a:tr h="4390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265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</a:t>
                      </a:r>
                      <a:r>
                        <a:rPr lang="cs-CZ" sz="1100" dirty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Lubomír Stepek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59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se zásadami bezpečné práce na PC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Vzdělávací </a:t>
                      </a:r>
                      <a:r>
                        <a:rPr lang="cs-CZ" sz="1100" dirty="0">
                          <a:effectLst/>
                        </a:rPr>
                        <a:t>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Informační </a:t>
                      </a:r>
                      <a:r>
                        <a:rPr lang="cs-CZ" sz="1100" dirty="0">
                          <a:effectLst/>
                        </a:rPr>
                        <a:t>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Předmět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Tematická </a:t>
                      </a:r>
                      <a:r>
                        <a:rPr lang="cs-CZ" sz="1100" dirty="0">
                          <a:effectLst/>
                        </a:rPr>
                        <a:t>oblast/téma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Bezpečnost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Výsledky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Aktualizace, antivir, legální SW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Klíčová </a:t>
                      </a:r>
                      <a:r>
                        <a:rPr lang="cs-CZ" sz="1100" dirty="0">
                          <a:effectLst/>
                        </a:rPr>
                        <a:t>slova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Aktualizace, antivir, legální SW</a:t>
                      </a:r>
                      <a:endParaRPr lang="cs-CZ" sz="11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Druh </a:t>
                      </a:r>
                      <a:r>
                        <a:rPr lang="cs-CZ" sz="1100" dirty="0">
                          <a:effectLst/>
                        </a:rPr>
                        <a:t>učebního materiálu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Typ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vzdělávání, </a:t>
                      </a:r>
                      <a:r>
                        <a:rPr lang="cs-CZ" sz="1100" dirty="0" smtClean="0">
                          <a:effectLst/>
                        </a:rPr>
                        <a:t>1. </a:t>
                      </a:r>
                      <a:r>
                        <a:rPr lang="cs-CZ" sz="1100" dirty="0">
                          <a:effectLst/>
                        </a:rPr>
                        <a:t>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26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Ověřeno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Datum</a:t>
                      </a:r>
                      <a:r>
                        <a:rPr lang="cs-CZ" sz="1100" dirty="0">
                          <a:effectLst/>
                        </a:rPr>
                        <a:t>: </a:t>
                      </a:r>
                      <a:r>
                        <a:rPr lang="cs-CZ" sz="1100" dirty="0" smtClean="0">
                          <a:effectLst/>
                        </a:rPr>
                        <a:t>7.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1. 2013                           </a:t>
                      </a:r>
                      <a:r>
                        <a:rPr lang="cs-CZ" sz="1100" dirty="0">
                          <a:effectLst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</a:rPr>
                        <a:t>I</a:t>
                      </a:r>
                      <a:r>
                        <a:rPr lang="cs-CZ" sz="1100" dirty="0">
                          <a:effectLst/>
                        </a:rPr>
                        <a:t>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3458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 autor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EU_12_sada1_13_Inf_Bezpečnostní </a:t>
            </a:r>
            <a:r>
              <a:rPr lang="cs-CZ" dirty="0" err="1" smtClean="0"/>
              <a:t>hrozby_Stepek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98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296143"/>
          </a:xfrm>
        </p:spPr>
        <p:txBody>
          <a:bodyPr>
            <a:noAutofit/>
            <a:scene3d>
              <a:camera prst="orthographicFront"/>
              <a:lightRig rig="sunset" dir="t"/>
            </a:scene3d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Jak se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na Internetu bránit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útokům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a zranitelnostem?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 </a:t>
            </a:r>
            <a:b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</a:b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bertus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399" y="3599079"/>
            <a:ext cx="308738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0236" y="1988840"/>
            <a:ext cx="8638227" cy="360040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Legální </a:t>
            </a:r>
            <a:r>
              <a:rPr lang="cs-CZ" sz="2800" dirty="0">
                <a:solidFill>
                  <a:schemeClr val="tx1"/>
                </a:solidFill>
              </a:rPr>
              <a:t>a pravidelně aktualizovaný operační systém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Antivirový program a firewall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Pravidelně aktualizovaný webový prohlížeč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Používat </a:t>
            </a:r>
            <a:r>
              <a:rPr lang="cs-CZ" sz="2800" dirty="0">
                <a:solidFill>
                  <a:schemeClr val="tx1"/>
                </a:solidFill>
              </a:rPr>
              <a:t>bezpečné heslo </a:t>
            </a:r>
          </a:p>
          <a:p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54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457200" indent="-457200"/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Legální a pravidelně aktualizovaný operační systém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814" y="1268760"/>
            <a:ext cx="3461670" cy="198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/>
              <a:t>Vyhněte se použití pirátských </a:t>
            </a: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verzí </a:t>
            </a:r>
            <a:r>
              <a:rPr lang="cs-CZ" dirty="0"/>
              <a:t>programů. Je </a:t>
            </a:r>
            <a:r>
              <a:rPr lang="cs-CZ" dirty="0" smtClean="0"/>
              <a:t>to </a:t>
            </a:r>
            <a:r>
              <a:rPr lang="cs-CZ" dirty="0"/>
              <a:t>nelegální</a:t>
            </a:r>
            <a:r>
              <a:rPr lang="cs-CZ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Pirátské </a:t>
            </a:r>
            <a:r>
              <a:rPr lang="cs-CZ" dirty="0"/>
              <a:t>verze mohou </a:t>
            </a:r>
            <a:r>
              <a:rPr lang="cs-CZ" dirty="0" smtClean="0"/>
              <a:t>obsahovat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viry </a:t>
            </a:r>
            <a:r>
              <a:rPr lang="cs-CZ" dirty="0"/>
              <a:t>i jiný škodlivý software.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06" y="4077072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66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marL="457200" indent="-457200"/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Antivirový program a firewall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Je </a:t>
            </a:r>
            <a:r>
              <a:rPr lang="cs-CZ" sz="2400" dirty="0" smtClean="0"/>
              <a:t>pravděpodobné</a:t>
            </a:r>
            <a:r>
              <a:rPr lang="cs-CZ" sz="2400" dirty="0"/>
              <a:t>, že jste se již setkali, nebo že </a:t>
            </a:r>
            <a:r>
              <a:rPr lang="cs-CZ" sz="2400" dirty="0" smtClean="0"/>
              <a:t>se setkáte</a:t>
            </a:r>
            <a:r>
              <a:rPr lang="cs-CZ" sz="2400" dirty="0"/>
              <a:t>, s nějakým typem nebezpečí. </a:t>
            </a:r>
          </a:p>
          <a:p>
            <a:pPr marL="0" indent="0">
              <a:buNone/>
            </a:pPr>
            <a:r>
              <a:rPr lang="cs-CZ" sz="1800" b="1" dirty="0"/>
              <a:t>Může to být například:</a:t>
            </a:r>
            <a:r>
              <a:rPr lang="cs-CZ" sz="1800" dirty="0"/>
              <a:t> </a:t>
            </a:r>
          </a:p>
          <a:p>
            <a:r>
              <a:rPr lang="cs-CZ" sz="1800" b="1" dirty="0" err="1">
                <a:hlinkClick r:id="rId2"/>
              </a:rPr>
              <a:t>Phishing</a:t>
            </a:r>
            <a:r>
              <a:rPr lang="cs-CZ" sz="1800" dirty="0"/>
              <a:t> - </a:t>
            </a:r>
            <a:r>
              <a:rPr lang="cs-CZ" sz="1800" dirty="0" smtClean="0"/>
              <a:t>získání </a:t>
            </a:r>
            <a:r>
              <a:rPr lang="cs-CZ" sz="1800" dirty="0"/>
              <a:t>osobních </a:t>
            </a:r>
            <a:r>
              <a:rPr lang="cs-CZ" sz="1800" dirty="0" smtClean="0"/>
              <a:t>informací</a:t>
            </a:r>
          </a:p>
          <a:p>
            <a:r>
              <a:rPr lang="cs-CZ" sz="1800" b="1" dirty="0" smtClean="0">
                <a:hlinkClick r:id="rId3"/>
              </a:rPr>
              <a:t>Vir</a:t>
            </a:r>
            <a:r>
              <a:rPr lang="cs-CZ" sz="1800" dirty="0" smtClean="0"/>
              <a:t> </a:t>
            </a:r>
            <a:r>
              <a:rPr lang="cs-CZ" sz="1800" dirty="0"/>
              <a:t>– program, který je schopen </a:t>
            </a:r>
            <a:r>
              <a:rPr lang="cs-CZ" sz="1800" dirty="0" smtClean="0"/>
              <a:t>poškodit váš počítač, </a:t>
            </a:r>
            <a:r>
              <a:rPr lang="cs-CZ" sz="1800" dirty="0"/>
              <a:t>je obvykle třeba něco udělat, například otevřít nakaženou e-mailovou přílohu </a:t>
            </a:r>
          </a:p>
          <a:p>
            <a:r>
              <a:rPr lang="cs-CZ" sz="1800" b="1" dirty="0">
                <a:hlinkClick r:id="rId4"/>
              </a:rPr>
              <a:t>Červ</a:t>
            </a:r>
            <a:r>
              <a:rPr lang="cs-CZ" sz="1800" dirty="0"/>
              <a:t> </a:t>
            </a:r>
            <a:r>
              <a:rPr lang="cs-CZ" sz="1800" dirty="0" smtClean="0"/>
              <a:t>–program </a:t>
            </a:r>
            <a:r>
              <a:rPr lang="cs-CZ" sz="1800" dirty="0"/>
              <a:t>schopný vytvářet své vlastní kopie, které rozesílá do dalších počítačových systémů nebo sítí, kde vyvíjí další </a:t>
            </a:r>
            <a:r>
              <a:rPr lang="cs-CZ" sz="1800" dirty="0" smtClean="0"/>
              <a:t>činnost</a:t>
            </a:r>
          </a:p>
          <a:p>
            <a:r>
              <a:rPr lang="cs-CZ" sz="1800" b="1" dirty="0" err="1" smtClean="0"/>
              <a:t>Scam</a:t>
            </a:r>
            <a:r>
              <a:rPr lang="cs-CZ" sz="1800" dirty="0" smtClean="0"/>
              <a:t> </a:t>
            </a:r>
            <a:r>
              <a:rPr lang="cs-CZ" sz="1800" dirty="0"/>
              <a:t>– e-mail, v němž nás někdo žádá o finanční podporu, nebo který obsahuje lživé informace o výhře v loterii </a:t>
            </a:r>
          </a:p>
          <a:p>
            <a:r>
              <a:rPr lang="cs-CZ" sz="1800" b="1" dirty="0">
                <a:hlinkClick r:id="rId5"/>
              </a:rPr>
              <a:t>Spam</a:t>
            </a:r>
            <a:r>
              <a:rPr lang="cs-CZ" sz="1800" dirty="0"/>
              <a:t> – nevyžádaná reklamní pošta </a:t>
            </a:r>
            <a:endParaRPr lang="cs-CZ" sz="1800" dirty="0" smtClean="0"/>
          </a:p>
          <a:p>
            <a:r>
              <a:rPr lang="cs-CZ" sz="1800" b="1" dirty="0" smtClean="0"/>
              <a:t>Odposlech</a:t>
            </a:r>
            <a:r>
              <a:rPr lang="cs-CZ" sz="1800" dirty="0" smtClean="0"/>
              <a:t> </a:t>
            </a:r>
            <a:r>
              <a:rPr lang="cs-CZ" sz="1800" dirty="0"/>
              <a:t>– při připojení k Internetu může být Vaše komunikace odposlouchávána </a:t>
            </a:r>
          </a:p>
          <a:p>
            <a:r>
              <a:rPr lang="cs-CZ" sz="1800" b="1" dirty="0">
                <a:hlinkClick r:id="rId6"/>
              </a:rPr>
              <a:t>Podvodné přesměrování domén</a:t>
            </a:r>
            <a:r>
              <a:rPr lang="cs-CZ" sz="1800" dirty="0"/>
              <a:t> – touto technikou se realizuje </a:t>
            </a:r>
            <a:r>
              <a:rPr lang="cs-CZ" sz="1800" dirty="0" err="1" smtClean="0"/>
              <a:t>phishing</a:t>
            </a:r>
            <a:r>
              <a:rPr lang="cs-CZ" sz="1800" dirty="0" smtClean="0"/>
              <a:t>; jste </a:t>
            </a:r>
            <a:r>
              <a:rPr lang="cs-CZ" sz="1800" dirty="0"/>
              <a:t>bez jakéhokoli varování nasměrován na falešný web </a:t>
            </a:r>
          </a:p>
          <a:p>
            <a:pPr marL="0" indent="0">
              <a:buNone/>
            </a:pPr>
            <a:r>
              <a:rPr lang="cs-CZ" sz="2400" dirty="0" smtClean="0"/>
              <a:t>OTÁZKA: jaké antivirové programy 	- znáš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- používáš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940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Pravidelně aktualizovaný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nejen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webový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prohlížeč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54796"/>
            <a:ext cx="3692668" cy="264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528" y="5297724"/>
            <a:ext cx="2372180" cy="1334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707088" cy="452596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Co je to aktualizace?</a:t>
            </a:r>
          </a:p>
          <a:p>
            <a:pPr marL="0" indent="0" algn="just">
              <a:buNone/>
            </a:pPr>
            <a:r>
              <a:rPr lang="cs-CZ" dirty="0" smtClean="0"/>
              <a:t>Vedle </a:t>
            </a:r>
            <a:r>
              <a:rPr lang="cs-CZ" dirty="0"/>
              <a:t>antivirů </a:t>
            </a:r>
            <a:r>
              <a:rPr lang="cs-CZ" dirty="0" smtClean="0"/>
              <a:t>je</a:t>
            </a:r>
            <a:r>
              <a:rPr lang="cs-CZ" dirty="0"/>
              <a:t> </a:t>
            </a:r>
            <a:r>
              <a:rPr lang="cs-CZ" dirty="0" smtClean="0"/>
              <a:t>nutností aktualizovat webové </a:t>
            </a:r>
            <a:r>
              <a:rPr lang="cs-CZ" dirty="0"/>
              <a:t>prohlížeče </a:t>
            </a: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Internet Explorer</a:t>
            </a:r>
          </a:p>
          <a:p>
            <a:pPr marL="0" indent="0" algn="just">
              <a:buNone/>
            </a:pPr>
            <a:r>
              <a:rPr lang="cs-CZ" b="1" dirty="0" smtClean="0"/>
              <a:t>Opera</a:t>
            </a:r>
          </a:p>
          <a:p>
            <a:pPr marL="0" indent="0" algn="just">
              <a:buNone/>
            </a:pPr>
            <a:r>
              <a:rPr lang="cs-CZ" b="1" dirty="0" smtClean="0"/>
              <a:t>Google chrome</a:t>
            </a:r>
          </a:p>
          <a:p>
            <a:pPr marL="0" indent="0" algn="just">
              <a:buNone/>
            </a:pPr>
            <a:r>
              <a:rPr lang="cs-CZ" b="1" dirty="0" err="1" smtClean="0"/>
              <a:t>Firefox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 err="1" smtClean="0"/>
              <a:t>Norton</a:t>
            </a:r>
            <a:endParaRPr lang="cs-CZ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118" y="836712"/>
            <a:ext cx="1363216" cy="136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97152"/>
            <a:ext cx="2407219" cy="1355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81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Bezpečné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heslo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0405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Příklad nevhodné volby hesla:</a:t>
            </a:r>
            <a:endParaRPr lang="cs-CZ" b="1" dirty="0"/>
          </a:p>
          <a:p>
            <a:pPr marL="0" indent="0">
              <a:buNone/>
            </a:pPr>
            <a:r>
              <a:rPr lang="cs-CZ" sz="2600" dirty="0" smtClean="0"/>
              <a:t>heslo </a:t>
            </a:r>
            <a:r>
              <a:rPr lang="cs-CZ" sz="2600" dirty="0"/>
              <a:t>by nemělo vzniknout z nějakého údaje o nás či našem </a:t>
            </a:r>
            <a:r>
              <a:rPr lang="cs-CZ" sz="2600" dirty="0" smtClean="0"/>
              <a:t>okolí jako:</a:t>
            </a:r>
            <a:endParaRPr lang="cs-CZ" sz="2600" dirty="0"/>
          </a:p>
          <a:p>
            <a:r>
              <a:rPr lang="cs-CZ" sz="2600" dirty="0" smtClean="0"/>
              <a:t>vlastní jméno </a:t>
            </a:r>
            <a:r>
              <a:rPr lang="cs-CZ" sz="2600" dirty="0"/>
              <a:t>či jméno někoho z </a:t>
            </a:r>
            <a:r>
              <a:rPr lang="cs-CZ" sz="2600" dirty="0" smtClean="0"/>
              <a:t>rodiny</a:t>
            </a:r>
            <a:r>
              <a:rPr lang="cs-CZ" sz="2600" dirty="0"/>
              <a:t>, jméno psa, </a:t>
            </a:r>
            <a:r>
              <a:rPr lang="cs-CZ" sz="2600" dirty="0" smtClean="0"/>
              <a:t>apod</a:t>
            </a:r>
            <a:r>
              <a:rPr lang="cs-CZ" sz="2600" dirty="0"/>
              <a:t>.</a:t>
            </a:r>
          </a:p>
          <a:p>
            <a:r>
              <a:rPr lang="cs-CZ" sz="2600" dirty="0"/>
              <a:t>rodné číslo či datum narození</a:t>
            </a:r>
          </a:p>
          <a:p>
            <a:r>
              <a:rPr lang="cs-CZ" sz="2600" dirty="0"/>
              <a:t>č. domu, adresa, telefonní číslo...</a:t>
            </a:r>
          </a:p>
          <a:p>
            <a:r>
              <a:rPr lang="cs-CZ" sz="2600" dirty="0"/>
              <a:t>heslo, 1234...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2800" b="1" dirty="0" smtClean="0"/>
              <a:t>Příklad vhodné </a:t>
            </a:r>
            <a:r>
              <a:rPr lang="cs-CZ" sz="2800" b="1" dirty="0"/>
              <a:t>volby hesla</a:t>
            </a:r>
            <a:r>
              <a:rPr lang="cs-CZ" sz="2800" b="1" dirty="0" smtClean="0"/>
              <a:t>:</a:t>
            </a:r>
          </a:p>
          <a:p>
            <a:r>
              <a:rPr lang="cs-CZ" sz="2800" dirty="0" smtClean="0"/>
              <a:t>nedávejte </a:t>
            </a:r>
            <a:r>
              <a:rPr lang="cs-CZ" sz="2800" dirty="0"/>
              <a:t>si stejné heslo jako uživatelské </a:t>
            </a:r>
            <a:r>
              <a:rPr lang="cs-CZ" sz="2800" dirty="0" smtClean="0"/>
              <a:t>jméno</a:t>
            </a:r>
            <a:endParaRPr lang="cs-CZ" sz="2800" dirty="0"/>
          </a:p>
          <a:p>
            <a:r>
              <a:rPr lang="cs-CZ" sz="2800" dirty="0" smtClean="0"/>
              <a:t>delší </a:t>
            </a:r>
            <a:r>
              <a:rPr lang="cs-CZ" sz="2800" dirty="0"/>
              <a:t>heslo = bezpečnější heslo </a:t>
            </a:r>
            <a:r>
              <a:rPr lang="cs-CZ" sz="2800" dirty="0" smtClean="0"/>
              <a:t>– doporučuje se asi </a:t>
            </a:r>
            <a:r>
              <a:rPr lang="cs-CZ" sz="2800" dirty="0"/>
              <a:t>10 </a:t>
            </a:r>
            <a:r>
              <a:rPr lang="cs-CZ" sz="2800" dirty="0" smtClean="0"/>
              <a:t>znaků</a:t>
            </a:r>
            <a:endParaRPr lang="cs-CZ" sz="2800" dirty="0"/>
          </a:p>
          <a:p>
            <a:r>
              <a:rPr lang="cs-CZ" sz="2800" dirty="0" smtClean="0"/>
              <a:t>v </a:t>
            </a:r>
            <a:r>
              <a:rPr lang="cs-CZ" sz="2800" dirty="0"/>
              <a:t>heslu lze střídat velikosti písmen =&gt; „PASS“ </a:t>
            </a:r>
            <a:r>
              <a:rPr lang="cs-CZ" sz="2800" dirty="0" smtClean="0"/>
              <a:t>  </a:t>
            </a:r>
            <a:r>
              <a:rPr lang="cs-CZ" sz="2800" dirty="0"/>
              <a:t>„</a:t>
            </a:r>
            <a:r>
              <a:rPr lang="cs-CZ" sz="2800" dirty="0" err="1" smtClean="0"/>
              <a:t>Pass</a:t>
            </a:r>
            <a:r>
              <a:rPr lang="cs-CZ" sz="2800" dirty="0" smtClean="0"/>
              <a:t>“</a:t>
            </a:r>
          </a:p>
          <a:p>
            <a:r>
              <a:rPr lang="cs-CZ" sz="2800" dirty="0" smtClean="0"/>
              <a:t>při </a:t>
            </a:r>
            <a:r>
              <a:rPr lang="cs-CZ" sz="2800" dirty="0"/>
              <a:t>tvoření hesla můžete nahradit podobné znaky </a:t>
            </a:r>
            <a:r>
              <a:rPr lang="cs-CZ" sz="2800" dirty="0" smtClean="0"/>
              <a:t>čísly </a:t>
            </a:r>
            <a:r>
              <a:rPr lang="cs-CZ" sz="2800" dirty="0"/>
              <a:t>(l-1, O-0, E-3) </a:t>
            </a:r>
            <a:endParaRPr lang="cs-CZ" sz="2800" dirty="0" smtClean="0"/>
          </a:p>
          <a:p>
            <a:r>
              <a:rPr lang="cs-CZ" sz="2800" dirty="0" smtClean="0"/>
              <a:t>čas </a:t>
            </a:r>
            <a:r>
              <a:rPr lang="cs-CZ" sz="2800" dirty="0"/>
              <a:t>od času hesla měňte (nahrazujte novými</a:t>
            </a:r>
            <a:r>
              <a:rPr lang="cs-CZ" sz="2800" dirty="0" smtClean="0"/>
              <a:t>)</a:t>
            </a:r>
            <a:endParaRPr lang="cs-CZ" sz="2800" dirty="0"/>
          </a:p>
          <a:p>
            <a:r>
              <a:rPr lang="cs-CZ" sz="2800" dirty="0" smtClean="0"/>
              <a:t>heslo má sloužit </a:t>
            </a:r>
            <a:r>
              <a:rPr lang="cs-CZ" sz="2800" dirty="0"/>
              <a:t>jako ochrana před cizími lidmi, ne před sebou samým…</a:t>
            </a:r>
          </a:p>
          <a:p>
            <a:pPr marL="0" indent="0">
              <a:buNone/>
            </a:pPr>
            <a:endParaRPr lang="cs-CZ" sz="1300" b="1" dirty="0" smtClean="0"/>
          </a:p>
          <a:p>
            <a:pPr marL="0" indent="0">
              <a:buNone/>
            </a:pPr>
            <a:r>
              <a:rPr lang="cs-CZ" sz="2800" b="1" dirty="0" smtClean="0"/>
              <a:t>ÚKOL:</a:t>
            </a:r>
          </a:p>
          <a:p>
            <a:pPr marL="0" indent="0">
              <a:buNone/>
            </a:pPr>
            <a:r>
              <a:rPr lang="cs-CZ" sz="2800" b="1" dirty="0" smtClean="0"/>
              <a:t>VYMYSLI VLASTNÍ BEZPEČNÉ HESLO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6632"/>
            <a:ext cx="1925312" cy="1878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18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marL="0" indent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Mezi bezpečnostní prvky patří: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bertu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91264" cy="4215300"/>
          </a:xfrm>
        </p:spPr>
        <p:txBody>
          <a:bodyPr>
            <a:normAutofit fontScale="92500"/>
          </a:bodyPr>
          <a:lstStyle/>
          <a:p>
            <a:r>
              <a:rPr lang="cs-CZ" sz="2800" dirty="0">
                <a:hlinkClick r:id="rId2"/>
              </a:rPr>
              <a:t>Antivirový software</a:t>
            </a:r>
            <a:r>
              <a:rPr lang="cs-CZ" sz="2800" dirty="0"/>
              <a:t>‎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zkráceně </a:t>
            </a:r>
            <a:r>
              <a:rPr lang="cs-CZ" sz="2800" i="1" dirty="0" smtClean="0"/>
              <a:t>antivir</a:t>
            </a:r>
            <a:r>
              <a:rPr lang="cs-CZ" sz="2800" dirty="0" smtClean="0"/>
              <a:t> slouží </a:t>
            </a:r>
            <a:r>
              <a:rPr lang="cs-CZ" sz="2800" dirty="0"/>
              <a:t>k identifikaci, odstraňování a eliminaci </a:t>
            </a:r>
            <a:r>
              <a:rPr lang="cs-CZ" sz="2800" dirty="0">
                <a:hlinkClick r:id="rId3" tooltip="Počítačový vir"/>
              </a:rPr>
              <a:t>počítačových virů</a:t>
            </a:r>
            <a:r>
              <a:rPr lang="cs-CZ" sz="2800" dirty="0"/>
              <a:t> a jiného škodlivého software </a:t>
            </a:r>
          </a:p>
          <a:p>
            <a:r>
              <a:rPr lang="cs-CZ" sz="2800" dirty="0" smtClean="0">
                <a:hlinkClick r:id="rId4"/>
              </a:rPr>
              <a:t>Firewally</a:t>
            </a:r>
            <a:r>
              <a:rPr lang="cs-CZ" sz="2800" dirty="0"/>
              <a:t>‎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určují, </a:t>
            </a:r>
            <a:r>
              <a:rPr lang="cs-CZ" sz="2800" dirty="0"/>
              <a:t>z jaké adresy </a:t>
            </a:r>
            <a:r>
              <a:rPr lang="cs-CZ" sz="2800" dirty="0" smtClean="0"/>
              <a:t>a kam mohou </a:t>
            </a:r>
            <a:r>
              <a:rPr lang="cs-CZ" sz="2800" dirty="0"/>
              <a:t>být </a:t>
            </a:r>
            <a:r>
              <a:rPr lang="cs-CZ" sz="2800" dirty="0" smtClean="0"/>
              <a:t>doručena data</a:t>
            </a:r>
            <a:endParaRPr lang="cs-CZ" sz="2800" b="1" dirty="0" smtClean="0"/>
          </a:p>
          <a:p>
            <a:r>
              <a:rPr lang="cs-CZ" sz="2800" dirty="0" smtClean="0">
                <a:hlinkClick r:id="rId5"/>
              </a:rPr>
              <a:t>Kryptografický </a:t>
            </a:r>
            <a:r>
              <a:rPr lang="cs-CZ" sz="2800" dirty="0">
                <a:hlinkClick r:id="rId5"/>
              </a:rPr>
              <a:t>software</a:t>
            </a:r>
            <a:r>
              <a:rPr lang="cs-CZ" sz="2800" dirty="0"/>
              <a:t>‎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š</a:t>
            </a:r>
            <a:r>
              <a:rPr lang="cs-CZ" sz="2800" dirty="0" smtClean="0"/>
              <a:t>ifrování </a:t>
            </a:r>
            <a:r>
              <a:rPr lang="cs-CZ" sz="2800" dirty="0"/>
              <a:t>dat představuje převod dat do nečitelné podoby a po zadání hesla pak opětovný převod do původního stavu.</a:t>
            </a:r>
          </a:p>
          <a:p>
            <a:r>
              <a:rPr lang="cs-CZ" sz="2800" dirty="0" smtClean="0">
                <a:hlinkClick r:id="rId6"/>
              </a:rPr>
              <a:t>Spořiče </a:t>
            </a:r>
            <a:r>
              <a:rPr lang="cs-CZ" sz="2800" dirty="0">
                <a:hlinkClick r:id="rId6"/>
              </a:rPr>
              <a:t>obrazovky</a:t>
            </a:r>
            <a:r>
              <a:rPr lang="cs-CZ" sz="2800" dirty="0" smtClean="0"/>
              <a:t>‎</a:t>
            </a:r>
            <a:endParaRPr lang="cs-CZ" sz="2800" dirty="0"/>
          </a:p>
          <a:p>
            <a:pPr marL="0" indent="0">
              <a:buNone/>
            </a:pP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77619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" pitchFamily="34" charset="0"/>
              </a:rPr>
              <a:t>zdroje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bertu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res1.windows.microsoft.com/resbox/cs/Windows%20Vista/main/a253fe23-4fb7-48d2-b52f-f52cb0e82734_0.png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www.csas.cz/static_internet/cs/Obecne_informace/Bezpecnost/Bezpecnost/Obrazky/zalozky_1.jpg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files.m1lhaus.webnode.cz/200000157-a8339a92d7/8160-bigthumbnail.jpg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media.novinky.cz/354/83547-top_foto2-nmwoh.jpg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http://stahnu.cz/data/mujsoubor.cz/uploadimages/Clanky/Comodo_-_</a:t>
            </a:r>
            <a:r>
              <a:rPr lang="cs-CZ" sz="1600" dirty="0" smtClean="0">
                <a:hlinkClick r:id="rId6"/>
              </a:rPr>
              <a:t>logo.jpg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blog.opengeo.org/wp-content/uploads/2010/09/rdc-password.png</a:t>
            </a:r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6016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435</TotalTime>
  <Words>432</Words>
  <Application>Microsoft Office PowerPoint</Application>
  <PresentationFormat>Předvádění na obrazovce (4:3)</PresentationFormat>
  <Paragraphs>93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Jak se na Internetu bránit útokům a zranitelnostem?  </vt:lpstr>
      <vt:lpstr>Legální a pravidelně aktualizovaný operační systém </vt:lpstr>
      <vt:lpstr>Antivirový program a firewall </vt:lpstr>
      <vt:lpstr>Pravidelně aktualizovaný nejen webový prohlížeč</vt:lpstr>
      <vt:lpstr>Bezpečné heslo </vt:lpstr>
      <vt:lpstr>Mezi bezpečnostní prvky patří: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interet</dc:title>
  <dc:creator>pc</dc:creator>
  <cp:lastModifiedBy>pc</cp:lastModifiedBy>
  <cp:revision>37</cp:revision>
  <dcterms:created xsi:type="dcterms:W3CDTF">2012-12-31T09:26:24Z</dcterms:created>
  <dcterms:modified xsi:type="dcterms:W3CDTF">2013-01-14T07:19:03Z</dcterms:modified>
</cp:coreProperties>
</file>