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60" r:id="rId6"/>
    <p:sldId id="259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2C788-7B25-44BB-8D69-59C1F60B6AC6}" type="datetimeFigureOut">
              <a:rPr lang="cs-CZ" smtClean="0"/>
              <a:pPr/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FCDC7-F564-4D9C-AF9A-A6771DA8EA7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ify.nou.cz/lid_chemie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2581"/>
                <a:gridCol w="4638259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Ch9 - 5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11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2010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Chemie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Opakování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Výpočty z rovnic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Procvičování výpočtů z chemických rovnic, sestavování chemických rovnic a hledání </a:t>
            </a:r>
            <a:r>
              <a:rPr lang="cs-CZ" sz="2800" dirty="0" smtClean="0"/>
              <a:t>                       v </a:t>
            </a:r>
            <a:r>
              <a:rPr lang="cs-CZ" sz="2800" dirty="0" smtClean="0"/>
              <a:t>tabulkách</a:t>
            </a:r>
            <a:endParaRPr lang="cs-CZ" sz="2800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Chemické výpočty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idx="4294967295"/>
          </p:nvPr>
        </p:nvSpPr>
        <p:spPr>
          <a:xfrm>
            <a:off x="1714480" y="1600201"/>
            <a:ext cx="5429288" cy="29718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dirty="0" smtClean="0"/>
              <a:t>Výpočty z rovnic</a:t>
            </a:r>
            <a:endParaRPr lang="cs-CZ" sz="5400" dirty="0"/>
          </a:p>
        </p:txBody>
      </p:sp>
      <p:pic>
        <p:nvPicPr>
          <p:cNvPr id="1026" name="Picture 2" descr="D:\Documents and Settings\Aleš\Plocha\che1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857495"/>
            <a:ext cx="2500330" cy="337123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58204" cy="1214446"/>
          </a:xfrm>
          <a:solidFill>
            <a:schemeClr val="accent5">
              <a:lumMod val="40000"/>
              <a:lumOff val="60000"/>
              <a:alpha val="4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Jaká hmotnost oxidu uhličitého CO</a:t>
            </a:r>
            <a:r>
              <a:rPr lang="cs-CZ" sz="4000" baseline="-25000" dirty="0" smtClean="0"/>
              <a:t>2</a:t>
            </a:r>
            <a:r>
              <a:rPr lang="cs-CZ" sz="4000" dirty="0" smtClean="0"/>
              <a:t> vznikne spálením 24 g </a:t>
            </a:r>
            <a:r>
              <a:rPr lang="cs-CZ" sz="4000" dirty="0" smtClean="0"/>
              <a:t>C?</a:t>
            </a:r>
            <a:r>
              <a:rPr lang="cs-CZ" sz="4000" baseline="-25000" dirty="0" smtClean="0"/>
              <a:t>            </a:t>
            </a:r>
            <a:r>
              <a:rPr lang="cs-CZ" baseline="-25000" dirty="0" smtClean="0"/>
              <a:t/>
            </a:r>
            <a:br>
              <a:rPr lang="cs-CZ" baseline="-25000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C + O</a:t>
            </a:r>
            <a:r>
              <a:rPr lang="cs-CZ" b="1" baseline="-25000" dirty="0"/>
              <a:t>2</a:t>
            </a:r>
            <a:r>
              <a:rPr lang="cs-CZ" b="1" dirty="0"/>
              <a:t> </a:t>
            </a:r>
            <a:r>
              <a:rPr lang="cs-CZ" b="1" baseline="-25000" dirty="0"/>
              <a:t>  	</a:t>
            </a:r>
            <a:r>
              <a:rPr lang="cs-CZ" b="1" baseline="-25000" dirty="0" smtClean="0"/>
              <a:t>   </a:t>
            </a:r>
            <a:r>
              <a:rPr lang="cs-CZ" b="1" dirty="0" smtClean="0"/>
              <a:t>CO</a:t>
            </a:r>
            <a:r>
              <a:rPr lang="cs-CZ" b="1" baseline="-25000" dirty="0" smtClean="0"/>
              <a:t>2</a:t>
            </a:r>
          </a:p>
          <a:p>
            <a:r>
              <a:rPr lang="cs-CZ" sz="3000" b="1" dirty="0" smtClean="0"/>
              <a:t>M(C) = 12,01 g/mol = 12 g/mol</a:t>
            </a:r>
          </a:p>
          <a:p>
            <a:r>
              <a:rPr lang="cs-CZ" sz="3000" b="1" dirty="0" smtClean="0"/>
              <a:t>M(CO</a:t>
            </a:r>
            <a:r>
              <a:rPr lang="cs-CZ" sz="3000" b="1" baseline="-25000" dirty="0" smtClean="0"/>
              <a:t>2</a:t>
            </a:r>
            <a:r>
              <a:rPr lang="cs-CZ" sz="3000" b="1" dirty="0" smtClean="0"/>
              <a:t> ) = (12,01 + 2 . 16)g/mol = 44,01 g/mol = 44 g/mol</a:t>
            </a:r>
          </a:p>
          <a:p>
            <a:pPr>
              <a:buNone/>
            </a:pPr>
            <a:r>
              <a:rPr lang="cs-CZ" sz="3000" b="1" dirty="0" smtClean="0"/>
              <a:t>    12 g C …………..…44 g CO</a:t>
            </a:r>
            <a:r>
              <a:rPr lang="cs-CZ" sz="3000" b="1" baseline="-25000" dirty="0" smtClean="0"/>
              <a:t>2                            </a:t>
            </a:r>
          </a:p>
          <a:p>
            <a:pPr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</a:t>
            </a:r>
            <a:r>
              <a:rPr lang="cs-CZ" sz="3000" b="1" u="sng" dirty="0" smtClean="0"/>
              <a:t>24 g C ……………… x g CO</a:t>
            </a:r>
            <a:r>
              <a:rPr lang="cs-CZ" sz="3000" b="1" u="sng" baseline="-25000" dirty="0" smtClean="0"/>
              <a:t>2          </a:t>
            </a:r>
          </a:p>
          <a:p>
            <a:r>
              <a:rPr lang="cs-CZ" sz="3000" b="1" dirty="0"/>
              <a:t>x</a:t>
            </a:r>
            <a:r>
              <a:rPr lang="cs-CZ" sz="3000" b="1" dirty="0" smtClean="0"/>
              <a:t> = (24 : 12) . 44 g</a:t>
            </a:r>
          </a:p>
          <a:p>
            <a:r>
              <a:rPr lang="cs-CZ" sz="3000" b="1" u="sng" dirty="0"/>
              <a:t>x</a:t>
            </a:r>
            <a:r>
              <a:rPr lang="cs-CZ" sz="3000" b="1" u="sng" dirty="0" smtClean="0"/>
              <a:t> = 88 g</a:t>
            </a:r>
          </a:p>
          <a:p>
            <a:r>
              <a:rPr lang="cs-CZ" sz="3000" b="1" dirty="0" smtClean="0"/>
              <a:t>Vznikne 88 g oxidu uhličitého</a:t>
            </a:r>
            <a:endParaRPr lang="cs-CZ" sz="3000" b="1" dirty="0"/>
          </a:p>
        </p:txBody>
      </p:sp>
      <p:sp>
        <p:nvSpPr>
          <p:cNvPr id="4" name="Šipka doprava 3"/>
          <p:cNvSpPr/>
          <p:nvPr/>
        </p:nvSpPr>
        <p:spPr>
          <a:xfrm>
            <a:off x="2071670" y="1857364"/>
            <a:ext cx="335466" cy="7143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571736" y="1571612"/>
            <a:ext cx="785818" cy="500066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14348" y="1571612"/>
            <a:ext cx="571504" cy="500066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1" name="Šipka doprava 10"/>
          <p:cNvSpPr/>
          <p:nvPr/>
        </p:nvSpPr>
        <p:spPr>
          <a:xfrm rot="16200000" flipV="1">
            <a:off x="4607719" y="3821909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6200000" flipV="1">
            <a:off x="321439" y="3821909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571612"/>
          </a:xfrm>
          <a:solidFill>
            <a:srgbClr val="92D050">
              <a:alpha val="42000"/>
            </a:srgbClr>
          </a:solidFill>
        </p:spPr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Kolik gramů chloridu hlinitého vznikne reakcí 10 g hliníku s kyselinou </a:t>
            </a:r>
            <a:r>
              <a:rPr lang="cs-CZ" sz="4000" dirty="0" smtClean="0"/>
              <a:t>chlorovodíkovou?</a:t>
            </a:r>
            <a:r>
              <a:rPr lang="cs-CZ" sz="4000" baseline="-25000" dirty="0" smtClean="0"/>
              <a:t>            </a:t>
            </a:r>
            <a:r>
              <a:rPr lang="cs-CZ" baseline="-25000" dirty="0" smtClean="0"/>
              <a:t/>
            </a:r>
            <a:br>
              <a:rPr lang="cs-CZ" baseline="-25000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/>
              <a:t>2 </a:t>
            </a:r>
            <a:r>
              <a:rPr lang="cs-CZ" b="1" dirty="0" err="1"/>
              <a:t>Al</a:t>
            </a:r>
            <a:r>
              <a:rPr lang="cs-CZ" b="1" dirty="0"/>
              <a:t> + 6 </a:t>
            </a:r>
            <a:r>
              <a:rPr lang="cs-CZ" b="1" dirty="0" err="1"/>
              <a:t>HCl</a:t>
            </a:r>
            <a:r>
              <a:rPr lang="cs-CZ" b="1" dirty="0"/>
              <a:t>  </a:t>
            </a:r>
            <a:r>
              <a:rPr lang="cs-CZ" b="1" dirty="0" smtClean="0"/>
              <a:t>    </a:t>
            </a:r>
            <a:r>
              <a:rPr lang="cs-CZ" b="1" dirty="0"/>
              <a:t>2 AlCl</a:t>
            </a:r>
            <a:r>
              <a:rPr lang="cs-CZ" b="1" baseline="-25000" dirty="0"/>
              <a:t>3</a:t>
            </a:r>
            <a:r>
              <a:rPr lang="cs-CZ" b="1" dirty="0"/>
              <a:t> + 3 H</a:t>
            </a:r>
            <a:r>
              <a:rPr lang="cs-CZ" b="1" baseline="-25000" dirty="0"/>
              <a:t>2</a:t>
            </a:r>
            <a:r>
              <a:rPr lang="cs-CZ" b="1" dirty="0"/>
              <a:t> </a:t>
            </a:r>
            <a:endParaRPr lang="cs-CZ" dirty="0"/>
          </a:p>
          <a:p>
            <a:r>
              <a:rPr lang="cs-CZ" b="1" dirty="0" smtClean="0"/>
              <a:t>2 .M(</a:t>
            </a:r>
            <a:r>
              <a:rPr lang="cs-CZ" b="1" dirty="0" err="1" smtClean="0"/>
              <a:t>Al</a:t>
            </a:r>
            <a:r>
              <a:rPr lang="cs-CZ" b="1" dirty="0" smtClean="0"/>
              <a:t>) = 2 . 26,98 g/mol = 53,96 g/mol = 54 g/mol</a:t>
            </a:r>
          </a:p>
          <a:p>
            <a:r>
              <a:rPr lang="cs-CZ" b="1" dirty="0" smtClean="0"/>
              <a:t>2. M(</a:t>
            </a:r>
            <a:r>
              <a:rPr lang="cs-CZ" b="1" dirty="0"/>
              <a:t>AlCl</a:t>
            </a:r>
            <a:r>
              <a:rPr lang="cs-CZ" b="1" baseline="-25000" dirty="0"/>
              <a:t>3</a:t>
            </a:r>
            <a:r>
              <a:rPr lang="cs-CZ" b="1" dirty="0" smtClean="0"/>
              <a:t>) = 2.(26,98 + 3 . 35,45)g/mol = 266,66 g/mol = 267 g/mol</a:t>
            </a:r>
          </a:p>
          <a:p>
            <a:pPr>
              <a:buNone/>
            </a:pPr>
            <a:r>
              <a:rPr lang="cs-CZ" b="1" dirty="0" smtClean="0"/>
              <a:t>    54 g </a:t>
            </a:r>
            <a:r>
              <a:rPr lang="cs-CZ" b="1" dirty="0" err="1" smtClean="0"/>
              <a:t>Al</a:t>
            </a:r>
            <a:r>
              <a:rPr lang="cs-CZ" b="1" dirty="0" smtClean="0"/>
              <a:t> ……………..267 g </a:t>
            </a:r>
            <a:r>
              <a:rPr lang="cs-CZ" b="1" dirty="0"/>
              <a:t>AlCl</a:t>
            </a:r>
            <a:r>
              <a:rPr lang="cs-CZ" b="1" baseline="-25000" dirty="0"/>
              <a:t>3</a:t>
            </a:r>
            <a:endParaRPr lang="cs-CZ" b="1" baseline="-25000" dirty="0" smtClean="0"/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u="sng" dirty="0" smtClean="0"/>
              <a:t>10 g </a:t>
            </a:r>
            <a:r>
              <a:rPr lang="cs-CZ" b="1" u="sng" dirty="0" err="1" smtClean="0"/>
              <a:t>Al</a:t>
            </a:r>
            <a:r>
              <a:rPr lang="cs-CZ" b="1" u="sng" dirty="0" smtClean="0"/>
              <a:t> ………………… x g </a:t>
            </a:r>
            <a:r>
              <a:rPr lang="cs-CZ" b="1" u="sng" dirty="0"/>
              <a:t>AlCl</a:t>
            </a:r>
            <a:r>
              <a:rPr lang="cs-CZ" b="1" u="sng" baseline="-25000" dirty="0"/>
              <a:t>3</a:t>
            </a:r>
            <a:endParaRPr lang="cs-CZ" b="1" u="sng" baseline="-25000" dirty="0" smtClean="0"/>
          </a:p>
          <a:p>
            <a:r>
              <a:rPr lang="cs-CZ" b="1" dirty="0"/>
              <a:t>x</a:t>
            </a:r>
            <a:r>
              <a:rPr lang="cs-CZ" b="1" dirty="0" smtClean="0"/>
              <a:t> = (10 : 54) . 267 g</a:t>
            </a:r>
          </a:p>
          <a:p>
            <a:r>
              <a:rPr lang="cs-CZ" b="1" u="sng" dirty="0"/>
              <a:t>x</a:t>
            </a:r>
            <a:r>
              <a:rPr lang="cs-CZ" b="1" u="sng" dirty="0" smtClean="0"/>
              <a:t> = 49 g</a:t>
            </a:r>
          </a:p>
          <a:p>
            <a:r>
              <a:rPr lang="cs-CZ" b="1" dirty="0" smtClean="0"/>
              <a:t>Vznikne 49 g chloridu hlinitého</a:t>
            </a: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>
            <a:off x="3000364" y="1785926"/>
            <a:ext cx="335466" cy="7143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28992" y="1571612"/>
            <a:ext cx="1214446" cy="571504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57224" y="1571612"/>
            <a:ext cx="714380" cy="500066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1" name="Šipka doprava 10"/>
          <p:cNvSpPr/>
          <p:nvPr/>
        </p:nvSpPr>
        <p:spPr>
          <a:xfrm rot="16200000" flipV="1">
            <a:off x="5429256" y="4286256"/>
            <a:ext cx="857256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6200000" flipV="1">
            <a:off x="321439" y="4321975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58204" cy="1214446"/>
          </a:xfrm>
          <a:solidFill>
            <a:schemeClr val="accent6">
              <a:lumMod val="60000"/>
              <a:lumOff val="40000"/>
              <a:alpha val="4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Vypočítej hmotnost kyslíku a vodíku potřebných ke vzniku 500 g vody.</a:t>
            </a:r>
            <a:r>
              <a:rPr lang="cs-CZ" sz="4000" baseline="-25000" dirty="0" smtClean="0"/>
              <a:t>            </a:t>
            </a:r>
            <a:r>
              <a:rPr lang="cs-CZ" baseline="-25000" dirty="0" smtClean="0"/>
              <a:t/>
            </a:r>
            <a:br>
              <a:rPr lang="cs-CZ" baseline="-25000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r>
              <a:rPr lang="cs-CZ" sz="2800" b="1" dirty="0"/>
              <a:t>2 H</a:t>
            </a:r>
            <a:r>
              <a:rPr lang="cs-CZ" sz="2800" b="1" baseline="-25000" dirty="0"/>
              <a:t>2</a:t>
            </a:r>
            <a:r>
              <a:rPr lang="cs-CZ" sz="2800" b="1" dirty="0"/>
              <a:t>+ O</a:t>
            </a:r>
            <a:r>
              <a:rPr lang="cs-CZ" sz="2800" b="1" baseline="-25000" dirty="0"/>
              <a:t>2</a:t>
            </a:r>
            <a:r>
              <a:rPr lang="cs-CZ" sz="2800" b="1" dirty="0"/>
              <a:t>     </a:t>
            </a:r>
            <a:r>
              <a:rPr lang="cs-CZ" sz="2800" b="1" dirty="0" smtClean="0"/>
              <a:t>   2 H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O</a:t>
            </a:r>
          </a:p>
          <a:p>
            <a:r>
              <a:rPr lang="cs-CZ" sz="2800" b="1" dirty="0" smtClean="0"/>
              <a:t>M(O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 ) = 2 . 16 g/mol = 32 g/mol</a:t>
            </a:r>
          </a:p>
          <a:p>
            <a:r>
              <a:rPr lang="cs-CZ" sz="2800" b="1" dirty="0" smtClean="0"/>
              <a:t>2 . M(</a:t>
            </a:r>
            <a:r>
              <a:rPr lang="cs-CZ" sz="2800" b="1" dirty="0"/>
              <a:t>H</a:t>
            </a:r>
            <a:r>
              <a:rPr lang="cs-CZ" sz="2800" b="1" baseline="-25000" dirty="0"/>
              <a:t>2</a:t>
            </a:r>
            <a:r>
              <a:rPr lang="cs-CZ" sz="2800" b="1" dirty="0"/>
              <a:t>O</a:t>
            </a:r>
            <a:r>
              <a:rPr lang="cs-CZ" sz="2800" b="1" dirty="0" smtClean="0"/>
              <a:t> ) = 2. (2.1,008 + 16)g/mol = 36 g/mol</a:t>
            </a:r>
          </a:p>
          <a:p>
            <a:pPr>
              <a:buNone/>
            </a:pPr>
            <a:r>
              <a:rPr lang="cs-CZ" sz="2800" b="1" dirty="0" smtClean="0"/>
              <a:t>    32 g </a:t>
            </a:r>
            <a:r>
              <a:rPr lang="cs-CZ" sz="2800" b="1" dirty="0"/>
              <a:t>O</a:t>
            </a:r>
            <a:r>
              <a:rPr lang="cs-CZ" sz="2800" b="1" baseline="-25000" dirty="0"/>
              <a:t>2</a:t>
            </a:r>
            <a:r>
              <a:rPr lang="cs-CZ" sz="2800" b="1" dirty="0" smtClean="0"/>
              <a:t> ………………36 g </a:t>
            </a:r>
            <a:r>
              <a:rPr lang="cs-CZ" sz="2800" b="1" dirty="0"/>
              <a:t>H</a:t>
            </a:r>
            <a:r>
              <a:rPr lang="cs-CZ" sz="2800" b="1" baseline="-25000" dirty="0"/>
              <a:t>2</a:t>
            </a:r>
            <a:r>
              <a:rPr lang="cs-CZ" sz="2800" b="1" dirty="0"/>
              <a:t>O</a:t>
            </a:r>
            <a:endParaRPr lang="cs-CZ" sz="2800" b="1" baseline="-25000" dirty="0" smtClean="0"/>
          </a:p>
          <a:p>
            <a:pPr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</a:t>
            </a:r>
            <a:r>
              <a:rPr lang="cs-CZ" sz="2800" b="1" u="sng" dirty="0" smtClean="0"/>
              <a:t>x   g </a:t>
            </a:r>
            <a:r>
              <a:rPr lang="cs-CZ" sz="2800" b="1" u="sng" dirty="0"/>
              <a:t>O</a:t>
            </a:r>
            <a:r>
              <a:rPr lang="cs-CZ" sz="2800" b="1" u="sng" baseline="-25000" dirty="0"/>
              <a:t>2</a:t>
            </a:r>
            <a:r>
              <a:rPr lang="cs-CZ" sz="2800" b="1" u="sng" dirty="0" smtClean="0"/>
              <a:t> ……………500 g  </a:t>
            </a:r>
            <a:r>
              <a:rPr lang="cs-CZ" sz="2800" b="1" u="sng" dirty="0"/>
              <a:t>H</a:t>
            </a:r>
            <a:r>
              <a:rPr lang="cs-CZ" sz="2800" b="1" u="sng" baseline="-25000" dirty="0"/>
              <a:t>2</a:t>
            </a:r>
            <a:r>
              <a:rPr lang="cs-CZ" sz="2800" b="1" u="sng" dirty="0"/>
              <a:t>O</a:t>
            </a:r>
            <a:endParaRPr lang="cs-CZ" sz="2800" b="1" u="sng" baseline="-25000" dirty="0" smtClean="0"/>
          </a:p>
          <a:p>
            <a:r>
              <a:rPr lang="cs-CZ" sz="2800" b="1" dirty="0"/>
              <a:t>x</a:t>
            </a:r>
            <a:r>
              <a:rPr lang="cs-CZ" sz="2800" b="1" dirty="0" smtClean="0"/>
              <a:t> = (500 : 36) . 32 g</a:t>
            </a:r>
          </a:p>
          <a:p>
            <a:r>
              <a:rPr lang="cs-CZ" sz="2800" b="1" u="sng" dirty="0"/>
              <a:t>x</a:t>
            </a:r>
            <a:r>
              <a:rPr lang="cs-CZ" sz="2800" b="1" u="sng" dirty="0" smtClean="0"/>
              <a:t> = 444 g kyslíku</a:t>
            </a:r>
          </a:p>
          <a:p>
            <a:r>
              <a:rPr lang="cs-CZ" sz="2800" b="1" dirty="0" smtClean="0"/>
              <a:t>500 g – 444 g = </a:t>
            </a:r>
            <a:r>
              <a:rPr lang="cs-CZ" sz="2800" b="1" u="sng" dirty="0" smtClean="0"/>
              <a:t>56 g vodíku</a:t>
            </a:r>
          </a:p>
          <a:p>
            <a:r>
              <a:rPr lang="cs-CZ" sz="2800" b="1" dirty="0" smtClean="0"/>
              <a:t>Je třeba 444 g kyslíku a 56 g vodíku.</a:t>
            </a:r>
            <a:endParaRPr lang="cs-CZ" sz="2800" b="1" dirty="0"/>
          </a:p>
        </p:txBody>
      </p:sp>
      <p:sp>
        <p:nvSpPr>
          <p:cNvPr id="4" name="Šipka doprava 3"/>
          <p:cNvSpPr/>
          <p:nvPr/>
        </p:nvSpPr>
        <p:spPr>
          <a:xfrm>
            <a:off x="2500298" y="1857364"/>
            <a:ext cx="335466" cy="7143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28926" y="1643050"/>
            <a:ext cx="1143008" cy="500066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785918" y="1571612"/>
            <a:ext cx="571504" cy="500066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1" name="Šipka doprava 10"/>
          <p:cNvSpPr/>
          <p:nvPr/>
        </p:nvSpPr>
        <p:spPr>
          <a:xfrm rot="16200000" flipV="1">
            <a:off x="4893471" y="3536157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6200000" flipV="1">
            <a:off x="214282" y="3571876"/>
            <a:ext cx="857256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58204" cy="1214446"/>
          </a:xfrm>
          <a:solidFill>
            <a:schemeClr val="accent3">
              <a:lumMod val="60000"/>
              <a:lumOff val="40000"/>
              <a:alpha val="4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Kolik gramů hydroxidu sodného vznikne reakcí 50 g sodíku s vodou?</a:t>
            </a:r>
            <a:r>
              <a:rPr lang="cs-CZ" sz="4000" baseline="-25000" dirty="0" smtClean="0"/>
              <a:t>            </a:t>
            </a:r>
            <a:r>
              <a:rPr lang="cs-CZ" baseline="-25000" dirty="0" smtClean="0"/>
              <a:t/>
            </a:r>
            <a:br>
              <a:rPr lang="cs-CZ" baseline="-25000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/>
              <a:t>2 Na + 2 H</a:t>
            </a:r>
            <a:r>
              <a:rPr lang="cs-CZ" b="1" baseline="-25000" dirty="0"/>
              <a:t>2</a:t>
            </a:r>
            <a:r>
              <a:rPr lang="cs-CZ" b="1" dirty="0"/>
              <a:t>O    </a:t>
            </a:r>
            <a:r>
              <a:rPr lang="cs-CZ" b="1" dirty="0" smtClean="0"/>
              <a:t>   2 </a:t>
            </a:r>
            <a:r>
              <a:rPr lang="cs-CZ" b="1" dirty="0" err="1"/>
              <a:t>NaOH</a:t>
            </a:r>
            <a:r>
              <a:rPr lang="cs-CZ" b="1" dirty="0"/>
              <a:t> + </a:t>
            </a:r>
            <a:r>
              <a:rPr lang="cs-CZ" b="1" dirty="0" smtClean="0"/>
              <a:t>H</a:t>
            </a:r>
            <a:r>
              <a:rPr lang="cs-CZ" b="1" baseline="-25000" dirty="0" smtClean="0"/>
              <a:t>2</a:t>
            </a:r>
            <a:endParaRPr lang="cs-CZ" b="1" dirty="0" smtClean="0"/>
          </a:p>
          <a:p>
            <a:r>
              <a:rPr lang="cs-CZ" sz="3000" b="1" dirty="0" smtClean="0"/>
              <a:t>2.M(Na) = 2.22,99 g/mol = 45,98 g/mol =           46 g/mol</a:t>
            </a:r>
          </a:p>
          <a:p>
            <a:r>
              <a:rPr lang="cs-CZ" sz="3000" b="1" dirty="0" smtClean="0"/>
              <a:t>2.M(</a:t>
            </a:r>
            <a:r>
              <a:rPr lang="cs-CZ" sz="3000" b="1" dirty="0" err="1" smtClean="0"/>
              <a:t>NaOH</a:t>
            </a:r>
            <a:r>
              <a:rPr lang="cs-CZ" sz="3000" b="1" dirty="0" smtClean="0"/>
              <a:t>) = 2.(22,99 + 16 + 1,008)g/mol =      80 g/mol</a:t>
            </a:r>
          </a:p>
          <a:p>
            <a:pPr>
              <a:buNone/>
            </a:pPr>
            <a:r>
              <a:rPr lang="cs-CZ" sz="3000" b="1" dirty="0" smtClean="0"/>
              <a:t>    46 g Na ……………  80 g </a:t>
            </a:r>
            <a:r>
              <a:rPr lang="cs-CZ" sz="3000" b="1" dirty="0" err="1" smtClean="0"/>
              <a:t>NaOH</a:t>
            </a:r>
            <a:r>
              <a:rPr lang="cs-CZ" sz="3000" b="1" baseline="-25000" dirty="0" smtClean="0"/>
              <a:t>                            </a:t>
            </a:r>
          </a:p>
          <a:p>
            <a:pPr>
              <a:buNone/>
            </a:pPr>
            <a:r>
              <a:rPr lang="cs-CZ" sz="3000" b="1" dirty="0"/>
              <a:t> </a:t>
            </a:r>
            <a:r>
              <a:rPr lang="cs-CZ" sz="3000" b="1" dirty="0" smtClean="0"/>
              <a:t>   </a:t>
            </a:r>
            <a:r>
              <a:rPr lang="cs-CZ" sz="3000" b="1" u="sng" dirty="0" smtClean="0"/>
              <a:t>50 g Na ………………  x g </a:t>
            </a:r>
            <a:r>
              <a:rPr lang="cs-CZ" sz="3000" b="1" u="sng" dirty="0" err="1" smtClean="0"/>
              <a:t>NaOH</a:t>
            </a:r>
            <a:endParaRPr lang="cs-CZ" sz="3000" b="1" u="sng" baseline="-25000" dirty="0" smtClean="0"/>
          </a:p>
          <a:p>
            <a:r>
              <a:rPr lang="cs-CZ" sz="3000" b="1" dirty="0"/>
              <a:t>x</a:t>
            </a:r>
            <a:r>
              <a:rPr lang="cs-CZ" sz="3000" b="1" dirty="0" smtClean="0"/>
              <a:t> = (50 : 46) . 80 g</a:t>
            </a:r>
          </a:p>
          <a:p>
            <a:r>
              <a:rPr lang="cs-CZ" sz="3000" b="1" u="sng" dirty="0"/>
              <a:t>x</a:t>
            </a:r>
            <a:r>
              <a:rPr lang="cs-CZ" sz="3000" b="1" u="sng" dirty="0" smtClean="0"/>
              <a:t> = 87 g</a:t>
            </a:r>
          </a:p>
          <a:p>
            <a:r>
              <a:rPr lang="cs-CZ" b="1" dirty="0" smtClean="0"/>
              <a:t>Vznikne 87 g hydroxidu sodného.</a:t>
            </a: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>
            <a:off x="3143240" y="1785926"/>
            <a:ext cx="335466" cy="7143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57224" y="1571612"/>
            <a:ext cx="857256" cy="500066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43306" y="1571612"/>
            <a:ext cx="1500198" cy="500066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1" name="Šipka doprava 10"/>
          <p:cNvSpPr/>
          <p:nvPr/>
        </p:nvSpPr>
        <p:spPr>
          <a:xfrm rot="16200000" flipV="1">
            <a:off x="5322099" y="3893347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6200000" flipV="1">
            <a:off x="250001" y="3893347"/>
            <a:ext cx="78581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Úvod do obecné a organické chemie – pracovní sešit, J. Mach, I. </a:t>
            </a:r>
            <a:r>
              <a:rPr lang="cs-CZ" dirty="0" err="1" smtClean="0"/>
              <a:t>Plucková</a:t>
            </a:r>
            <a:r>
              <a:rPr lang="cs-CZ" dirty="0" smtClean="0"/>
              <a:t>, nakladatelství Nová škola</a:t>
            </a: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gify.nou.cz</a:t>
            </a:r>
            <a:r>
              <a:rPr lang="cs-CZ" dirty="0" smtClean="0">
                <a:hlinkClick r:id="rId2"/>
              </a:rPr>
              <a:t>/lid_chemie.</a:t>
            </a:r>
            <a:r>
              <a:rPr lang="cs-CZ" dirty="0" err="1" smtClean="0">
                <a:hlinkClick r:id="rId2"/>
              </a:rPr>
              <a:t>htm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329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Chemické výpočty</vt:lpstr>
      <vt:lpstr> Jaká hmotnost oxidu uhličitého CO2 vznikne spálením 24 g C?             </vt:lpstr>
      <vt:lpstr> Kolik gramů chloridu hlinitého vznikne reakcí 10 g hliníku s kyselinou chlorovodíkovou?             </vt:lpstr>
      <vt:lpstr> Vypočítej hmotnost kyslíku a vodíku potřebných ke vzniku 500 g vody.             </vt:lpstr>
      <vt:lpstr> Kolik gramů hydroxidu sodného vznikne reakcí 50 g sodíku s vodou?             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výpočty</dc:title>
  <dc:subject>Chemie 9</dc:subject>
  <dc:creator>Přibíková</dc:creator>
  <cp:lastModifiedBy>Dum</cp:lastModifiedBy>
  <cp:revision>21</cp:revision>
  <dcterms:created xsi:type="dcterms:W3CDTF">2010-11-22T18:32:31Z</dcterms:created>
  <dcterms:modified xsi:type="dcterms:W3CDTF">2013-01-26T19:38:54Z</dcterms:modified>
</cp:coreProperties>
</file>