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69" r:id="rId3"/>
    <p:sldId id="256" r:id="rId4"/>
    <p:sldId id="257" r:id="rId5"/>
    <p:sldId id="259" r:id="rId6"/>
    <p:sldId id="263" r:id="rId7"/>
    <p:sldId id="260" r:id="rId8"/>
    <p:sldId id="261" r:id="rId9"/>
    <p:sldId id="262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F78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D78C4-B251-4420-AC00-22AAE819CA06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FD7EE9-76DB-4657-BBDC-555390CA46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55EE0-7598-4819-B23F-E5DEA7C66513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7BB0B-F2E6-4B72-90BD-F0ADABA895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B6692-5D89-4386-83D8-438978A11B15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14EDE-2D29-4E3F-A327-CC97EA82EE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D7A5F-F128-4CEA-9AC6-F3646F37B240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7AB49-656F-4425-A485-92E9351F26E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39B7EE-F271-438F-A6AE-057A9A310137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3D67F5-6866-48F3-9001-553ED6D555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B2362-D895-4FDF-8325-27B9F6B08ED2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4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18302-5825-47FD-A3C2-DBC9F12BBC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6AA04-7164-4828-A5D9-E80B830BC502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92D9C-C2DE-4CF1-8E92-C079DBE661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CFA78E-415B-459C-9F74-C414CA345CC4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B76BB-E974-4C92-85BE-D0DA3F0776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ED4E4E-32F2-4E64-8649-20390CCFC170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3D874F-EA94-4341-9563-DE56602779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6D635-70AD-403C-8E35-10D41F05D35D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EADE1E-4CAD-45CD-87A6-F30F70815E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6AAF5-261C-4E8D-97CB-C80290C4A7B1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C76D1-7DDD-4EEC-BA44-5B748BA603D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700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81B4E36-1956-4C02-BEDF-360A7C1DDDBE}" type="datetimeFigureOut">
              <a:rPr lang="cs-CZ"/>
              <a:pPr>
                <a:defRPr/>
              </a:pPr>
              <a:t>26.1.2013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360202-57B1-401C-B9E6-D2DC11EEC8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ransition spd="med">
    <p:push dir="u"/>
  </p:transition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Schoolbook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Schoolbook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Schoolbook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Century Schoolbook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 l="3670" t="9828" r="3670" b="7634"/>
          <a:stretch>
            <a:fillRect/>
          </a:stretch>
        </p:blipFill>
        <p:spPr bwMode="auto">
          <a:xfrm>
            <a:off x="611188" y="260350"/>
            <a:ext cx="6913562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</p:nvPr>
        </p:nvGraphicFramePr>
        <p:xfrm>
          <a:off x="792163" y="1700213"/>
          <a:ext cx="7560840" cy="4520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8333"/>
                <a:gridCol w="4352507"/>
              </a:tblGrid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Projekt: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</a:p>
                    <a:p>
                      <a:pPr algn="l"/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12094">
                <a:tc>
                  <a:txBody>
                    <a:bodyPr/>
                    <a:lstStyle/>
                    <a:p>
                      <a:pPr algn="l"/>
                      <a:r>
                        <a:rPr lang="cs-CZ" sz="1800" b="1" dirty="0" smtClean="0">
                          <a:solidFill>
                            <a:srgbClr val="FFC000"/>
                          </a:solidFill>
                        </a:rPr>
                        <a:t>Číslo projektu:</a:t>
                      </a:r>
                      <a:endParaRPr lang="cs-CZ" sz="1800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FFC000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</a:p>
                    <a:p>
                      <a:pPr algn="l"/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Autor: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Mgr. Alena </a:t>
                      </a:r>
                      <a:r>
                        <a:rPr lang="cs-CZ" b="1" dirty="0" err="1" smtClean="0">
                          <a:solidFill>
                            <a:srgbClr val="FFC000"/>
                          </a:solidFill>
                        </a:rPr>
                        <a:t>Přibíková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Číslo DUM: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Ch9 - 6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Datum ověření ve výuce: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29.</a:t>
                      </a:r>
                      <a:r>
                        <a:rPr lang="cs-CZ" b="1" baseline="0" dirty="0" smtClean="0">
                          <a:solidFill>
                            <a:srgbClr val="FFC000"/>
                          </a:solidFill>
                        </a:rPr>
                        <a:t> 11. 2010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9.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Člověk a příroda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Vzdělávací obor: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Chemie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Tematický okruh: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Které reakce jsou redoxní?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5039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FFC000"/>
                          </a:solidFill>
                        </a:rPr>
                        <a:t>Redoxní</a:t>
                      </a:r>
                      <a:r>
                        <a:rPr lang="cs-CZ" b="1" baseline="0" dirty="0" smtClean="0">
                          <a:solidFill>
                            <a:srgbClr val="FFC000"/>
                          </a:solidFill>
                        </a:rPr>
                        <a:t> reakce</a:t>
                      </a:r>
                      <a:endParaRPr lang="cs-CZ" b="1" dirty="0">
                        <a:solidFill>
                          <a:srgbClr val="FFC000"/>
                        </a:solidFill>
                      </a:endParaRPr>
                    </a:p>
                  </a:txBody>
                  <a:tcPr>
                    <a:lnL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C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087" name="Picture 2" descr="logo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15888"/>
            <a:ext cx="989013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Anotace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Výkladová prezentace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Zavedení pojmů oxidace, redukce, redoxní reakce</a:t>
            </a: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FFC000"/>
                </a:solidFill>
              </a:rPr>
              <a:t>Redoxní reakce</a:t>
            </a:r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FFC000"/>
                </a:solidFill>
              </a:rPr>
              <a:t>Chemické reakce</a:t>
            </a:r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303837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Mají mnoho podobných vlastností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Vždy znamenají zánik původních chemických vazeb a vznik nových chemických vazeb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Způsob, jakým ke změnám chemických vazeb dochází, se však může měnit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Jednou z nejvýznamnějších skupin jsou redoxní reakce</a:t>
            </a:r>
            <a:endParaRPr lang="cs-CZ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FFC000"/>
                </a:solidFill>
              </a:rPr>
              <a:t>Redoxní reakce</a:t>
            </a:r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smtClean="0">
                <a:solidFill>
                  <a:srgbClr val="FFC000"/>
                </a:solidFill>
              </a:rPr>
              <a:t>Hoření látek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Dýchání organismů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Výroba kovů z rud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Získávání elektrické energie z článků baterií a akumulátorů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Koroze kovů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Elektrolýza,…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Documents and Settings\Aleš\Plocha\skenovat0003.jpg"/>
          <p:cNvPicPr>
            <a:picLocks noChangeAspect="1" noChangeArrowheads="1"/>
          </p:cNvPicPr>
          <p:nvPr/>
        </p:nvPicPr>
        <p:blipFill>
          <a:blip r:embed="rId2" cstate="print"/>
          <a:srcRect l="9517" t="1382" r="9453" b="3285"/>
          <a:stretch>
            <a:fillRect/>
          </a:stretch>
        </p:blipFill>
        <p:spPr bwMode="auto">
          <a:xfrm>
            <a:off x="5214938" y="0"/>
            <a:ext cx="3929062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D:\Documents and Settings\Aleš\Plocha\skenovat0004.jpg"/>
          <p:cNvPicPr>
            <a:picLocks noChangeAspect="1" noChangeArrowheads="1"/>
          </p:cNvPicPr>
          <p:nvPr/>
        </p:nvPicPr>
        <p:blipFill>
          <a:blip r:embed="rId3" cstate="print"/>
          <a:srcRect t="7220" r="23923"/>
          <a:stretch>
            <a:fillRect/>
          </a:stretch>
        </p:blipFill>
        <p:spPr bwMode="auto">
          <a:xfrm>
            <a:off x="2214563" y="-179388"/>
            <a:ext cx="3878262" cy="703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D:\Documents and Settings\Aleš\Plocha\skenovat0002.jpg"/>
          <p:cNvPicPr>
            <a:picLocks noChangeAspect="1" noChangeArrowheads="1"/>
          </p:cNvPicPr>
          <p:nvPr/>
        </p:nvPicPr>
        <p:blipFill>
          <a:blip r:embed="rId4" cstate="print"/>
          <a:srcRect l="17363" t="1987" r="4501" b="4669"/>
          <a:stretch>
            <a:fillRect/>
          </a:stretch>
        </p:blipFill>
        <p:spPr bwMode="auto">
          <a:xfrm>
            <a:off x="0" y="0"/>
            <a:ext cx="3859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C000"/>
                </a:solidFill>
              </a:rPr>
              <a:t>Příklady redoxních reakcí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16389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FFC000"/>
                </a:solidFill>
              </a:rPr>
              <a:t>Redoxní reakce</a:t>
            </a:r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Reakce, při kterých </a:t>
            </a:r>
            <a:r>
              <a:rPr lang="cs-CZ" sz="3600" b="1" u="sng" dirty="0" smtClean="0">
                <a:solidFill>
                  <a:srgbClr val="FFC000"/>
                </a:solidFill>
              </a:rPr>
              <a:t>dochází </a:t>
            </a:r>
            <a:r>
              <a:rPr lang="cs-CZ" sz="3600" b="1" u="sng" dirty="0" smtClean="0">
                <a:solidFill>
                  <a:srgbClr val="FFC000"/>
                </a:solidFill>
              </a:rPr>
              <a:t>                     ke </a:t>
            </a:r>
            <a:r>
              <a:rPr lang="cs-CZ" sz="3600" b="1" u="sng" dirty="0" smtClean="0">
                <a:solidFill>
                  <a:srgbClr val="FFC000"/>
                </a:solidFill>
              </a:rPr>
              <a:t>změnám oxidačních čísel atomů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Každá redoxní reakce se skládá </a:t>
            </a:r>
            <a:r>
              <a:rPr lang="cs-CZ" sz="3600" b="1" dirty="0" smtClean="0">
                <a:solidFill>
                  <a:srgbClr val="FFC000"/>
                </a:solidFill>
              </a:rPr>
              <a:t>                  ze </a:t>
            </a:r>
            <a:r>
              <a:rPr lang="cs-CZ" sz="3600" b="1" dirty="0" smtClean="0">
                <a:solidFill>
                  <a:srgbClr val="FFC000"/>
                </a:solidFill>
              </a:rPr>
              <a:t>dvou dějů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1. redukce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2. oxidace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b="1" dirty="0" smtClean="0">
                <a:solidFill>
                  <a:srgbClr val="FFC000"/>
                </a:solidFill>
              </a:rPr>
              <a:t>Redukce i oxidace probíhají současně</a:t>
            </a:r>
            <a:endParaRPr lang="cs-CZ" sz="36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FFC000"/>
                </a:solidFill>
              </a:rPr>
              <a:t>Redukce</a:t>
            </a:r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smtClean="0">
                <a:solidFill>
                  <a:srgbClr val="FFC000"/>
                </a:solidFill>
              </a:rPr>
              <a:t>Děj, při kterém dochází ke </a:t>
            </a:r>
            <a:r>
              <a:rPr lang="cs-CZ" sz="3600" b="1" u="sng" smtClean="0">
                <a:solidFill>
                  <a:srgbClr val="FFC000"/>
                </a:solidFill>
              </a:rPr>
              <a:t>snižování oxidačního čísla </a:t>
            </a:r>
            <a:r>
              <a:rPr lang="cs-CZ" sz="3600" b="1" smtClean="0">
                <a:solidFill>
                  <a:srgbClr val="FFC000"/>
                </a:solidFill>
              </a:rPr>
              <a:t>atomu prvku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Atom prvku se redukuje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Atom prvku </a:t>
            </a:r>
            <a:r>
              <a:rPr lang="cs-CZ" sz="3600" b="1" u="sng" smtClean="0">
                <a:solidFill>
                  <a:srgbClr val="FFC000"/>
                </a:solidFill>
              </a:rPr>
              <a:t>elektrony přijímá </a:t>
            </a:r>
            <a:r>
              <a:rPr lang="cs-CZ" sz="3600" b="1" smtClean="0">
                <a:solidFill>
                  <a:srgbClr val="FFC000"/>
                </a:solidFill>
              </a:rPr>
              <a:t>– tím snižuje své oxidační číslo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5400" dirty="0" smtClean="0">
                <a:solidFill>
                  <a:srgbClr val="FFC000"/>
                </a:solidFill>
              </a:rPr>
              <a:t>OXIDACE</a:t>
            </a:r>
            <a:endParaRPr lang="cs-CZ" sz="5400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smtClean="0">
                <a:solidFill>
                  <a:srgbClr val="FFC000"/>
                </a:solidFill>
              </a:rPr>
              <a:t>Děj, při kterém dochází ke </a:t>
            </a:r>
            <a:r>
              <a:rPr lang="cs-CZ" sz="3600" b="1" u="sng" smtClean="0">
                <a:solidFill>
                  <a:srgbClr val="FFC000"/>
                </a:solidFill>
              </a:rPr>
              <a:t>zvyšování oxidačního čísla </a:t>
            </a:r>
            <a:r>
              <a:rPr lang="cs-CZ" sz="3600" b="1" smtClean="0">
                <a:solidFill>
                  <a:srgbClr val="FFC000"/>
                </a:solidFill>
              </a:rPr>
              <a:t>atomu prvku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Atom prvku se oxiduje</a:t>
            </a:r>
          </a:p>
          <a:p>
            <a:r>
              <a:rPr lang="cs-CZ" sz="3600" b="1" smtClean="0">
                <a:solidFill>
                  <a:srgbClr val="FFC000"/>
                </a:solidFill>
              </a:rPr>
              <a:t>Atom prvku </a:t>
            </a:r>
            <a:r>
              <a:rPr lang="cs-CZ" sz="3600" b="1" u="sng" smtClean="0">
                <a:solidFill>
                  <a:srgbClr val="FFC000"/>
                </a:solidFill>
              </a:rPr>
              <a:t>odevzdává elektrony </a:t>
            </a:r>
            <a:r>
              <a:rPr lang="cs-CZ" sz="3600" b="1" smtClean="0">
                <a:solidFill>
                  <a:srgbClr val="FFC000"/>
                </a:solidFill>
              </a:rPr>
              <a:t>– tím zvyšuje své oxidační číslo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280988" y="666750"/>
            <a:ext cx="4291012" cy="6397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600" cy="6397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dirty="0"/>
          </a:p>
        </p:txBody>
      </p:sp>
      <p:pic>
        <p:nvPicPr>
          <p:cNvPr id="3074" name="Picture 2" descr="D:\Documents and Settings\Aleš\Plocha\skenovat0001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 l="7887" t="16721" r="13762" b="31961"/>
          <a:stretch>
            <a:fillRect/>
          </a:stretch>
        </p:blipFill>
        <p:spPr>
          <a:xfrm>
            <a:off x="0" y="0"/>
            <a:ext cx="9144000" cy="6878638"/>
          </a:xfrm>
        </p:spPr>
      </p:pic>
      <p:sp>
        <p:nvSpPr>
          <p:cNvPr id="20485" name="Zástupný symbol pro obsah 7"/>
          <p:cNvSpPr>
            <a:spLocks noGrp="1"/>
          </p:cNvSpPr>
          <p:nvPr>
            <p:ph sz="quarter" idx="4"/>
          </p:nvPr>
        </p:nvSpPr>
        <p:spPr>
          <a:xfrm>
            <a:off x="4648200" y="1316038"/>
            <a:ext cx="4289425" cy="3941762"/>
          </a:xfrm>
        </p:spPr>
        <p:txBody>
          <a:bodyPr/>
          <a:lstStyle/>
          <a:p>
            <a:endParaRPr lang="cs-CZ" smtClean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14313" y="2500313"/>
            <a:ext cx="89296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Fe</a:t>
            </a:r>
            <a:r>
              <a:rPr lang="cs-CZ" sz="3200" baseline="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0</a:t>
            </a: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  +  </a:t>
            </a:r>
            <a:r>
              <a:rPr lang="cs-CZ" sz="3200" dirty="0" err="1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Cu</a:t>
            </a: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3200" baseline="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II </a:t>
            </a: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S </a:t>
            </a:r>
            <a:r>
              <a:rPr lang="cs-CZ" sz="3200" baseline="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VI</a:t>
            </a: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O</a:t>
            </a:r>
            <a:r>
              <a:rPr lang="cs-CZ" sz="3200" baseline="-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4</a:t>
            </a:r>
            <a:r>
              <a:rPr lang="cs-CZ" sz="3200" baseline="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-II</a:t>
            </a: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          Cu</a:t>
            </a:r>
            <a:r>
              <a:rPr lang="cs-CZ" sz="3200" baseline="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0</a:t>
            </a: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  +  </a:t>
            </a:r>
            <a:r>
              <a:rPr lang="cs-CZ" sz="3200" dirty="0" err="1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Fe</a:t>
            </a:r>
            <a:r>
              <a:rPr lang="cs-CZ" sz="3200" baseline="30000" dirty="0" err="1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II</a:t>
            </a:r>
            <a:r>
              <a:rPr lang="cs-CZ" sz="3200" baseline="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S</a:t>
            </a:r>
            <a:r>
              <a:rPr lang="cs-CZ" sz="3200" baseline="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VI </a:t>
            </a:r>
            <a:r>
              <a:rPr lang="cs-CZ" sz="32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O</a:t>
            </a:r>
            <a:r>
              <a:rPr lang="cs-CZ" sz="3200" baseline="-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4</a:t>
            </a:r>
            <a:r>
              <a:rPr lang="cs-CZ" sz="3200" baseline="30000" dirty="0">
                <a:solidFill>
                  <a:srgbClr val="FFC000"/>
                </a:solidFill>
                <a:latin typeface="+mj-lt"/>
                <a:ea typeface="Calibri" pitchFamily="34" charset="0"/>
                <a:cs typeface="Times New Roman" pitchFamily="18" charset="0"/>
              </a:rPr>
              <a:t>-II</a:t>
            </a:r>
            <a:endParaRPr lang="cs-CZ" sz="3200" dirty="0">
              <a:solidFill>
                <a:srgbClr val="FFC000"/>
              </a:solidFill>
              <a:latin typeface="+mj-lt"/>
            </a:endParaRPr>
          </a:p>
        </p:txBody>
      </p:sp>
      <p:sp>
        <p:nvSpPr>
          <p:cNvPr id="18" name="Nadpis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FFC000"/>
                </a:solidFill>
              </a:rPr>
              <a:t>Zápis chemické reakce</a:t>
            </a:r>
            <a:endParaRPr lang="cs-CZ" sz="4800" dirty="0">
              <a:solidFill>
                <a:srgbClr val="FFC000"/>
              </a:solidFill>
            </a:endParaRPr>
          </a:p>
        </p:txBody>
      </p:sp>
      <p:sp>
        <p:nvSpPr>
          <p:cNvPr id="11" name="Šipka doprava 10"/>
          <p:cNvSpPr/>
          <p:nvPr/>
        </p:nvSpPr>
        <p:spPr>
          <a:xfrm>
            <a:off x="4357688" y="2786063"/>
            <a:ext cx="571500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214313" y="2428875"/>
            <a:ext cx="914400" cy="714375"/>
          </a:xfrm>
          <a:prstGeom prst="rect">
            <a:avLst/>
          </a:prstGeom>
          <a:solidFill>
            <a:schemeClr val="accent1">
              <a:alpha val="3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6429375" y="2428875"/>
            <a:ext cx="785813" cy="785813"/>
          </a:xfrm>
          <a:prstGeom prst="rect">
            <a:avLst/>
          </a:prstGeom>
          <a:solidFill>
            <a:schemeClr val="accent1">
              <a:alpha val="3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1571625" y="2428875"/>
            <a:ext cx="1000125" cy="785813"/>
          </a:xfrm>
          <a:prstGeom prst="rect">
            <a:avLst/>
          </a:prstGeom>
          <a:solidFill>
            <a:srgbClr val="3DF784">
              <a:alpha val="3568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072063" y="2500313"/>
            <a:ext cx="914400" cy="714375"/>
          </a:xfrm>
          <a:prstGeom prst="rect">
            <a:avLst/>
          </a:prstGeom>
          <a:solidFill>
            <a:srgbClr val="3DF784">
              <a:alpha val="3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Šipka ve tvaru U 15"/>
          <p:cNvSpPr/>
          <p:nvPr/>
        </p:nvSpPr>
        <p:spPr>
          <a:xfrm>
            <a:off x="642938" y="1857375"/>
            <a:ext cx="6357937" cy="500063"/>
          </a:xfrm>
          <a:prstGeom prst="uturnArrow">
            <a:avLst/>
          </a:prstGeom>
          <a:solidFill>
            <a:schemeClr val="accent1"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Šipka ve tvaru U 16"/>
          <p:cNvSpPr/>
          <p:nvPr/>
        </p:nvSpPr>
        <p:spPr>
          <a:xfrm rot="10800000" flipH="1">
            <a:off x="2071688" y="3214688"/>
            <a:ext cx="3714750" cy="428625"/>
          </a:xfrm>
          <a:prstGeom prst="uturnArrow">
            <a:avLst/>
          </a:prstGeom>
          <a:solidFill>
            <a:srgbClr val="3DF7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786063" y="3786188"/>
            <a:ext cx="1785937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4400" b="1" baseline="30000">
                <a:solidFill>
                  <a:srgbClr val="3DF784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redukce</a:t>
            </a:r>
            <a:endParaRPr lang="cs-CZ" sz="4400" b="1">
              <a:solidFill>
                <a:srgbClr val="3DF784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3357563" y="1357313"/>
            <a:ext cx="1571625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4400" baseline="30000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oxidace</a:t>
            </a:r>
            <a:endParaRPr lang="cs-CZ" sz="4400">
              <a:solidFill>
                <a:srgbClr val="FFC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642938" y="4500563"/>
            <a:ext cx="49291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 sz="3600" b="1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Fe</a:t>
            </a:r>
            <a:r>
              <a:rPr lang="cs-CZ" sz="3600" b="1" baseline="30000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0</a:t>
            </a:r>
            <a:r>
              <a:rPr lang="cs-CZ" sz="3600" b="1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  </a:t>
            </a:r>
            <a:r>
              <a:rPr lang="cs-CZ" sz="3600" b="1">
                <a:solidFill>
                  <a:srgbClr val="FFC000"/>
                </a:solidFill>
                <a:latin typeface="Calibri" pitchFamily="34" charset="0"/>
                <a:ea typeface="Calibri" pitchFamily="34" charset="0"/>
                <a:cs typeface="Times New Roman" pitchFamily="18" charset="0"/>
              </a:rPr>
              <a:t>–</a:t>
            </a:r>
            <a:r>
              <a:rPr lang="cs-CZ" sz="3600" b="1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 2 e </a:t>
            </a:r>
            <a:r>
              <a:rPr lang="cs-CZ" sz="3600" b="1" baseline="30000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cs-CZ" sz="3600" b="1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         Fe</a:t>
            </a:r>
            <a:r>
              <a:rPr lang="cs-CZ" sz="3600" b="1" baseline="30000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II</a:t>
            </a:r>
            <a:r>
              <a:rPr lang="cs-CZ" sz="3600" b="1">
                <a:solidFill>
                  <a:srgbClr val="FFC000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cs-CZ" sz="3600" b="1">
              <a:solidFill>
                <a:srgbClr val="FFC000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2" name="Šipka doprava 21"/>
          <p:cNvSpPr/>
          <p:nvPr/>
        </p:nvSpPr>
        <p:spPr>
          <a:xfrm>
            <a:off x="3214688" y="4786313"/>
            <a:ext cx="714375" cy="142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1518" name="Rectangle 4"/>
          <p:cNvSpPr>
            <a:spLocks noGrp="1" noChangeArrowheads="1"/>
          </p:cNvSpPr>
          <p:nvPr>
            <p:ph idx="1"/>
          </p:nvPr>
        </p:nvSpPr>
        <p:spPr>
          <a:xfrm>
            <a:off x="304800" y="1554163"/>
            <a:ext cx="184150" cy="369887"/>
          </a:xfrm>
        </p:spPr>
        <p:txBody>
          <a:bodyPr wrap="none" anchor="ctr">
            <a:spAutoFit/>
          </a:bodyPr>
          <a:lstStyle/>
          <a:p>
            <a:pPr marL="0" indent="0">
              <a:spcBef>
                <a:spcPct val="0"/>
              </a:spcBef>
              <a:buClrTx/>
              <a:buSzTx/>
              <a:buFontTx/>
              <a:buNone/>
            </a:pPr>
            <a:endParaRPr lang="cs-CZ" sz="180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4" name="Obdélník 23"/>
          <p:cNvSpPr>
            <a:spLocks noChangeArrowheads="1"/>
          </p:cNvSpPr>
          <p:nvPr/>
        </p:nvSpPr>
        <p:spPr bwMode="auto">
          <a:xfrm>
            <a:off x="714375" y="5500688"/>
            <a:ext cx="48577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solidFill>
                  <a:srgbClr val="3DF784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Cu</a:t>
            </a:r>
            <a:r>
              <a:rPr lang="cs-CZ" sz="3600" baseline="30000">
                <a:solidFill>
                  <a:srgbClr val="3DF784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II</a:t>
            </a:r>
            <a:r>
              <a:rPr lang="cs-CZ" sz="3600">
                <a:solidFill>
                  <a:srgbClr val="3DF784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 + 2 e </a:t>
            </a:r>
            <a:r>
              <a:rPr lang="cs-CZ" sz="3600" baseline="30000">
                <a:solidFill>
                  <a:srgbClr val="3DF784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cs-CZ" sz="3600">
                <a:solidFill>
                  <a:srgbClr val="3DF784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          Cu</a:t>
            </a:r>
            <a:r>
              <a:rPr lang="cs-CZ" sz="3600" baseline="30000">
                <a:solidFill>
                  <a:srgbClr val="3DF784"/>
                </a:solidFill>
                <a:latin typeface="Century Schoolbook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3600" baseline="30000">
                <a:solidFill>
                  <a:srgbClr val="3DF784"/>
                </a:solidFill>
                <a:latin typeface="Century Schoolbook" pitchFamily="18" charset="0"/>
                <a:cs typeface="Times New Roman" pitchFamily="18" charset="0"/>
              </a:rPr>
              <a:t>0</a:t>
            </a:r>
            <a:r>
              <a:rPr lang="cs-CZ" sz="3600">
                <a:solidFill>
                  <a:srgbClr val="3DF784"/>
                </a:solidFill>
                <a:latin typeface="Century Schoolbook" pitchFamily="18" charset="0"/>
                <a:ea typeface="Calibri" pitchFamily="34" charset="0"/>
                <a:cs typeface="Calibri" pitchFamily="34" charset="0"/>
              </a:rPr>
              <a:t> </a:t>
            </a:r>
            <a:endParaRPr lang="cs-CZ" sz="3600">
              <a:solidFill>
                <a:srgbClr val="3DF784"/>
              </a:solidFill>
              <a:ea typeface="Calibri" pitchFamily="34" charset="0"/>
              <a:cs typeface="Calibri" pitchFamily="34" charset="0"/>
            </a:endParaRPr>
          </a:p>
        </p:txBody>
      </p:sp>
      <p:sp>
        <p:nvSpPr>
          <p:cNvPr id="27" name="Šipka doprava 26"/>
          <p:cNvSpPr/>
          <p:nvPr/>
        </p:nvSpPr>
        <p:spPr>
          <a:xfrm>
            <a:off x="3214688" y="5857875"/>
            <a:ext cx="785812" cy="142875"/>
          </a:xfrm>
          <a:prstGeom prst="rightArrow">
            <a:avLst/>
          </a:prstGeom>
          <a:solidFill>
            <a:srgbClr val="3DF7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4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build="allAtOnce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4097" grpId="0"/>
      <p:bldP spid="4098" grpId="0"/>
      <p:bldP spid="4099" grpId="0"/>
      <p:bldP spid="22" grpId="0" animBg="1"/>
      <p:bldP spid="24" grpId="0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C000"/>
                </a:solidFill>
              </a:rPr>
              <a:t>Redoxní reakce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solidFill>
                  <a:srgbClr val="FFC000"/>
                </a:solidFill>
              </a:rPr>
              <a:t>jsou reakce, při nichž dochází ke změnám oxidačních čísel atomů</a:t>
            </a:r>
          </a:p>
          <a:p>
            <a:r>
              <a:rPr lang="cs-CZ" smtClean="0">
                <a:solidFill>
                  <a:srgbClr val="FFC000"/>
                </a:solidFill>
              </a:rPr>
              <a:t>Současně při nich probíhají dvě reakce – redukce a oxidace</a:t>
            </a:r>
          </a:p>
          <a:p>
            <a:r>
              <a:rPr lang="cs-CZ" u="sng" smtClean="0">
                <a:solidFill>
                  <a:srgbClr val="FFC000"/>
                </a:solidFill>
              </a:rPr>
              <a:t>Redukce</a:t>
            </a:r>
            <a:r>
              <a:rPr lang="cs-CZ" smtClean="0">
                <a:solidFill>
                  <a:srgbClr val="FFC000"/>
                </a:solidFill>
              </a:rPr>
              <a:t> – děj, při kterém se oxidační číslo zmenšuje (atom přijímá elektrony)</a:t>
            </a:r>
          </a:p>
          <a:p>
            <a:r>
              <a:rPr lang="cs-CZ" u="sng" smtClean="0">
                <a:solidFill>
                  <a:srgbClr val="FFC000"/>
                </a:solidFill>
              </a:rPr>
              <a:t>Oxidace</a:t>
            </a:r>
            <a:r>
              <a:rPr lang="cs-CZ" smtClean="0">
                <a:solidFill>
                  <a:srgbClr val="FFC000"/>
                </a:solidFill>
              </a:rPr>
              <a:t> – děj, při kterém se oxidační číslo zvětšuje (atom odevzdává elektrony)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>
                <a:solidFill>
                  <a:srgbClr val="FFC000"/>
                </a:solidFill>
              </a:rPr>
              <a:t>zdroje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Základy chemie II, P. Beneš, V. </a:t>
            </a:r>
            <a:r>
              <a:rPr lang="cs-CZ" dirty="0" err="1" smtClean="0">
                <a:solidFill>
                  <a:srgbClr val="FFC000"/>
                </a:solidFill>
              </a:rPr>
              <a:t>Pumpr</a:t>
            </a:r>
            <a:r>
              <a:rPr lang="cs-CZ" dirty="0" smtClean="0">
                <a:solidFill>
                  <a:srgbClr val="FFC000"/>
                </a:solidFill>
              </a:rPr>
              <a:t>, J. </a:t>
            </a:r>
            <a:r>
              <a:rPr lang="cs-CZ" dirty="0" err="1" smtClean="0">
                <a:solidFill>
                  <a:srgbClr val="FFC000"/>
                </a:solidFill>
              </a:rPr>
              <a:t>Banýr</a:t>
            </a:r>
            <a:r>
              <a:rPr lang="cs-CZ" dirty="0" smtClean="0">
                <a:solidFill>
                  <a:srgbClr val="FFC000"/>
                </a:solidFill>
              </a:rPr>
              <a:t>, nakladatelství Fortuna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Naskenované obrázky str. 9</a:t>
            </a:r>
          </a:p>
          <a:p>
            <a:r>
              <a:rPr lang="cs-CZ" dirty="0" smtClean="0">
                <a:solidFill>
                  <a:srgbClr val="FFC000"/>
                </a:solidFill>
              </a:rPr>
              <a:t>Učebnice chemie pro ZŠ 9. ročník, J. Škoda, P. </a:t>
            </a:r>
            <a:r>
              <a:rPr lang="cs-CZ" dirty="0" err="1" smtClean="0">
                <a:solidFill>
                  <a:srgbClr val="FFC000"/>
                </a:solidFill>
              </a:rPr>
              <a:t>Doulík</a:t>
            </a:r>
            <a:r>
              <a:rPr lang="cs-CZ" dirty="0" smtClean="0">
                <a:solidFill>
                  <a:srgbClr val="FFC000"/>
                </a:solidFill>
              </a:rPr>
              <a:t>, nakladatelství </a:t>
            </a:r>
            <a:r>
              <a:rPr lang="cs-CZ" dirty="0" err="1" smtClean="0">
                <a:solidFill>
                  <a:srgbClr val="FFC000"/>
                </a:solidFill>
              </a:rPr>
              <a:t>Fraus</a:t>
            </a:r>
            <a:endParaRPr lang="cs-CZ" dirty="0" smtClean="0">
              <a:solidFill>
                <a:srgbClr val="FFC000"/>
              </a:solidFill>
            </a:endParaRPr>
          </a:p>
          <a:p>
            <a:r>
              <a:rPr lang="cs-CZ" dirty="0" smtClean="0">
                <a:solidFill>
                  <a:srgbClr val="FFC000"/>
                </a:solidFill>
              </a:rPr>
              <a:t>Naskenované obrázky str. 61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Vrchol">
    <a:dk1>
      <a:sysClr val="windowText" lastClr="000000"/>
    </a:dk1>
    <a:lt1>
      <a:sysClr val="window" lastClr="FFFFFF"/>
    </a:lt1>
    <a:dk2>
      <a:srgbClr val="69676D"/>
    </a:dk2>
    <a:lt2>
      <a:srgbClr val="C9C2D1"/>
    </a:lt2>
    <a:accent1>
      <a:srgbClr val="CEB966"/>
    </a:accent1>
    <a:accent2>
      <a:srgbClr val="9CB084"/>
    </a:accent2>
    <a:accent3>
      <a:srgbClr val="6BB1C9"/>
    </a:accent3>
    <a:accent4>
      <a:srgbClr val="6585CF"/>
    </a:accent4>
    <a:accent5>
      <a:srgbClr val="7E6BC9"/>
    </a:accent5>
    <a:accent6>
      <a:srgbClr val="A379BB"/>
    </a:accent6>
    <a:hlink>
      <a:srgbClr val="410082"/>
    </a:hlink>
    <a:folHlink>
      <a:srgbClr val="93296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117</TotalTime>
  <Words>345</Words>
  <Application>Microsoft Office PowerPoint</Application>
  <PresentationFormat>Předvádění na obrazovce (4:3)</PresentationFormat>
  <Paragraphs>67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Snímek 1</vt:lpstr>
      <vt:lpstr>Anotace</vt:lpstr>
      <vt:lpstr>Redoxní reakce</vt:lpstr>
      <vt:lpstr>Chemické reakce</vt:lpstr>
      <vt:lpstr>Redoxní reakce</vt:lpstr>
      <vt:lpstr>Příklady redoxních reakcí</vt:lpstr>
      <vt:lpstr>Redoxní reakce</vt:lpstr>
      <vt:lpstr>Redukce</vt:lpstr>
      <vt:lpstr>OXIDACE</vt:lpstr>
      <vt:lpstr>Snímek 10</vt:lpstr>
      <vt:lpstr>Zápis chemické reakce</vt:lpstr>
      <vt:lpstr>Redoxní reakce</vt:lpstr>
      <vt:lpstr>zdroje</vt:lpstr>
    </vt:vector>
  </TitlesOfParts>
  <Company>Domov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Redoxní reakce</dc:title>
  <dc:subject>Chemie 9</dc:subject>
  <dc:creator>Přibíková</dc:creator>
  <cp:lastModifiedBy>Dum</cp:lastModifiedBy>
  <cp:revision>20</cp:revision>
  <dcterms:created xsi:type="dcterms:W3CDTF">2010-11-28T15:18:21Z</dcterms:created>
  <dcterms:modified xsi:type="dcterms:W3CDTF">2013-01-26T19:40:36Z</dcterms:modified>
</cp:coreProperties>
</file>