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62" r:id="rId6"/>
    <p:sldId id="258" r:id="rId7"/>
    <p:sldId id="259" r:id="rId8"/>
    <p:sldId id="264" r:id="rId9"/>
    <p:sldId id="265" r:id="rId10"/>
    <p:sldId id="26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40000">
              <a:schemeClr val="accent5">
                <a:lumMod val="60000"/>
                <a:lumOff val="4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l="-24500" t="-20000" r="124500" b="12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AAFD969-DBDE-4CC0-97B1-0A9377F4D820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8B0A612-0016-4364-8183-8B32110848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z.cz/vyrd/5FD3A2B56AA41F15C125703C00411191" TargetMode="External"/><Relationship Id="rId2" Type="http://schemas.openxmlformats.org/officeDocument/2006/relationships/hyperlink" Target="http://www.trz.cz/vyrd/03403625961754A4C125703C0041119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eb.natur.cuni.cz/ugmnz/mineral/mineral/magneti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1071538" y="1714488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12. 2010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Které reakce jsou redoxní?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Výroba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surového železa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Výroba surového železa ve vysoké peci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leš\Plocha\skenovat0009.jpg"/>
          <p:cNvPicPr>
            <a:picLocks noChangeAspect="1" noChangeArrowheads="1"/>
          </p:cNvPicPr>
          <p:nvPr/>
        </p:nvPicPr>
        <p:blipFill>
          <a:blip r:embed="rId2"/>
          <a:srcRect l="3550" t="6964" b="9303"/>
          <a:stretch>
            <a:fillRect/>
          </a:stretch>
        </p:blipFill>
        <p:spPr bwMode="auto">
          <a:xfrm>
            <a:off x="31229" y="0"/>
            <a:ext cx="9218055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1000108"/>
            <a:ext cx="7406640" cy="1857388"/>
          </a:xfrm>
        </p:spPr>
        <p:txBody>
          <a:bodyPr>
            <a:noAutofit/>
          </a:bodyPr>
          <a:lstStyle/>
          <a:p>
            <a:r>
              <a:rPr lang="cs-CZ" sz="6600" dirty="0" smtClean="0"/>
              <a:t>Výroba surového železa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Železo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447800"/>
            <a:ext cx="8143900" cy="355283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Nejrozšířenější kov současnosti</a:t>
            </a:r>
          </a:p>
          <a:p>
            <a:r>
              <a:rPr lang="cs-CZ" sz="3600" dirty="0" smtClean="0"/>
              <a:t>Nejdůležitější a nejpoužívanější kov</a:t>
            </a:r>
          </a:p>
          <a:p>
            <a:r>
              <a:rPr lang="cs-CZ" sz="3600" dirty="0" smtClean="0"/>
              <a:t>V přírodě se vyskytuje ve sloučeninách</a:t>
            </a:r>
          </a:p>
          <a:p>
            <a:r>
              <a:rPr lang="cs-CZ" sz="3600" dirty="0" smtClean="0"/>
              <a:t>Je obsaženo i v lidském organismu</a:t>
            </a:r>
          </a:p>
          <a:p>
            <a:r>
              <a:rPr lang="cs-CZ" sz="3600" dirty="0" smtClean="0"/>
              <a:t>Je součástí krevního barviva hemoglobin</a:t>
            </a:r>
          </a:p>
          <a:p>
            <a:pPr>
              <a:buNone/>
            </a:pPr>
            <a:endParaRPr lang="cs-CZ" sz="3600" dirty="0" smtClean="0"/>
          </a:p>
        </p:txBody>
      </p:sp>
      <p:pic>
        <p:nvPicPr>
          <p:cNvPr id="10242" name="Picture 2" descr="Magnetit, Herlíkovic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4643446"/>
            <a:ext cx="2381250" cy="17811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Železo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Vyrábí se především z kyslíkatých rud obsahujících oxid železitý</a:t>
            </a:r>
          </a:p>
          <a:p>
            <a:r>
              <a:rPr lang="cs-CZ" sz="3600" dirty="0" smtClean="0"/>
              <a:t>Většina rud obsahuje i příměsi – hlušinu, která obsah železa snižuje</a:t>
            </a:r>
          </a:p>
          <a:p>
            <a:r>
              <a:rPr lang="cs-CZ" sz="3600" dirty="0" smtClean="0"/>
              <a:t>Proto se vytěžená ruda upravuje</a:t>
            </a:r>
          </a:p>
          <a:p>
            <a:r>
              <a:rPr lang="cs-CZ" sz="3600" dirty="0" smtClean="0"/>
              <a:t>Získává se z rud jejich redukcí oxidem uhelnatým a uhlíkem ve vysoké peci</a:t>
            </a:r>
          </a:p>
          <a:p>
            <a:endParaRPr lang="cs-CZ" sz="3600" dirty="0" smtClean="0"/>
          </a:p>
          <a:p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/>
          <a:srcRect l="5556" r="5555" b="7692"/>
          <a:stretch>
            <a:fillRect/>
          </a:stretch>
        </p:blipFill>
        <p:spPr bwMode="auto">
          <a:xfrm>
            <a:off x="5334005" y="4000504"/>
            <a:ext cx="3809995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Vysoká pec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zařízení 30 až 50 m vysoké</a:t>
            </a:r>
          </a:p>
          <a:p>
            <a:r>
              <a:rPr lang="cs-CZ" sz="3600" dirty="0" smtClean="0"/>
              <a:t>O průměru až 15 m</a:t>
            </a:r>
          </a:p>
          <a:p>
            <a:r>
              <a:rPr lang="cs-CZ" sz="3600" dirty="0" smtClean="0"/>
              <a:t>Vyzděná žáruvzdorným materiálem</a:t>
            </a:r>
          </a:p>
          <a:p>
            <a:r>
              <a:rPr lang="cs-CZ" sz="3600" dirty="0" smtClean="0"/>
              <a:t>Shora se nepřetržitě plní koksem, železnou rudou a vápencem</a:t>
            </a:r>
          </a:p>
          <a:p>
            <a:r>
              <a:rPr lang="cs-CZ" sz="3600" dirty="0" smtClean="0"/>
              <a:t>Do spodní části se vhání kyslíkem obohacený předehřátý vzduch</a:t>
            </a:r>
            <a:endParaRPr lang="cs-CZ" sz="3600" dirty="0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Documents and Settings\Aleš\Plocha\skenovat0008.jpg"/>
          <p:cNvPicPr>
            <a:picLocks noChangeAspect="1" noChangeArrowheads="1"/>
          </p:cNvPicPr>
          <p:nvPr/>
        </p:nvPicPr>
        <p:blipFill>
          <a:blip r:embed="rId2"/>
          <a:srcRect l="23547" r="3605" b="9395"/>
          <a:stretch>
            <a:fillRect/>
          </a:stretch>
        </p:blipFill>
        <p:spPr bwMode="auto">
          <a:xfrm>
            <a:off x="3071802" y="1285633"/>
            <a:ext cx="3231789" cy="557236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Vysoká pec</a:t>
            </a:r>
            <a:endParaRPr lang="cs-CZ" sz="5400" dirty="0"/>
          </a:p>
        </p:txBody>
      </p:sp>
      <p:sp>
        <p:nvSpPr>
          <p:cNvPr id="11" name="Obdélník 10"/>
          <p:cNvSpPr/>
          <p:nvPr/>
        </p:nvSpPr>
        <p:spPr>
          <a:xfrm>
            <a:off x="5857884" y="1000108"/>
            <a:ext cx="2928957" cy="55399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3000" dirty="0"/>
              <a:t>Plnění surovinami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15008" y="4000504"/>
            <a:ext cx="3428992" cy="1015663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cs-CZ" sz="3000" dirty="0"/>
              <a:t>Přívod předehřátého vzduchu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0" y="4071942"/>
            <a:ext cx="3571868" cy="1015663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cs-CZ" sz="3000" dirty="0"/>
              <a:t>Přívod předehřátého vzduchu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14283" y="6143644"/>
            <a:ext cx="2643206" cy="553998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3000" dirty="0"/>
              <a:t>Odpich strusky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357950" y="5786454"/>
            <a:ext cx="2786050" cy="1015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3000" dirty="0"/>
              <a:t>Odpich surového železa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143636" y="2357430"/>
            <a:ext cx="2643205" cy="55399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3000" dirty="0"/>
              <a:t>Odvod plynů</a:t>
            </a:r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2071670" y="5072074"/>
            <a:ext cx="1357322" cy="85725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0800000" flipV="1">
            <a:off x="5643570" y="4929198"/>
            <a:ext cx="1143008" cy="92869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4" idx="3"/>
          </p:cNvCxnSpPr>
          <p:nvPr/>
        </p:nvCxnSpPr>
        <p:spPr>
          <a:xfrm flipV="1">
            <a:off x="2857489" y="6286520"/>
            <a:ext cx="1000131" cy="134123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10800000" flipV="1">
            <a:off x="5857884" y="6286520"/>
            <a:ext cx="571504" cy="214314"/>
          </a:xfrm>
          <a:prstGeom prst="straightConnector1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rot="10800000" flipV="1">
            <a:off x="5572132" y="2571744"/>
            <a:ext cx="571504" cy="14287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10800000" flipV="1">
            <a:off x="4429124" y="1144572"/>
            <a:ext cx="1500198" cy="284164"/>
          </a:xfrm>
          <a:prstGeom prst="straightConnector1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/>
          <a:srcRect l="5556" r="5554" b="7693"/>
          <a:stretch>
            <a:fillRect/>
          </a:stretch>
        </p:blipFill>
        <p:spPr bwMode="auto">
          <a:xfrm>
            <a:off x="5429204" y="0"/>
            <a:ext cx="3714796" cy="2786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Surové železo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47800"/>
            <a:ext cx="7862150" cy="5410200"/>
          </a:xfrm>
        </p:spPr>
        <p:txBody>
          <a:bodyPr>
            <a:noAutofit/>
          </a:bodyPr>
          <a:lstStyle/>
          <a:p>
            <a:r>
              <a:rPr lang="cs-CZ" sz="3600" dirty="0" smtClean="0"/>
              <a:t>Suroviny se nejprve vysuší</a:t>
            </a:r>
          </a:p>
          <a:p>
            <a:r>
              <a:rPr lang="cs-CZ" sz="3600" dirty="0" smtClean="0"/>
              <a:t>Ruda se postupně redukuje na železo</a:t>
            </a:r>
          </a:p>
          <a:p>
            <a:r>
              <a:rPr lang="cs-CZ" sz="3600" dirty="0" smtClean="0"/>
              <a:t>V dolní části pece se železo taví</a:t>
            </a:r>
          </a:p>
          <a:p>
            <a:r>
              <a:rPr lang="cs-CZ" sz="3600" dirty="0" smtClean="0"/>
              <a:t>Z hlušiny a vápence vzniká tekutá struska</a:t>
            </a:r>
          </a:p>
          <a:p>
            <a:r>
              <a:rPr lang="cs-CZ" sz="3600" dirty="0" smtClean="0"/>
              <a:t>Struska i železo se vypouští zvlášť vždy po dvou hodinách</a:t>
            </a:r>
          </a:p>
          <a:p>
            <a:r>
              <a:rPr lang="cs-CZ" sz="3600" dirty="0" smtClean="0"/>
              <a:t>Vysoká pec pracuje nepřetržitě řadu let</a:t>
            </a:r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Surové železo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Obsahuje uhlík (asi 4 %) a mnohé jiné prvky</a:t>
            </a:r>
          </a:p>
          <a:p>
            <a:r>
              <a:rPr lang="cs-CZ" sz="3600" dirty="0" smtClean="0"/>
              <a:t>Má velkou tvrdost, ale je křehké</a:t>
            </a:r>
          </a:p>
          <a:p>
            <a:r>
              <a:rPr lang="cs-CZ" sz="3600" dirty="0" smtClean="0"/>
              <a:t>Zpracovává se odléváním do forem (litina)</a:t>
            </a:r>
          </a:p>
          <a:p>
            <a:r>
              <a:rPr lang="cs-CZ" sz="3600" dirty="0" smtClean="0"/>
              <a:t>Z litiny se vyrábějí topná tělesa, části strojů, potrubí, kuchyňské nádobí,…</a:t>
            </a:r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/>
          <a:srcRect l="18695" t="4592" r="14836" b="10469"/>
          <a:stretch>
            <a:fillRect/>
          </a:stretch>
        </p:blipFill>
        <p:spPr>
          <a:xfrm rot="5400000">
            <a:off x="1643050" y="-642949"/>
            <a:ext cx="6858001" cy="8143902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Základy chemie 2, P. Beneš, V. </a:t>
            </a:r>
            <a:r>
              <a:rPr lang="cs-CZ" sz="2800" dirty="0" err="1" smtClean="0"/>
              <a:t>Pumpr</a:t>
            </a:r>
            <a:r>
              <a:rPr lang="cs-CZ" sz="2800" dirty="0" smtClean="0"/>
              <a:t>, J. </a:t>
            </a:r>
            <a:r>
              <a:rPr lang="cs-CZ" sz="2800" dirty="0" err="1" smtClean="0"/>
              <a:t>Banýr</a:t>
            </a:r>
            <a:r>
              <a:rPr lang="cs-CZ" sz="2800" dirty="0" smtClean="0"/>
              <a:t>, nakladatelství </a:t>
            </a:r>
            <a:r>
              <a:rPr lang="cs-CZ" sz="2800" dirty="0" smtClean="0"/>
              <a:t>Fortuna</a:t>
            </a:r>
          </a:p>
          <a:p>
            <a:r>
              <a:rPr lang="cs-CZ" sz="2800" dirty="0" smtClean="0"/>
              <a:t>Naskenované obrázky str. 12 - 13</a:t>
            </a:r>
            <a:endParaRPr lang="cs-CZ" sz="2800" dirty="0" smtClean="0"/>
          </a:p>
          <a:p>
            <a:r>
              <a:rPr lang="cs-CZ" sz="2800" dirty="0" smtClean="0"/>
              <a:t>Chemie pro 8. ročník, J. Škoda, P. </a:t>
            </a:r>
            <a:r>
              <a:rPr lang="cs-CZ" sz="2800" dirty="0" err="1" smtClean="0"/>
              <a:t>Doulík</a:t>
            </a:r>
            <a:r>
              <a:rPr lang="cs-CZ" sz="2800" dirty="0" smtClean="0"/>
              <a:t>, nakladatelství </a:t>
            </a:r>
            <a:r>
              <a:rPr lang="cs-CZ" sz="2800" dirty="0" err="1" smtClean="0"/>
              <a:t>Fraus</a:t>
            </a:r>
            <a:endParaRPr lang="cs-CZ" sz="2800" dirty="0" smtClean="0"/>
          </a:p>
          <a:p>
            <a:r>
              <a:rPr lang="cs-CZ" sz="2800" dirty="0" smtClean="0">
                <a:hlinkClick r:id="rId2"/>
              </a:rPr>
              <a:t>http://www.</a:t>
            </a:r>
            <a:r>
              <a:rPr lang="cs-CZ" sz="2800" dirty="0" err="1" smtClean="0">
                <a:hlinkClick r:id="rId2"/>
              </a:rPr>
              <a:t>trz.cz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vyrd</a:t>
            </a:r>
            <a:r>
              <a:rPr lang="cs-CZ" sz="2800" dirty="0" smtClean="0">
                <a:hlinkClick r:id="rId2"/>
              </a:rPr>
              <a:t>/03403625961754A4C125703C00411192#pec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www.</a:t>
            </a:r>
            <a:r>
              <a:rPr lang="cs-CZ" sz="2800" dirty="0" err="1" smtClean="0">
                <a:hlinkClick r:id="rId3"/>
              </a:rPr>
              <a:t>trz.cz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vyrd</a:t>
            </a:r>
            <a:r>
              <a:rPr lang="cs-CZ" sz="2800" dirty="0" smtClean="0">
                <a:hlinkClick r:id="rId3"/>
              </a:rPr>
              <a:t>/5FD3A2B56AA41F15C125703C00411191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web.</a:t>
            </a:r>
            <a:r>
              <a:rPr lang="cs-CZ" sz="2800" dirty="0" err="1" smtClean="0">
                <a:hlinkClick r:id="rId4"/>
              </a:rPr>
              <a:t>natur.cuni.cz</a:t>
            </a:r>
            <a:r>
              <a:rPr lang="cs-CZ" sz="2800" dirty="0" smtClean="0">
                <a:hlinkClick r:id="rId4"/>
              </a:rPr>
              <a:t>/</a:t>
            </a:r>
            <a:r>
              <a:rPr lang="cs-CZ" sz="2800" dirty="0" err="1" smtClean="0">
                <a:hlinkClick r:id="rId4"/>
              </a:rPr>
              <a:t>ugmnz</a:t>
            </a:r>
            <a:r>
              <a:rPr lang="cs-CZ" sz="2800" dirty="0" smtClean="0">
                <a:hlinkClick r:id="rId4"/>
              </a:rPr>
              <a:t>/</a:t>
            </a:r>
            <a:r>
              <a:rPr lang="cs-CZ" sz="2800" dirty="0" err="1" smtClean="0">
                <a:hlinkClick r:id="rId4"/>
              </a:rPr>
              <a:t>mineral</a:t>
            </a:r>
            <a:r>
              <a:rPr lang="cs-CZ" sz="2800" dirty="0" smtClean="0">
                <a:hlinkClick r:id="rId4"/>
              </a:rPr>
              <a:t>/</a:t>
            </a:r>
            <a:r>
              <a:rPr lang="cs-CZ" sz="2800" dirty="0" err="1" smtClean="0">
                <a:hlinkClick r:id="rId4"/>
              </a:rPr>
              <a:t>mineral</a:t>
            </a:r>
            <a:r>
              <a:rPr lang="cs-CZ" sz="2800" dirty="0" smtClean="0">
                <a:hlinkClick r:id="rId4"/>
              </a:rPr>
              <a:t>/magnetit.</a:t>
            </a:r>
            <a:r>
              <a:rPr lang="cs-CZ" sz="2800" dirty="0" err="1" smtClean="0">
                <a:hlinkClick r:id="rId4"/>
              </a:rPr>
              <a:t>html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76</TotalTime>
  <Words>324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Výroba surového železa</vt:lpstr>
      <vt:lpstr>Železo</vt:lpstr>
      <vt:lpstr>Železo</vt:lpstr>
      <vt:lpstr>Vysoká pec</vt:lpstr>
      <vt:lpstr>Vysoká pec</vt:lpstr>
      <vt:lpstr>Surové železo</vt:lpstr>
      <vt:lpstr>Surové železo</vt:lpstr>
      <vt:lpstr>Snímek 10</vt:lpstr>
      <vt:lpstr>Zdroj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 surového železa</dc:title>
  <dc:subject>Chemie 9</dc:subject>
  <dc:creator>Přibíková</dc:creator>
  <cp:lastModifiedBy>Aleš</cp:lastModifiedBy>
  <cp:revision>13</cp:revision>
  <dcterms:created xsi:type="dcterms:W3CDTF">2010-12-05T19:27:18Z</dcterms:created>
  <dcterms:modified xsi:type="dcterms:W3CDTF">2013-01-26T09:42:35Z</dcterms:modified>
</cp:coreProperties>
</file>