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9" r:id="rId4"/>
    <p:sldId id="258" r:id="rId5"/>
    <p:sldId id="256" r:id="rId6"/>
    <p:sldId id="260" r:id="rId7"/>
    <p:sldId id="261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6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4E5838-BED0-488F-97C8-1AB62304E03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1B0D9DC-50BD-422D-846F-EA9AE625289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6/6c/Geil_David_1GB_AB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//upload.wikimedia.org/wikipedia/commons/9/92/Cd2.pn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a/a4/Flash_memory_cards_size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3/36/3%2C5%22-Diskette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d/d8/Floppy_disk_5.25_inch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2/Cd2.png" TargetMode="External"/><Relationship Id="rId3" Type="http://schemas.openxmlformats.org/officeDocument/2006/relationships/hyperlink" Target="http://www.picdrome.com/albums/technology/mouse-ps2-cable-plug.jpg" TargetMode="External"/><Relationship Id="rId7" Type="http://schemas.openxmlformats.org/officeDocument/2006/relationships/hyperlink" Target="http://upload.wikimedia.org/wikipedia/commons/6/6c/Geil_David_1GB_AB.jpg" TargetMode="External"/><Relationship Id="rId2" Type="http://schemas.openxmlformats.org/officeDocument/2006/relationships/hyperlink" Target="http://www.datakabinet.cz/files/img/products/tab_informatika_zakladni_pojmy.png?w=450&amp;h=38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icdrome.com/albums/technology/mic-and-phones-jacks.jpg" TargetMode="External"/><Relationship Id="rId5" Type="http://schemas.openxmlformats.org/officeDocument/2006/relationships/hyperlink" Target="http://www.picdrome.com/albums/technology/usb-plug-close-up.jpg" TargetMode="External"/><Relationship Id="rId10" Type="http://schemas.openxmlformats.org/officeDocument/2006/relationships/hyperlink" Target="http://cs.wikipedia.org/wiki/Soubor:3,5%22-Diskette.jpg" TargetMode="External"/><Relationship Id="rId4" Type="http://schemas.openxmlformats.org/officeDocument/2006/relationships/hyperlink" Target="http://www.picdrome.com/albums/technology/ethernet-network-connector-cable.jpg" TargetMode="External"/><Relationship Id="rId9" Type="http://schemas.openxmlformats.org/officeDocument/2006/relationships/hyperlink" Target="http://cs.wikipedia.org/wiki/Soubor:Flash_memory_cards_siz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2" y="47667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8725684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VY_32_INOVACE_10_INFORMATIKA_KONEKTORY 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1312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2" y="160377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5120777"/>
              </p:ext>
            </p:extLst>
          </p:nvPr>
        </p:nvGraphicFramePr>
        <p:xfrm>
          <a:off x="395536" y="1196752"/>
          <a:ext cx="8435975" cy="5008565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seznámit žáky s počítačovými konektory a různými možnostmi připojení externích zařízení do počítače.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OČEKÁVANÝ VÝSTUP: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porozumí pojmu konektor a rozliší jednotlivé druhy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PS/2 konektor, USB konektor, síťový konektor, napájecí konektor, konektor grafické karty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 – 12 let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4617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Konektory – porty – zásuvky na desce počítače umožňují připojení externích zařízení k počítači.</a:t>
            </a:r>
            <a:endParaRPr lang="cs-CZ" dirty="0"/>
          </a:p>
        </p:txBody>
      </p:sp>
      <p:pic>
        <p:nvPicPr>
          <p:cNvPr id="1028" name="Picture 4" descr="Soubor:Geil David 1GB AB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92896"/>
            <a:ext cx="762000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547664" y="5517232"/>
            <a:ext cx="34563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flash</a:t>
            </a:r>
            <a:r>
              <a:rPr lang="cs-CZ" sz="2000" b="1" dirty="0" smtClean="0">
                <a:solidFill>
                  <a:schemeClr val="tx1"/>
                </a:solidFill>
              </a:rPr>
              <a:t> disk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952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 konektorů(zástrček) v počítačové skříni můžeme připojit:</a:t>
            </a:r>
            <a:endParaRPr lang="cs-CZ" b="1" dirty="0"/>
          </a:p>
        </p:txBody>
      </p:sp>
      <p:pic>
        <p:nvPicPr>
          <p:cNvPr id="13" name="Picture 4" descr="C:\Documents and Settings\Jirka\Desktop\obrICT\full-image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852" y="1663136"/>
            <a:ext cx="2617605" cy="2376264"/>
          </a:xfrm>
          <a:prstGeom prst="rect">
            <a:avLst/>
          </a:prstGeom>
          <a:noFill/>
        </p:spPr>
      </p:pic>
      <p:pic>
        <p:nvPicPr>
          <p:cNvPr id="14" name="Picture 5" descr="C:\Documents and Settings\Jirka\Desktop\obrICT\vga-cable-plug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8003" y="3789040"/>
            <a:ext cx="2424716" cy="2561460"/>
          </a:xfrm>
          <a:prstGeom prst="rect">
            <a:avLst/>
          </a:prstGeom>
          <a:noFill/>
        </p:spPr>
      </p:pic>
      <p:pic>
        <p:nvPicPr>
          <p:cNvPr id="15" name="Picture 2" descr="C:\Documents and Settings\Jirka\Desktop\obrICT\full-image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2518" y="4523227"/>
            <a:ext cx="2733271" cy="1686941"/>
          </a:xfrm>
          <a:prstGeom prst="rect">
            <a:avLst/>
          </a:prstGeom>
          <a:noFill/>
        </p:spPr>
      </p:pic>
      <p:pic>
        <p:nvPicPr>
          <p:cNvPr id="19" name="Picture 3" descr="C:\Documents and Settings\Jirka\Desktop\obrICT\full-image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4463" y="1663136"/>
            <a:ext cx="2654927" cy="1991397"/>
          </a:xfrm>
          <a:prstGeom prst="rect">
            <a:avLst/>
          </a:prstGeom>
          <a:noFill/>
        </p:spPr>
      </p:pic>
      <p:pic>
        <p:nvPicPr>
          <p:cNvPr id="20" name="Picture 7" descr="C:\Documents and Settings\Jirka\Desktop\obrICT\full-image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4597" y="4614328"/>
            <a:ext cx="2314660" cy="17361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23549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Porty na zadní straně počítače.</a:t>
            </a:r>
            <a:endParaRPr lang="cs-CZ" b="1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3568" y="1484784"/>
            <a:ext cx="242889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/>
          <p:cNvSpPr/>
          <p:nvPr/>
        </p:nvSpPr>
        <p:spPr>
          <a:xfrm>
            <a:off x="2051720" y="1916832"/>
            <a:ext cx="576064" cy="5040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>
            <a:stCxn id="6" idx="3"/>
          </p:cNvCxnSpPr>
          <p:nvPr/>
        </p:nvCxnSpPr>
        <p:spPr>
          <a:xfrm flipV="1">
            <a:off x="2627784" y="1700808"/>
            <a:ext cx="1944216" cy="4680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4644008" y="1358770"/>
            <a:ext cx="3744416" cy="684076"/>
          </a:xfrm>
          <a:prstGeom prst="rect">
            <a:avLst/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konektor pro napájecí kabel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578566" y="3140968"/>
            <a:ext cx="409258" cy="1080120"/>
          </a:xfrm>
          <a:prstGeom prst="round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2991437" y="3134113"/>
            <a:ext cx="1944216" cy="46805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aoblený obdélník 11"/>
          <p:cNvSpPr/>
          <p:nvPr/>
        </p:nvSpPr>
        <p:spPr>
          <a:xfrm>
            <a:off x="1291031" y="4785237"/>
            <a:ext cx="1695801" cy="396044"/>
          </a:xfrm>
          <a:prstGeom prst="round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2991437" y="4657971"/>
            <a:ext cx="1944216" cy="46805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2290534" y="4221088"/>
            <a:ext cx="576064" cy="442164"/>
          </a:xfrm>
          <a:prstGeom prst="round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2887310" y="3949395"/>
            <a:ext cx="1944216" cy="468052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4936976" y="2706434"/>
            <a:ext cx="3024336" cy="684076"/>
          </a:xfrm>
          <a:prstGeom prst="rect">
            <a:avLst/>
          </a:prstGeom>
          <a:solidFill>
            <a:srgbClr val="FF0000">
              <a:alpha val="0"/>
            </a:srgbClr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USB PORTY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14398" y="3583195"/>
            <a:ext cx="3024336" cy="684076"/>
          </a:xfrm>
          <a:prstGeom prst="rect">
            <a:avLst/>
          </a:prstGeom>
          <a:solidFill>
            <a:srgbClr val="FF0000">
              <a:alpha val="0"/>
            </a:srgb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konektor zvukové karty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36976" y="4443199"/>
            <a:ext cx="3024336" cy="684076"/>
          </a:xfrm>
          <a:prstGeom prst="rect">
            <a:avLst/>
          </a:prstGeom>
          <a:solidFill>
            <a:srgbClr val="FF0000">
              <a:alpha val="0"/>
            </a:srgb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konektor grafické karty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290534" y="3925232"/>
            <a:ext cx="288032" cy="274543"/>
          </a:xfrm>
          <a:prstGeom prst="round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2578566" y="4183421"/>
            <a:ext cx="2335832" cy="162184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4936976" y="5589240"/>
            <a:ext cx="3744416" cy="684076"/>
          </a:xfrm>
          <a:prstGeom prst="rect">
            <a:avLst/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konektor síťové karty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339752" y="2652428"/>
            <a:ext cx="547558" cy="396044"/>
          </a:xfrm>
          <a:prstGeom prst="round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2866598" y="2375762"/>
            <a:ext cx="1944216" cy="46805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4832518" y="2168860"/>
            <a:ext cx="3024336" cy="440928"/>
          </a:xfrm>
          <a:prstGeom prst="rect">
            <a:avLst/>
          </a:prstGeom>
          <a:solidFill>
            <a:srgbClr val="FF0000">
              <a:alpha val="0"/>
            </a:srgb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PS/2 konektor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1386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typy externích zařízení.</a:t>
            </a:r>
            <a:endParaRPr lang="cs-CZ" dirty="0"/>
          </a:p>
        </p:txBody>
      </p:sp>
      <p:pic>
        <p:nvPicPr>
          <p:cNvPr id="2050" name="Picture 2" descr="Soubor:Cd2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90599"/>
            <a:ext cx="4464496" cy="3421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Flash memory cards siz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32856"/>
            <a:ext cx="3706540" cy="3936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062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Zastaralé typy pro ukládání dat.</a:t>
            </a:r>
            <a:endParaRPr lang="cs-CZ" dirty="0"/>
          </a:p>
        </p:txBody>
      </p:sp>
      <p:pic>
        <p:nvPicPr>
          <p:cNvPr id="3074" name="Picture 2" descr="Soubor:3,5&quot;-Diskett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80" y="2060848"/>
            <a:ext cx="421222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Floppy disk 5.25 inch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24944"/>
            <a:ext cx="4426137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65686" y="1586844"/>
            <a:ext cx="2754186" cy="684076"/>
          </a:xfrm>
          <a:prstGeom prst="rect">
            <a:avLst/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disketa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48064" y="2240868"/>
            <a:ext cx="3744416" cy="684076"/>
          </a:xfrm>
          <a:prstGeom prst="rect">
            <a:avLst/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floppy disketa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244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  <a:hlinkClick r:id="rId2"/>
              </a:rPr>
              <a:t>www.datakabinet.cz/files/img/products/tab_informatika_zakladni_pojmy.png?w=450&amp;h=380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(cit. 8.1.2013)</a:t>
            </a:r>
          </a:p>
          <a:p>
            <a:r>
              <a:rPr lang="cs-CZ" sz="1800" dirty="0">
                <a:solidFill>
                  <a:schemeClr val="dk1"/>
                </a:solidFill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1800" dirty="0" smtClean="0">
                <a:solidFill>
                  <a:schemeClr val="dk1"/>
                </a:solidFill>
                <a:latin typeface="Arial" pitchFamily="34" charset="0"/>
                <a:cs typeface="Arial" pitchFamily="34" charset="0"/>
                <a:hlinkClick r:id="rId3"/>
              </a:rPr>
              <a:t>www.picdrome.com/albums/technology/mouse-ps2-cable-plug.jpg</a:t>
            </a:r>
            <a:r>
              <a:rPr lang="cs-CZ" sz="1800" dirty="0" smtClean="0">
                <a:solidFill>
                  <a:schemeClr val="dk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(cit. 8.1.2013)</a:t>
            </a:r>
          </a:p>
          <a:p>
            <a:endParaRPr lang="cs-CZ" sz="1800" dirty="0" smtClean="0">
              <a:solidFill>
                <a:schemeClr val="dk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  <a:hlinkClick r:id="rId4"/>
              </a:rPr>
              <a:t>http://www.picdrome.com/</a:t>
            </a:r>
            <a:r>
              <a:rPr lang="cs-CZ" sz="1800" dirty="0" err="1" smtClean="0">
                <a:latin typeface="Arial" pitchFamily="34" charset="0"/>
                <a:ea typeface="Times New Roman"/>
                <a:cs typeface="Arial" pitchFamily="34" charset="0"/>
                <a:hlinkClick r:id="rId4"/>
              </a:rPr>
              <a:t>albums</a:t>
            </a:r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  <a:hlinkClick r:id="rId4"/>
              </a:rPr>
              <a:t>/technology/ethernet-network-connector-cable.jpg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(cit. 8.1.2013)</a:t>
            </a:r>
          </a:p>
          <a:p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</a:rPr>
              <a:t> </a:t>
            </a:r>
          </a:p>
          <a:p>
            <a:r>
              <a:rPr lang="cs-CZ" sz="1800" dirty="0">
                <a:solidFill>
                  <a:schemeClr val="dk1"/>
                </a:solidFill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1800" dirty="0" smtClean="0">
                <a:solidFill>
                  <a:schemeClr val="dk1"/>
                </a:solidFill>
                <a:latin typeface="Arial" pitchFamily="34" charset="0"/>
                <a:cs typeface="Arial" pitchFamily="34" charset="0"/>
                <a:hlinkClick r:id="rId5"/>
              </a:rPr>
              <a:t>www.picdrome.com/</a:t>
            </a:r>
            <a:r>
              <a:rPr lang="cs-CZ" sz="1800" dirty="0" err="1" smtClean="0">
                <a:solidFill>
                  <a:schemeClr val="dk1"/>
                </a:solidFill>
                <a:latin typeface="Arial" pitchFamily="34" charset="0"/>
                <a:cs typeface="Arial" pitchFamily="34" charset="0"/>
                <a:hlinkClick r:id="rId5"/>
              </a:rPr>
              <a:t>albums</a:t>
            </a:r>
            <a:r>
              <a:rPr lang="cs-CZ" sz="1800" dirty="0" smtClean="0">
                <a:solidFill>
                  <a:schemeClr val="dk1"/>
                </a:solidFill>
                <a:latin typeface="Arial" pitchFamily="34" charset="0"/>
                <a:cs typeface="Arial" pitchFamily="34" charset="0"/>
                <a:hlinkClick r:id="rId5"/>
              </a:rPr>
              <a:t>/technology/usb-plug-close-up.jpg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(cit. 8.1.2013)</a:t>
            </a:r>
          </a:p>
          <a:p>
            <a:r>
              <a:rPr lang="cs-CZ" sz="1800" dirty="0" smtClean="0">
                <a:solidFill>
                  <a:schemeClr val="dk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1800" dirty="0">
              <a:solidFill>
                <a:schemeClr val="dk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</a:rPr>
              <a:t>ttp://www.picdrome.com/albums/technology/vga-cable-plug.jpg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(cit. 8.1.2013)</a:t>
            </a:r>
          </a:p>
          <a:p>
            <a:endParaRPr lang="cs-CZ" sz="1800" dirty="0" smtClean="0">
              <a:latin typeface="Arial" pitchFamily="34" charset="0"/>
              <a:ea typeface="Times New Roman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  <a:hlinkClick r:id="rId6"/>
              </a:rPr>
              <a:t>http://www.picdrome.com/</a:t>
            </a:r>
            <a:r>
              <a:rPr lang="cs-CZ" sz="1800" dirty="0" err="1" smtClean="0">
                <a:latin typeface="Arial" pitchFamily="34" charset="0"/>
                <a:ea typeface="Times New Roman"/>
                <a:cs typeface="Arial" pitchFamily="34" charset="0"/>
                <a:hlinkClick r:id="rId6"/>
              </a:rPr>
              <a:t>albums</a:t>
            </a:r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  <a:hlinkClick r:id="rId6"/>
              </a:rPr>
              <a:t>/technology/mic-and-phones-jacks.jpg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(cit. 8.1.2013)</a:t>
            </a:r>
          </a:p>
          <a:p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</a:rPr>
              <a:t> </a:t>
            </a:r>
          </a:p>
          <a:p>
            <a:r>
              <a:rPr lang="cs-CZ" sz="1800" dirty="0">
                <a:latin typeface="Arial" pitchFamily="34" charset="0"/>
                <a:ea typeface="Times New Roman"/>
                <a:cs typeface="Arial" pitchFamily="34" charset="0"/>
                <a:hlinkClick r:id="rId7"/>
              </a:rPr>
              <a:t>http://</a:t>
            </a:r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  <a:hlinkClick r:id="rId7"/>
              </a:rPr>
              <a:t>upload.wikimedia.org/wikipedia/commons/6/6c/Geil_David_1GB_AB.jpg</a:t>
            </a:r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(cit. 8.1.2013)</a:t>
            </a:r>
          </a:p>
          <a:p>
            <a:endParaRPr lang="cs-CZ" sz="1800" dirty="0" smtClean="0">
              <a:latin typeface="Arial" pitchFamily="34" charset="0"/>
              <a:ea typeface="Times New Roman"/>
              <a:cs typeface="Arial" pitchFamily="34" charset="0"/>
            </a:endParaRPr>
          </a:p>
          <a:p>
            <a:r>
              <a:rPr lang="cs-CZ" sz="1800" dirty="0">
                <a:latin typeface="Arial" pitchFamily="34" charset="0"/>
                <a:ea typeface="Times New Roman"/>
                <a:cs typeface="Arial" pitchFamily="34" charset="0"/>
                <a:hlinkClick r:id="rId8"/>
              </a:rPr>
              <a:t>http://</a:t>
            </a:r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  <a:hlinkClick r:id="rId8"/>
              </a:rPr>
              <a:t>upload.wikimedia.org/wikipedia/commons/9/92/Cd2.png</a:t>
            </a:r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(cit. 8.1.2013)</a:t>
            </a:r>
          </a:p>
          <a:p>
            <a:endParaRPr lang="cs-CZ" sz="1800" dirty="0" smtClean="0">
              <a:latin typeface="Arial" pitchFamily="34" charset="0"/>
              <a:ea typeface="Times New Roman"/>
              <a:cs typeface="Arial" pitchFamily="34" charset="0"/>
            </a:endParaRPr>
          </a:p>
          <a:p>
            <a:r>
              <a:rPr lang="cs-CZ" sz="1800" dirty="0">
                <a:latin typeface="Arial" pitchFamily="34" charset="0"/>
                <a:ea typeface="Times New Roman"/>
                <a:cs typeface="Arial" pitchFamily="34" charset="0"/>
                <a:hlinkClick r:id="rId9"/>
              </a:rPr>
              <a:t>http://</a:t>
            </a:r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  <a:hlinkClick r:id="rId9"/>
              </a:rPr>
              <a:t>cs.wikipedia.org/wiki/Soubor:Flash_memory_cards_size.jpg</a:t>
            </a:r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(cit. 8.1.2013)</a:t>
            </a:r>
          </a:p>
          <a:p>
            <a:endParaRPr lang="cs-CZ" sz="1800" dirty="0" smtClean="0">
              <a:latin typeface="Arial" pitchFamily="34" charset="0"/>
              <a:ea typeface="Times New Roman"/>
              <a:cs typeface="Arial" pitchFamily="34" charset="0"/>
            </a:endParaRPr>
          </a:p>
          <a:p>
            <a:r>
              <a:rPr lang="cs-CZ" sz="1800" dirty="0">
                <a:latin typeface="Arial" pitchFamily="34" charset="0"/>
                <a:ea typeface="Times New Roman"/>
                <a:cs typeface="Arial" pitchFamily="34" charset="0"/>
                <a:hlinkClick r:id="rId10"/>
              </a:rPr>
              <a:t>http://</a:t>
            </a:r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  <a:hlinkClick r:id="rId10"/>
              </a:rPr>
              <a:t>cs.wikipedia.org/wiki/Soubor:3,5%22-Diskette.jpg</a:t>
            </a:r>
            <a:r>
              <a:rPr lang="cs-CZ" sz="1800" dirty="0" smtClean="0"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(cit. 8.1.2013)</a:t>
            </a:r>
          </a:p>
          <a:p>
            <a:endParaRPr lang="cs-CZ" sz="1800" dirty="0" smtClean="0">
              <a:latin typeface="Arial" pitchFamily="34" charset="0"/>
              <a:ea typeface="Times New Roman"/>
              <a:cs typeface="Arial" pitchFamily="34" charset="0"/>
            </a:endParaRPr>
          </a:p>
          <a:p>
            <a:endParaRPr lang="cs-CZ" sz="1800" dirty="0">
              <a:solidFill>
                <a:schemeClr val="dk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329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70</TotalTime>
  <Words>237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Konektory – porty – zásuvky na desce počítače umožňují připojení externích zařízení k počítači.</vt:lpstr>
      <vt:lpstr>Do konektorů(zástrček) v počítačové skříni můžeme připojit:</vt:lpstr>
      <vt:lpstr>Porty na zadní straně počítače.</vt:lpstr>
      <vt:lpstr>Další typy externích zařízení.</vt:lpstr>
      <vt:lpstr>Zastaralé typy pro ukládání dat.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žák</dc:creator>
  <cp:lastModifiedBy>ZS žák</cp:lastModifiedBy>
  <cp:revision>18</cp:revision>
  <dcterms:created xsi:type="dcterms:W3CDTF">2013-01-27T09:11:20Z</dcterms:created>
  <dcterms:modified xsi:type="dcterms:W3CDTF">2013-01-27T10:21:43Z</dcterms:modified>
</cp:coreProperties>
</file>