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300" r:id="rId2"/>
    <p:sldId id="296" r:id="rId3"/>
    <p:sldId id="256" r:id="rId4"/>
    <p:sldId id="299" r:id="rId5"/>
    <p:sldId id="257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76" r:id="rId14"/>
    <p:sldId id="277" r:id="rId15"/>
    <p:sldId id="279" r:id="rId16"/>
    <p:sldId id="280" r:id="rId17"/>
    <p:sldId id="281" r:id="rId18"/>
    <p:sldId id="271" r:id="rId19"/>
    <p:sldId id="268" r:id="rId20"/>
    <p:sldId id="283" r:id="rId21"/>
    <p:sldId id="284" r:id="rId22"/>
    <p:sldId id="285" r:id="rId23"/>
    <p:sldId id="286" r:id="rId24"/>
    <p:sldId id="288" r:id="rId25"/>
    <p:sldId id="289" r:id="rId26"/>
    <p:sldId id="290" r:id="rId27"/>
    <p:sldId id="291" r:id="rId28"/>
    <p:sldId id="292" r:id="rId29"/>
    <p:sldId id="294" r:id="rId30"/>
    <p:sldId id="295" r:id="rId31"/>
    <p:sldId id="258" r:id="rId32"/>
    <p:sldId id="264" r:id="rId33"/>
    <p:sldId id="278" r:id="rId34"/>
    <p:sldId id="282" r:id="rId35"/>
    <p:sldId id="287" r:id="rId36"/>
    <p:sldId id="293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066" autoAdjust="0"/>
  </p:normalViewPr>
  <p:slideViewPr>
    <p:cSldViewPr>
      <p:cViewPr>
        <p:scale>
          <a:sx n="75" d="100"/>
          <a:sy n="75" d="100"/>
        </p:scale>
        <p:origin x="-114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5. 3. F 17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Přírodopis 6 – Členovci šestinozí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2095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B60D5F-5C42-4FA8-AE29-521130CD19F3}" type="presOf" srcId="{B651F6E3-6281-48DB-9319-2AEAFDAE7572}" destId="{6BB5E863-4638-4E1D-BFDE-399D028AC4ED}" srcOrd="1" destOrd="0" presId="urn:microsoft.com/office/officeart/2005/8/layout/target3"/>
    <dgm:cxn modelId="{AAF93114-D4DC-41B6-A009-A4E274BA4E9E}" type="presOf" srcId="{D1D4F407-5343-4D3F-B5B9-D407B03CAEB4}" destId="{AED2198E-93D5-4001-81B4-73124B309672}" srcOrd="1" destOrd="0" presId="urn:microsoft.com/office/officeart/2005/8/layout/target3"/>
    <dgm:cxn modelId="{7975E4F3-5B12-4E8E-B0B8-43C2C70E26A5}" type="presOf" srcId="{B651F6E3-6281-48DB-9319-2AEAFDAE7572}" destId="{619D679B-A015-4ECF-8348-D1034C574F40}" srcOrd="0" destOrd="0" presId="urn:microsoft.com/office/officeart/2005/8/layout/target3"/>
    <dgm:cxn modelId="{66E8134F-48ED-4BD3-9BB6-8A39E63020E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667BB25-2201-4129-A8CE-C7F000890474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CA78B44-7B79-4977-AF5C-57010A5F11C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4EE8C9B-E27E-4D4D-9BBC-69CF8955BEEC}" type="presOf" srcId="{D1D4F407-5343-4D3F-B5B9-D407B03CAEB4}" destId="{D005CE8C-CC26-4C3E-AC11-E15060ECD759}" srcOrd="0" destOrd="0" presId="urn:microsoft.com/office/officeart/2005/8/layout/target3"/>
    <dgm:cxn modelId="{98B4BC69-180E-4F06-AE59-9981F20F5B93}" type="presOf" srcId="{D1B46980-6531-4606-95E6-44980827E919}" destId="{2BE915AB-18AA-4053-B92C-3BFC9ED204BB}" srcOrd="1" destOrd="0" presId="urn:microsoft.com/office/officeart/2005/8/layout/target3"/>
    <dgm:cxn modelId="{DA53D537-1B98-4C7B-B1B6-B2A6F7A9746D}" type="presOf" srcId="{D1B46980-6531-4606-95E6-44980827E919}" destId="{6140AFEC-043D-4C43-A2F9-D0F5331DF3A3}" srcOrd="0" destOrd="0" presId="urn:microsoft.com/office/officeart/2005/8/layout/target3"/>
    <dgm:cxn modelId="{2D78D8F3-643B-451C-88CE-A6F32E0B0A46}" type="presOf" srcId="{4C35D32F-0EAB-4CD7-82EE-45574DC2A586}" destId="{8BEBB6EC-1DAA-4CAC-8A25-BC0FCBD5DBD5}" srcOrd="0" destOrd="0" presId="urn:microsoft.com/office/officeart/2005/8/layout/target3"/>
    <dgm:cxn modelId="{95B8D155-96C5-4756-9F26-B739E9BA29EC}" type="presOf" srcId="{4C35D32F-0EAB-4CD7-82EE-45574DC2A586}" destId="{890E4F0B-2866-4A3F-A3C7-2A14B1797930}" srcOrd="1" destOrd="0" presId="urn:microsoft.com/office/officeart/2005/8/layout/target3"/>
    <dgm:cxn modelId="{3533C687-2473-4517-B04A-D2F6A7B4AF64}" type="presParOf" srcId="{333A1088-737F-45CB-B68E-254E46348037}" destId="{F5ABB229-8D3B-4694-996A-96F23CF14429}" srcOrd="0" destOrd="0" presId="urn:microsoft.com/office/officeart/2005/8/layout/target3"/>
    <dgm:cxn modelId="{2259978F-1B32-4D9D-BFEC-E337B76BB662}" type="presParOf" srcId="{333A1088-737F-45CB-B68E-254E46348037}" destId="{F41139FD-01EE-4571-8B17-4FB00FC51163}" srcOrd="1" destOrd="0" presId="urn:microsoft.com/office/officeart/2005/8/layout/target3"/>
    <dgm:cxn modelId="{105B0FBF-8A4A-46CA-A87E-A0860A8D5252}" type="presParOf" srcId="{333A1088-737F-45CB-B68E-254E46348037}" destId="{D005CE8C-CC26-4C3E-AC11-E15060ECD759}" srcOrd="2" destOrd="0" presId="urn:microsoft.com/office/officeart/2005/8/layout/target3"/>
    <dgm:cxn modelId="{CF4CFFBD-D3BB-47D7-AC0F-8E25662ADA68}" type="presParOf" srcId="{333A1088-737F-45CB-B68E-254E46348037}" destId="{2C702D82-9B77-49B7-9568-BB8EB47C3372}" srcOrd="3" destOrd="0" presId="urn:microsoft.com/office/officeart/2005/8/layout/target3"/>
    <dgm:cxn modelId="{A071E620-E4F2-4D16-A28F-F54339686A9D}" type="presParOf" srcId="{333A1088-737F-45CB-B68E-254E46348037}" destId="{A52A0455-90FF-4808-ABD0-F02540D31D5A}" srcOrd="4" destOrd="0" presId="urn:microsoft.com/office/officeart/2005/8/layout/target3"/>
    <dgm:cxn modelId="{6CEA8FD6-90C2-4F85-8717-17943958D0E1}" type="presParOf" srcId="{333A1088-737F-45CB-B68E-254E46348037}" destId="{6140AFEC-043D-4C43-A2F9-D0F5331DF3A3}" srcOrd="5" destOrd="0" presId="urn:microsoft.com/office/officeart/2005/8/layout/target3"/>
    <dgm:cxn modelId="{2ADDCA79-3412-48EA-94EE-8157ADD530F5}" type="presParOf" srcId="{333A1088-737F-45CB-B68E-254E46348037}" destId="{9358AC05-5D7D-4327-9F80-1AD486AEA664}" srcOrd="6" destOrd="0" presId="urn:microsoft.com/office/officeart/2005/8/layout/target3"/>
    <dgm:cxn modelId="{F2EE2B75-8016-4523-98D6-19AC10173A50}" type="presParOf" srcId="{333A1088-737F-45CB-B68E-254E46348037}" destId="{313FC574-E1CD-4FB4-B054-0B805CE0447D}" srcOrd="7" destOrd="0" presId="urn:microsoft.com/office/officeart/2005/8/layout/target3"/>
    <dgm:cxn modelId="{0CA72CF4-A3F7-4FDE-9EDF-F025A9846ADA}" type="presParOf" srcId="{333A1088-737F-45CB-B68E-254E46348037}" destId="{619D679B-A015-4ECF-8348-D1034C574F40}" srcOrd="8" destOrd="0" presId="urn:microsoft.com/office/officeart/2005/8/layout/target3"/>
    <dgm:cxn modelId="{5CFE3853-B59B-43EA-8A9B-5C7AE4052AEF}" type="presParOf" srcId="{333A1088-737F-45CB-B68E-254E46348037}" destId="{322283A8-4A27-4CDA-BAE3-F381106A9174}" srcOrd="9" destOrd="0" presId="urn:microsoft.com/office/officeart/2005/8/layout/target3"/>
    <dgm:cxn modelId="{3E219E9F-81E7-4899-9BBF-8830B1F4EEBA}" type="presParOf" srcId="{333A1088-737F-45CB-B68E-254E46348037}" destId="{FFC9F71D-1B4F-4AD9-A4A6-86ADEFC8AF5C}" srcOrd="10" destOrd="0" presId="urn:microsoft.com/office/officeart/2005/8/layout/target3"/>
    <dgm:cxn modelId="{308977F1-9226-4D92-9B19-85CCCB747395}" type="presParOf" srcId="{333A1088-737F-45CB-B68E-254E46348037}" destId="{25B08C86-7E15-44DC-BE7F-FFB55DD49D12}" srcOrd="11" destOrd="0" presId="urn:microsoft.com/office/officeart/2005/8/layout/target3"/>
    <dgm:cxn modelId="{A5D0D4CE-1422-4FC9-8408-90460F053B04}" type="presParOf" srcId="{333A1088-737F-45CB-B68E-254E46348037}" destId="{76644BE8-9D7C-4C09-B250-3D10AF48CBB7}" srcOrd="12" destOrd="0" presId="urn:microsoft.com/office/officeart/2005/8/layout/target3"/>
    <dgm:cxn modelId="{933B559A-CE02-4093-9502-B5D066A30A65}" type="presParOf" srcId="{333A1088-737F-45CB-B68E-254E46348037}" destId="{EE85B701-7295-41C0-BA7A-34D3756A2AE6}" srcOrd="13" destOrd="0" presId="urn:microsoft.com/office/officeart/2005/8/layout/target3"/>
    <dgm:cxn modelId="{EF0C4FC7-DB46-4FA5-9AE5-C42AFBB20329}" type="presParOf" srcId="{333A1088-737F-45CB-B68E-254E46348037}" destId="{8BEBB6EC-1DAA-4CAC-8A25-BC0FCBD5DBD5}" srcOrd="14" destOrd="0" presId="urn:microsoft.com/office/officeart/2005/8/layout/target3"/>
    <dgm:cxn modelId="{6E051ED6-4815-41B4-AA6B-7F0E13C9AEC0}" type="presParOf" srcId="{333A1088-737F-45CB-B68E-254E46348037}" destId="{AED2198E-93D5-4001-81B4-73124B309672}" srcOrd="15" destOrd="0" presId="urn:microsoft.com/office/officeart/2005/8/layout/target3"/>
    <dgm:cxn modelId="{B5859FFB-0ECD-4231-B0AB-336E08BF73C6}" type="presParOf" srcId="{333A1088-737F-45CB-B68E-254E46348037}" destId="{2BE915AB-18AA-4053-B92C-3BFC9ED204BB}" srcOrd="16" destOrd="0" presId="urn:microsoft.com/office/officeart/2005/8/layout/target3"/>
    <dgm:cxn modelId="{AFBC5ADF-B1A1-4F59-A951-8AC9D4313033}" type="presParOf" srcId="{333A1088-737F-45CB-B68E-254E46348037}" destId="{6BB5E863-4638-4E1D-BFDE-399D028AC4ED}" srcOrd="17" destOrd="0" presId="urn:microsoft.com/office/officeart/2005/8/layout/target3"/>
    <dgm:cxn modelId="{44B5DE43-0D06-40A8-BB22-A7AB6DD45206}" type="presParOf" srcId="{333A1088-737F-45CB-B68E-254E46348037}" destId="{5A5FFA88-C948-4069-8E93-59FA12366E83}" srcOrd="18" destOrd="0" presId="urn:microsoft.com/office/officeart/2005/8/layout/target3"/>
    <dgm:cxn modelId="{A4A24CD2-F39E-4AD4-9519-DDC621C6D92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04062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5. 3. F 17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Přírodopis 6 – Členovci šestinozí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83BE7A-A15A-405E-932F-B33F27293AC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1CEF86-603A-4D87-8ACE-13348D47C2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2469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Tettigonioidea&amp;action=edit&amp;redlink=1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Krytky&amp;action=edit&amp;redlink=1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 nás se volné přírodě vyskytuje 5 druhů švábů. Dalších 6 druhů je zavlečených a přežívá zimu jen ve vytápěných prostorách. Jediný u nás chráněný šváb je </a:t>
            </a:r>
            <a:r>
              <a:rPr lang="cs-CZ" dirty="0" err="1" smtClean="0"/>
              <a:t>rusec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CEF86-603A-4D87-8ACE-13348D47C29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066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CEF86-603A-4D87-8ACE-13348D47C296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52518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Kobylka zelená</a:t>
            </a:r>
            <a:r>
              <a:rPr lang="cs-CZ" dirty="0" smtClean="0"/>
              <a:t> (</a:t>
            </a:r>
            <a:r>
              <a:rPr lang="cs-CZ" i="1" dirty="0" err="1" smtClean="0"/>
              <a:t>Tettigonia</a:t>
            </a:r>
            <a:r>
              <a:rPr lang="cs-CZ" i="1" dirty="0" smtClean="0"/>
              <a:t> </a:t>
            </a:r>
            <a:r>
              <a:rPr lang="cs-CZ" i="1" dirty="0" err="1" smtClean="0"/>
              <a:t>viridissima</a:t>
            </a:r>
            <a:r>
              <a:rPr lang="cs-CZ" dirty="0" smtClean="0"/>
              <a:t>) je běžný druh kobylky. Většinou obývá stromy a keře. Tak jako většina kobylek (nadčeleď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action="ppaction://hlinkfile" tooltip="Tettigonioidea (stránka neexistuje)"/>
              </a:rPr>
              <a:t>Tettigonioidea</a:t>
            </a:r>
            <a:r>
              <a:rPr lang="cs-CZ" dirty="0" smtClean="0"/>
              <a:t>) se živí převážně dravě. Samci se ozývají charakteristickým hlasitým cvrkotem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CEF86-603A-4D87-8ACE-13348D47C296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23318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Mají protáhlé tělo, kousací ústní ústrojí a dva páry křídel, přední přeměněný v krátké kožovité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action="ppaction://hlinkfile" tooltip="Krytky (stránka neexistuje)"/>
              </a:rPr>
              <a:t>krytky</a:t>
            </a:r>
            <a:r>
              <a:rPr lang="cs-CZ" dirty="0" smtClean="0"/>
              <a:t> a zadní blanitý, který je pod krovkami vějířovitě složený. Typickým znakem jsou klíšťkovité štěty umístěné na konci zadečku.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CEF86-603A-4D87-8ACE-13348D47C296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02780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 nás se volné přírodě vyskytuje 5 druhů švábů. Dalších 6 druhů je zavlečených a přežívá zimu jen ve vytápěných prostorách. Jediný u nás chráněný šváb je </a:t>
            </a:r>
            <a:r>
              <a:rPr lang="cs-CZ" dirty="0" err="1" smtClean="0"/>
              <a:t>rusec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CEF86-603A-4D87-8ACE-13348D47C296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9709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0720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4488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4361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1729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9000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24136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8440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838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0927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76283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8584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8000"/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4B4002-529A-4A88-9EE4-B049DEB27E3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A030AF-F754-4CE6-9A71-2509DC6F01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1128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i(loz)hydro.JPG" TargetMode="External"/><Relationship Id="rId3" Type="http://schemas.openxmlformats.org/officeDocument/2006/relationships/hyperlink" Target="http://cs.wikipedia.org/wiki/Soubor:Grasshoppermetasnodgrass.svg" TargetMode="External"/><Relationship Id="rId7" Type="http://schemas.openxmlformats.org/officeDocument/2006/relationships/hyperlink" Target="http://commons.wikimedia.org/wiki/File:Emperor-Dragonfly-(5).jpg?uselang=c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ragonflyNymph.jpg" TargetMode="External"/><Relationship Id="rId5" Type="http://schemas.openxmlformats.org/officeDocument/2006/relationships/hyperlink" Target="http://cs.wikipedia.org/wiki/Soubor:Dragonfly_metamorphosis.jpg" TargetMode="External"/><Relationship Id="rId4" Type="http://schemas.openxmlformats.org/officeDocument/2006/relationships/hyperlink" Target="http://commons.wikimedia.org/wiki/File:Kiili_silmad.jpg?uselang=cs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merican-cockroach.jpg" TargetMode="External"/><Relationship Id="rId2" Type="http://schemas.openxmlformats.org/officeDocument/2006/relationships/hyperlink" Target="http://cs.wikipedia.org/wiki/Soubor:Supella_supellectilium_cd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lattodea._Cascuda._Santiago_de_Compostela_1.jpg?uselang=cs" TargetMode="External"/><Relationship Id="rId5" Type="http://schemas.openxmlformats.org/officeDocument/2006/relationships/hyperlink" Target="http://sk.wikipedia.org/wiki/S%C3%BAbor:Blatella_germanica_p1160197.jpg" TargetMode="External"/><Relationship Id="rId4" Type="http://schemas.openxmlformats.org/officeDocument/2006/relationships/hyperlink" Target="http://sk.wikipedia.org/wiki/S%C3%BAbor:Madagascan.hissing.cockroach.750pix.jpg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cheta-domestica-1.jpg" TargetMode="External"/><Relationship Id="rId7" Type="http://schemas.openxmlformats.org/officeDocument/2006/relationships/hyperlink" Target="http://cs.wikipedia.org/wiki/Soubor:Pediculus_humanus_var_capitis_female2.jpg" TargetMode="External"/><Relationship Id="rId2" Type="http://schemas.openxmlformats.org/officeDocument/2006/relationships/hyperlink" Target="http://cs.wikipedia.org/wiki/Soubor:Heupferd_fg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ody_lice.jpg" TargetMode="External"/><Relationship Id="rId5" Type="http://schemas.openxmlformats.org/officeDocument/2006/relationships/hyperlink" Target="http://www.skudci.com/files/ves-4.jpg" TargetMode="External"/><Relationship Id="rId4" Type="http://schemas.openxmlformats.org/officeDocument/2006/relationships/hyperlink" Target="http://commons.wikimedia.org/wiki/File:Gryllus_campestris_3.jpg?uselang=cs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orficula_auricularia.jpg" TargetMode="External"/><Relationship Id="rId2" Type="http://schemas.openxmlformats.org/officeDocument/2006/relationships/hyperlink" Target="http://cs.wikipedia.org/wiki/Soubor:Mole_cricket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ropidoderus_childrenii-1.jpg?uselang=cs" TargetMode="External"/><Relationship Id="rId5" Type="http://schemas.openxmlformats.org/officeDocument/2006/relationships/hyperlink" Target="http://cs.wikipedia.org/wiki/Soubor:Mimetismo_ps1.jpg" TargetMode="External"/><Relationship Id="rId4" Type="http://schemas.openxmlformats.org/officeDocument/2006/relationships/hyperlink" Target="http://cs.wikipedia.org/wiki/Soubor:Ctenomorpha_chronus02.jpg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Water_strider_Gerris_lacustris.jpg" TargetMode="External"/><Relationship Id="rId3" Type="http://schemas.openxmlformats.org/officeDocument/2006/relationships/hyperlink" Target="http://commons.wikimedia.org/wiki/File:CochenillesJuinTilleul2010.jpg?uselang=cs" TargetMode="External"/><Relationship Id="rId7" Type="http://schemas.openxmlformats.org/officeDocument/2006/relationships/hyperlink" Target="http://cs.wikipedia.org/wiki/Soubor:Notonecta_glauca1.jpg" TargetMode="External"/><Relationship Id="rId2" Type="http://schemas.openxmlformats.org/officeDocument/2006/relationships/hyperlink" Target="http://cs.wikipedia.org/wiki/Soubor:Aphididae_(aka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epa_cinerea01.jpg" TargetMode="External"/><Relationship Id="rId5" Type="http://schemas.openxmlformats.org/officeDocument/2006/relationships/hyperlink" Target="http://leccos.com/index.php/clanky/penodejky" TargetMode="External"/><Relationship Id="rId4" Type="http://schemas.openxmlformats.org/officeDocument/2006/relationships/hyperlink" Target="http://commons.wikimedia.org/wiki/File:Auchenorrhyncha_Anaglyph_size_comparision.jpg?uselang=cs" TargetMode="External"/><Relationship Id="rId9" Type="http://schemas.openxmlformats.org/officeDocument/2006/relationships/hyperlink" Target="http://cs.wikipedia.org/wiki/Soubor:Hydrometra_stagnorum01.jpg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yrrhocoris_apterus_(aka)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35950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1510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latin typeface="Comic Sans MS" pitchFamily="66" charset="0"/>
              </a:rPr>
              <a:t>Třída: Hmyz</a:t>
            </a:r>
            <a:br>
              <a:rPr lang="cs-CZ" b="1" dirty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>1.</a:t>
            </a:r>
            <a:r>
              <a:rPr lang="cs-CZ" dirty="0">
                <a:latin typeface="Comic Sans MS" pitchFamily="66" charset="0"/>
              </a:rPr>
              <a:t>Hmyz s proměnou nedokonalou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Tento materiál je určen pro žáky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6. ročníku </a:t>
            </a:r>
            <a:r>
              <a:rPr lang="cs-CZ" dirty="0" smtClean="0">
                <a:latin typeface="Comic Sans MS" pitchFamily="66" charset="0"/>
              </a:rPr>
              <a:t>ZŠ.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definuje hlavní znaky </a:t>
            </a:r>
            <a:r>
              <a:rPr lang="cs-CZ" dirty="0">
                <a:latin typeface="Comic Sans MS" pitchFamily="66" charset="0"/>
              </a:rPr>
              <a:t>zástupců hmyzu s proměnou </a:t>
            </a:r>
            <a:r>
              <a:rPr lang="cs-CZ" dirty="0" smtClean="0">
                <a:latin typeface="Comic Sans MS" pitchFamily="66" charset="0"/>
              </a:rPr>
              <a:t>nedokonalou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popisuje a ukazuje zástupce tohoto  řádu a jejich hlavní znaky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811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2187674"/>
          </a:xfrm>
        </p:spPr>
        <p:txBody>
          <a:bodyPr/>
          <a:lstStyle/>
          <a:p>
            <a:r>
              <a:rPr lang="cs-CZ" b="1" dirty="0" smtClean="0">
                <a:latin typeface="Comic Sans MS" pitchFamily="66" charset="0"/>
              </a:rPr>
              <a:t>Třída: Hmyz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1.</a:t>
            </a:r>
            <a:r>
              <a:rPr lang="cs-CZ" dirty="0" smtClean="0">
                <a:latin typeface="Comic Sans MS" pitchFamily="66" charset="0"/>
              </a:rPr>
              <a:t>Hmyz s proměnou nedokonalou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78904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Kmen: Členovci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Podkmen: Šestinozí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FiedlerovaI\AppData\Local\Microsoft\Windows\Temporary Internet Files\Content.IE5\CP4HBGFG\MC90043802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703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805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</a:t>
            </a:r>
            <a:r>
              <a:rPr lang="cs-CZ" sz="2400" dirty="0" smtClean="0">
                <a:latin typeface="Comic Sans MS" pitchFamily="66" charset="0"/>
              </a:rPr>
              <a:t>ozdělení druhů hmyzu podle způsobu vývinu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184576"/>
          </a:xfrm>
          <a:ln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pPr algn="ctr"/>
            <a:r>
              <a:rPr lang="cs-CZ" b="1" u="sng" dirty="0" smtClean="0">
                <a:latin typeface="Comic Sans MS" pitchFamily="66" charset="0"/>
              </a:rPr>
              <a:t>Hmyz s proměnou dokonalou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Vajíčko →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larva 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→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kukla →</a:t>
            </a: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 dospělý 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jedinec</a:t>
            </a:r>
          </a:p>
          <a:p>
            <a:r>
              <a:rPr lang="cs-CZ" dirty="0">
                <a:latin typeface="Comic Sans MS" pitchFamily="66" charset="0"/>
              </a:rPr>
              <a:t>Z </a:t>
            </a:r>
            <a:r>
              <a:rPr lang="cs-CZ" dirty="0" smtClean="0">
                <a:latin typeface="Comic Sans MS" pitchFamily="66" charset="0"/>
              </a:rPr>
              <a:t>vajíček </a:t>
            </a:r>
            <a:r>
              <a:rPr lang="cs-CZ" dirty="0">
                <a:latin typeface="Comic Sans MS" pitchFamily="66" charset="0"/>
              </a:rPr>
              <a:t>se líhnou </a:t>
            </a:r>
            <a:r>
              <a:rPr lang="cs-CZ" b="1" dirty="0" smtClean="0">
                <a:latin typeface="Comic Sans MS" pitchFamily="66" charset="0"/>
              </a:rPr>
              <a:t>larvy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nebo </a:t>
            </a:r>
            <a:r>
              <a:rPr lang="cs-CZ" dirty="0" smtClean="0">
                <a:latin typeface="Comic Sans MS" pitchFamily="66" charset="0"/>
              </a:rPr>
              <a:t>housenky, </a:t>
            </a:r>
            <a:r>
              <a:rPr lang="cs-CZ" dirty="0">
                <a:latin typeface="Comic Sans MS" pitchFamily="66" charset="0"/>
              </a:rPr>
              <a:t>které se dospělým </a:t>
            </a:r>
            <a:r>
              <a:rPr lang="cs-CZ" dirty="0" smtClean="0">
                <a:latin typeface="Comic Sans MS" pitchFamily="66" charset="0"/>
              </a:rPr>
              <a:t>jedincům vůbec </a:t>
            </a:r>
            <a:r>
              <a:rPr lang="cs-CZ" dirty="0">
                <a:latin typeface="Comic Sans MS" pitchFamily="66" charset="0"/>
              </a:rPr>
              <a:t>nepodobají ani tvarem ani vzhledem.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Larvy </a:t>
            </a:r>
            <a:r>
              <a:rPr lang="cs-CZ" dirty="0">
                <a:latin typeface="Comic Sans MS" pitchFamily="66" charset="0"/>
              </a:rPr>
              <a:t>rostou, několikrát se svlékají a nakonec se promění v </a:t>
            </a:r>
            <a:r>
              <a:rPr lang="cs-CZ" b="1" dirty="0" smtClean="0">
                <a:latin typeface="Comic Sans MS" pitchFamily="66" charset="0"/>
              </a:rPr>
              <a:t>kuklu.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>
                <a:latin typeface="Comic Sans MS" pitchFamily="66" charset="0"/>
              </a:rPr>
              <a:t>Uvnitř kukly se reorganizuje celé tělo, až se vylíhne okřídlený dospělý jedinec</a:t>
            </a:r>
            <a:r>
              <a:rPr lang="cs-CZ" dirty="0"/>
              <a:t>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  <a:ln>
            <a:solidFill>
              <a:schemeClr val="tx1"/>
            </a:solidFill>
          </a:ln>
        </p:spPr>
        <p:txBody>
          <a:bodyPr>
            <a:normAutofit fontScale="77500" lnSpcReduction="20000"/>
          </a:bodyPr>
          <a:lstStyle/>
          <a:p>
            <a:pPr algn="ctr"/>
            <a:r>
              <a:rPr lang="cs-CZ" b="1" u="sng" dirty="0" smtClean="0">
                <a:latin typeface="Comic Sans MS" pitchFamily="66" charset="0"/>
              </a:rPr>
              <a:t>Hmyz s proměnou nedokonalou</a:t>
            </a:r>
          </a:p>
          <a:p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Vajíčko → nymfa (několikrát se svléká) → dospělý jedinec</a:t>
            </a:r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</a:p>
          <a:p>
            <a:r>
              <a:rPr lang="cs-CZ" dirty="0" smtClean="0">
                <a:latin typeface="Comic Sans MS" pitchFamily="66" charset="0"/>
              </a:rPr>
              <a:t>Postupná </a:t>
            </a:r>
            <a:r>
              <a:rPr lang="cs-CZ" dirty="0">
                <a:latin typeface="Comic Sans MS" pitchFamily="66" charset="0"/>
              </a:rPr>
              <a:t>proměna, v níž se tělo plynule během mnoha stádií stále více podobá </a:t>
            </a:r>
            <a:r>
              <a:rPr lang="cs-CZ" dirty="0" smtClean="0">
                <a:latin typeface="Comic Sans MS" pitchFamily="66" charset="0"/>
              </a:rPr>
              <a:t>dospělci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9219" name="Picture 3" descr="C:\Users\FiedlerovaI\AppData\Local\Microsoft\Windows\Temporary Internet Files\Content.IE5\4MJKKALU\MC9004156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589240"/>
            <a:ext cx="1903979" cy="1047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FiedlerovaI\AppData\Local\Microsoft\Windows\Temporary Internet Files\Content.IE5\XJTZ2ED6\MP900313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92433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7368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Hmyz s proměnou nedokonalou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u="sng" dirty="0" smtClean="0">
                <a:latin typeface="Comic Sans MS" pitchFamily="66" charset="0"/>
              </a:rPr>
              <a:t>Proměna nedokonalá:</a:t>
            </a:r>
            <a:br>
              <a:rPr lang="cs-CZ" sz="4000" u="sng" dirty="0" smtClean="0">
                <a:latin typeface="Comic Sans MS" pitchFamily="66" charset="0"/>
              </a:rPr>
            </a:br>
            <a:endParaRPr lang="cs-CZ" sz="4000" u="sng" dirty="0" smtClean="0">
              <a:latin typeface="Comic Sans MS" pitchFamily="66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54175" y="1517314"/>
            <a:ext cx="2458210" cy="494116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-10521" y="2924943"/>
            <a:ext cx="6264696" cy="800219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>
                <a:latin typeface="Comic Sans MS" pitchFamily="66" charset="0"/>
              </a:rPr>
              <a:t>VAJÍČKO → LARVA → DOSPĚLEC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725162"/>
            <a:ext cx="5328592" cy="255454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Z vajíčka se líhne larva, která je označována jako nymfa. Postupným svlékáním a dorůstáním se vyvíjí dospělý </a:t>
            </a:r>
            <a:r>
              <a:rPr lang="cs-CZ" sz="3200" dirty="0" smtClean="0">
                <a:latin typeface="Comic Sans MS" pitchFamily="66" charset="0"/>
              </a:rPr>
              <a:t>jedinec.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8113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b="1" dirty="0" smtClean="0">
                <a:latin typeface="Comic Sans MS" pitchFamily="66" charset="0"/>
              </a:rPr>
              <a:t>Řád: Vážky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124744"/>
            <a:ext cx="8564700" cy="5256584"/>
          </a:xfrm>
        </p:spPr>
      </p:pic>
    </p:spTree>
    <p:extLst>
      <p:ext uri="{BB962C8B-B14F-4D97-AF65-F5344CB8AC3E}">
        <p14:creationId xmlns:p14="http://schemas.microsoft.com/office/powerpoint/2010/main" xmlns="" val="280162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06090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latin typeface="Comic Sans MS" pitchFamily="66" charset="0"/>
              </a:rPr>
              <a:t>   Řád</a:t>
            </a:r>
            <a:r>
              <a:rPr lang="cs-CZ" sz="4000" b="1" dirty="0">
                <a:latin typeface="Comic Sans MS" pitchFamily="66" charset="0"/>
              </a:rPr>
              <a:t>: Vážky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š</a:t>
            </a:r>
            <a:r>
              <a:rPr lang="cs-CZ" sz="2800" dirty="0" smtClean="0">
                <a:latin typeface="Comic Sans MS" pitchFamily="66" charset="0"/>
              </a:rPr>
              <a:t>tíhlé </a:t>
            </a:r>
            <a:r>
              <a:rPr lang="cs-CZ" sz="2800" dirty="0" smtClean="0">
                <a:latin typeface="Comic Sans MS" pitchFamily="66" charset="0"/>
              </a:rPr>
              <a:t>protáhlé tělo</a:t>
            </a:r>
          </a:p>
          <a:p>
            <a:r>
              <a:rPr lang="cs-CZ" sz="2800" dirty="0" smtClean="0">
                <a:latin typeface="Comic Sans MS" pitchFamily="66" charset="0"/>
              </a:rPr>
              <a:t>velká, silně žilkovaná křídla </a:t>
            </a:r>
          </a:p>
          <a:p>
            <a:r>
              <a:rPr lang="cs-CZ" sz="2800" dirty="0" smtClean="0">
                <a:latin typeface="Comic Sans MS" pitchFamily="66" charset="0"/>
              </a:rPr>
              <a:t>v</a:t>
            </a:r>
            <a:r>
              <a:rPr lang="cs-CZ" sz="2800" dirty="0" smtClean="0">
                <a:latin typeface="Comic Sans MS" pitchFamily="66" charset="0"/>
              </a:rPr>
              <a:t>elké </a:t>
            </a:r>
            <a:r>
              <a:rPr lang="cs-CZ" sz="2800" dirty="0" smtClean="0">
                <a:latin typeface="Comic Sans MS" pitchFamily="66" charset="0"/>
              </a:rPr>
              <a:t>složené oči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48968" y="172616"/>
            <a:ext cx="3446107" cy="25845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50828" y="3068960"/>
            <a:ext cx="3121698" cy="364502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2708920"/>
            <a:ext cx="4615284" cy="3461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0193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Další zástupci řádu „Vážky“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908720"/>
            <a:ext cx="3363159" cy="376547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1052736"/>
            <a:ext cx="4320480" cy="31485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3968527"/>
            <a:ext cx="3816018" cy="286201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012160" y="465313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Šídlo královské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7289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2008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Řád: Švábi</a:t>
            </a:r>
            <a:endParaRPr lang="cs-CZ" sz="40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1218" y="908050"/>
            <a:ext cx="7861563" cy="5218113"/>
          </a:xfrm>
        </p:spPr>
      </p:pic>
    </p:spTree>
    <p:extLst>
      <p:ext uri="{BB962C8B-B14F-4D97-AF65-F5344CB8AC3E}">
        <p14:creationId xmlns:p14="http://schemas.microsoft.com/office/powerpoint/2010/main" xmlns="" val="275879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Comic Sans MS" pitchFamily="66" charset="0"/>
              </a:rPr>
              <a:t>Řád: Švábi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11960" y="2826266"/>
            <a:ext cx="4604892" cy="3657600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1124744"/>
            <a:ext cx="83529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Švábi jsou rozšířeni po celém světě, největší počet druhů žije v </a:t>
            </a:r>
            <a:r>
              <a:rPr lang="cs-CZ" sz="2400" dirty="0" smtClean="0">
                <a:latin typeface="Comic Sans MS" pitchFamily="66" charset="0"/>
              </a:rPr>
              <a:t>tropech </a:t>
            </a:r>
            <a:r>
              <a:rPr lang="cs-CZ" sz="2400" dirty="0">
                <a:latin typeface="Comic Sans MS" pitchFamily="66" charset="0"/>
              </a:rPr>
              <a:t>a </a:t>
            </a:r>
            <a:r>
              <a:rPr lang="cs-CZ" sz="2400" dirty="0" smtClean="0">
                <a:latin typeface="Comic Sans MS" pitchFamily="66" charset="0"/>
              </a:rPr>
              <a:t>subtropech. </a:t>
            </a:r>
            <a:r>
              <a:rPr lang="cs-CZ" sz="2400" dirty="0">
                <a:latin typeface="Comic Sans MS" pitchFamily="66" charset="0"/>
              </a:rPr>
              <a:t>Většina zástupců tohoto řádu jsou všežravci, kteří mají velký význam při rozkladu organické hmoty a jsou důležitou součástí potravního </a:t>
            </a:r>
            <a:r>
              <a:rPr lang="cs-CZ" sz="2400" dirty="0" smtClean="0">
                <a:latin typeface="Comic Sans MS" pitchFamily="66" charset="0"/>
              </a:rPr>
              <a:t>řetězce.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3356992"/>
            <a:ext cx="39604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Šváb </a:t>
            </a:r>
            <a:r>
              <a:rPr lang="cs-CZ" sz="2400" dirty="0" smtClean="0">
                <a:latin typeface="Comic Sans MS" pitchFamily="66" charset="0"/>
              </a:rPr>
              <a:t>znečišťuje </a:t>
            </a:r>
            <a:r>
              <a:rPr lang="cs-CZ" sz="2400" dirty="0">
                <a:latin typeface="Comic Sans MS" pitchFamily="66" charset="0"/>
              </a:rPr>
              <a:t>potraviny svými výkaly a mohou tak přenášet nakažlivé choroby, patogenní </a:t>
            </a:r>
            <a:r>
              <a:rPr lang="cs-CZ" sz="2400" dirty="0" smtClean="0">
                <a:latin typeface="Comic Sans MS" pitchFamily="66" charset="0"/>
              </a:rPr>
              <a:t>zárodky </a:t>
            </a:r>
            <a:r>
              <a:rPr lang="cs-CZ" sz="2400" dirty="0">
                <a:latin typeface="Comic Sans MS" pitchFamily="66" charset="0"/>
              </a:rPr>
              <a:t>(</a:t>
            </a:r>
            <a:r>
              <a:rPr lang="cs-CZ" sz="2400" dirty="0" err="1">
                <a:latin typeface="Comic Sans MS" pitchFamily="66" charset="0"/>
              </a:rPr>
              <a:t>Salmonella</a:t>
            </a:r>
            <a:r>
              <a:rPr lang="cs-CZ" sz="2400" dirty="0">
                <a:latin typeface="Comic Sans MS" pitchFamily="66" charset="0"/>
              </a:rPr>
              <a:t>); roztoče. Typický je pro ně nepříjemný zápach (z dorsálních žláz).</a:t>
            </a:r>
          </a:p>
        </p:txBody>
      </p:sp>
    </p:spTree>
    <p:extLst>
      <p:ext uri="{BB962C8B-B14F-4D97-AF65-F5344CB8AC3E}">
        <p14:creationId xmlns:p14="http://schemas.microsoft.com/office/powerpoint/2010/main" xmlns="" val="2848464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60350"/>
            <a:ext cx="3529013" cy="633413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Rus </a:t>
            </a:r>
            <a:r>
              <a:rPr lang="cs-CZ" dirty="0">
                <a:latin typeface="Comic Sans MS" pitchFamily="66" charset="0"/>
              </a:rPr>
              <a:t>domácí</a:t>
            </a:r>
            <a:br>
              <a:rPr lang="cs-CZ" dirty="0">
                <a:latin typeface="Comic Sans MS" pitchFamily="66" charset="0"/>
              </a:rPr>
            </a:b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51922"/>
            <a:ext cx="3866215" cy="2746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24744"/>
            <a:ext cx="4608512" cy="3456384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161251" y="332656"/>
            <a:ext cx="35283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je dnes rozšířen po celém světě. Je 11-15 mm </a:t>
            </a:r>
            <a:r>
              <a:rPr lang="cs-CZ" sz="2400" dirty="0" smtClean="0">
                <a:latin typeface="Comic Sans MS" pitchFamily="66" charset="0"/>
              </a:rPr>
              <a:t>velký.</a:t>
            </a:r>
            <a:endParaRPr lang="cs-CZ" sz="2400" dirty="0" smtClean="0">
              <a:latin typeface="Comic Sans MS" pitchFamily="66" charset="0"/>
            </a:endParaRPr>
          </a:p>
          <a:p>
            <a:r>
              <a:rPr lang="cs-CZ" sz="2400" dirty="0">
                <a:latin typeface="Comic Sans MS" pitchFamily="66" charset="0"/>
              </a:rPr>
              <a:t>Přes den se skrývá ve škvírkách domů, po </a:t>
            </a:r>
            <a:r>
              <a:rPr lang="cs-CZ" sz="2400" dirty="0" smtClean="0">
                <a:latin typeface="Comic Sans MS" pitchFamily="66" charset="0"/>
              </a:rPr>
              <a:t>setmění </a:t>
            </a:r>
            <a:r>
              <a:rPr lang="cs-CZ" sz="2400" dirty="0">
                <a:latin typeface="Comic Sans MS" pitchFamily="66" charset="0"/>
              </a:rPr>
              <a:t>vylézá a hledá </a:t>
            </a:r>
            <a:r>
              <a:rPr lang="cs-CZ" sz="2400" dirty="0" smtClean="0">
                <a:latin typeface="Comic Sans MS" pitchFamily="66" charset="0"/>
              </a:rPr>
              <a:t>potravu. </a:t>
            </a:r>
            <a:r>
              <a:rPr lang="cs-CZ" sz="2400" dirty="0">
                <a:latin typeface="Comic Sans MS" pitchFamily="66" charset="0"/>
              </a:rPr>
              <a:t>Živí se </a:t>
            </a:r>
            <a:r>
              <a:rPr lang="cs-CZ" sz="2400" dirty="0" smtClean="0">
                <a:latin typeface="Comic Sans MS" pitchFamily="66" charset="0"/>
              </a:rPr>
              <a:t>odpadky, </a:t>
            </a:r>
            <a:r>
              <a:rPr lang="cs-CZ" sz="2400" dirty="0">
                <a:latin typeface="Comic Sans MS" pitchFamily="66" charset="0"/>
              </a:rPr>
              <a:t>ale ožírá i </a:t>
            </a:r>
            <a:r>
              <a:rPr lang="cs-CZ" sz="2400" dirty="0" smtClean="0">
                <a:latin typeface="Comic Sans MS" pitchFamily="66" charset="0"/>
              </a:rPr>
              <a:t>papír, kůže, atd.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432489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Comic Sans MS" pitchFamily="66" charset="0"/>
              </a:rPr>
              <a:t>Řád: Švábi</a:t>
            </a:r>
          </a:p>
        </p:txBody>
      </p:sp>
    </p:spTree>
    <p:extLst>
      <p:ext uri="{BB962C8B-B14F-4D97-AF65-F5344CB8AC3E}">
        <p14:creationId xmlns:p14="http://schemas.microsoft.com/office/powerpoint/2010/main" xmlns="" val="133541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Řád: Švábi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2005" y="1083650"/>
            <a:ext cx="4032448" cy="3615922"/>
          </a:xfrm>
        </p:spPr>
      </p:pic>
      <p:sp>
        <p:nvSpPr>
          <p:cNvPr id="7" name="TextovéPole 6"/>
          <p:cNvSpPr txBox="1"/>
          <p:nvPr/>
        </p:nvSpPr>
        <p:spPr>
          <a:xfrm>
            <a:off x="179512" y="4906255"/>
            <a:ext cx="3528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Madagaskarský druh švába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49477" y="3315130"/>
            <a:ext cx="4829175" cy="292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76056" y="2276872"/>
            <a:ext cx="36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Comic Sans MS" pitchFamily="66" charset="0"/>
              </a:rPr>
              <a:t>Šváb americký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22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6692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latin typeface="Comic Sans MS" pitchFamily="66" charset="0"/>
              </a:rPr>
              <a:t>Řád: Saranče </a:t>
            </a:r>
            <a:br>
              <a:rPr lang="cs-CZ" sz="3600" b="1" dirty="0" smtClean="0">
                <a:latin typeface="Comic Sans MS" pitchFamily="66" charset="0"/>
              </a:rPr>
            </a:br>
            <a:r>
              <a:rPr lang="cs-CZ" sz="3600" b="1" dirty="0" smtClean="0">
                <a:latin typeface="Comic Sans MS" pitchFamily="66" charset="0"/>
              </a:rPr>
              <a:t>      </a:t>
            </a:r>
            <a:r>
              <a:rPr lang="cs-CZ" sz="3200" b="1" dirty="0" err="1" smtClean="0">
                <a:latin typeface="Comic Sans MS" pitchFamily="66" charset="0"/>
              </a:rPr>
              <a:t>Saranče</a:t>
            </a:r>
            <a:r>
              <a:rPr lang="cs-CZ" sz="3200" b="1" dirty="0" smtClean="0">
                <a:latin typeface="Comic Sans MS" pitchFamily="66" charset="0"/>
              </a:rPr>
              <a:t> </a:t>
            </a:r>
            <a:r>
              <a:rPr lang="cs-CZ" sz="3200" b="1" dirty="0">
                <a:latin typeface="Comic Sans MS" pitchFamily="66" charset="0"/>
              </a:rPr>
              <a:t>čárkovaná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84784"/>
            <a:ext cx="5023591" cy="3960440"/>
          </a:xfrm>
        </p:spPr>
      </p:pic>
      <p:sp>
        <p:nvSpPr>
          <p:cNvPr id="5" name="TextovéPole 4"/>
          <p:cNvSpPr txBox="1"/>
          <p:nvPr/>
        </p:nvSpPr>
        <p:spPr>
          <a:xfrm>
            <a:off x="5364088" y="404664"/>
            <a:ext cx="3672408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- hojně </a:t>
            </a:r>
            <a:r>
              <a:rPr lang="cs-CZ" sz="2800" dirty="0">
                <a:latin typeface="Comic Sans MS" pitchFamily="66" charset="0"/>
              </a:rPr>
              <a:t>se vyskytující i v </a:t>
            </a:r>
            <a:r>
              <a:rPr lang="cs-CZ" sz="2800" dirty="0" smtClean="0">
                <a:latin typeface="Comic Sans MS" pitchFamily="66" charset="0"/>
              </a:rPr>
              <a:t>Česku, </a:t>
            </a:r>
            <a:r>
              <a:rPr lang="cs-CZ" sz="2800" dirty="0">
                <a:latin typeface="Comic Sans MS" pitchFamily="66" charset="0"/>
              </a:rPr>
              <a:t>hlavně na suchých </a:t>
            </a:r>
            <a:r>
              <a:rPr lang="cs-CZ" sz="2800" dirty="0" smtClean="0">
                <a:latin typeface="Comic Sans MS" pitchFamily="66" charset="0"/>
              </a:rPr>
              <a:t>loukách</a:t>
            </a:r>
          </a:p>
          <a:p>
            <a:r>
              <a:rPr lang="cs-CZ" sz="2800" dirty="0" smtClean="0">
                <a:latin typeface="Comic Sans MS" pitchFamily="66" charset="0"/>
              </a:rPr>
              <a:t>Býložravý hmyz </a:t>
            </a:r>
            <a:r>
              <a:rPr lang="cs-CZ" sz="2800" dirty="0">
                <a:latin typeface="Comic Sans MS" pitchFamily="66" charset="0"/>
              </a:rPr>
              <a:t>zelenohnědé barvy s </a:t>
            </a:r>
            <a:r>
              <a:rPr lang="cs-CZ" sz="2800" dirty="0" err="1">
                <a:latin typeface="Comic Sans MS" pitchFamily="66" charset="0"/>
              </a:rPr>
              <a:t>oranžovovohnědým</a:t>
            </a:r>
            <a:r>
              <a:rPr lang="cs-CZ" sz="2800" dirty="0">
                <a:latin typeface="Comic Sans MS" pitchFamily="66" charset="0"/>
              </a:rPr>
              <a:t> zadečkem a silnýma zadníma nohama, které jsou přizpůsobené ke skákání. Zadní holeně jsou zbarveny červeně či </a:t>
            </a:r>
            <a:r>
              <a:rPr lang="cs-CZ" sz="2800" dirty="0" smtClean="0">
                <a:latin typeface="Comic Sans MS" pitchFamily="66" charset="0"/>
              </a:rPr>
              <a:t>hnědě.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22616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Řád: Kobylky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1280" y="836613"/>
            <a:ext cx="8001440" cy="5761037"/>
          </a:xfrm>
        </p:spPr>
      </p:pic>
      <p:sp>
        <p:nvSpPr>
          <p:cNvPr id="5" name="TextovéPole 4"/>
          <p:cNvSpPr txBox="1"/>
          <p:nvPr/>
        </p:nvSpPr>
        <p:spPr>
          <a:xfrm>
            <a:off x="1187624" y="1340768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Comic Sans MS" pitchFamily="66" charset="0"/>
              </a:rPr>
              <a:t>Kobylka zelená</a:t>
            </a:r>
            <a:endParaRPr lang="cs-CZ" sz="28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218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100638" y="274638"/>
            <a:ext cx="4043362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                         Řád</a:t>
            </a:r>
            <a:r>
              <a:rPr lang="cs-CZ" dirty="0">
                <a:latin typeface="Comic Sans MS" pitchFamily="66" charset="0"/>
              </a:rPr>
              <a:t>: Kobylky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260350"/>
            <a:ext cx="4316413" cy="64531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>
                <a:latin typeface="Comic Sans MS" pitchFamily="66" charset="0"/>
              </a:rPr>
              <a:t>Mají </a:t>
            </a:r>
            <a:r>
              <a:rPr lang="cs-CZ" sz="3200" dirty="0">
                <a:latin typeface="Comic Sans MS" pitchFamily="66" charset="0"/>
              </a:rPr>
              <a:t>dlouhá nitkovitá </a:t>
            </a:r>
            <a:r>
              <a:rPr lang="cs-CZ" sz="3200" dirty="0" smtClean="0">
                <a:latin typeface="Comic Sans MS" pitchFamily="66" charset="0"/>
              </a:rPr>
              <a:t>tykadla. </a:t>
            </a:r>
            <a:r>
              <a:rPr lang="cs-CZ" sz="3200" dirty="0">
                <a:latin typeface="Comic Sans MS" pitchFamily="66" charset="0"/>
              </a:rPr>
              <a:t>Samci cvrkají pomocí přední části krytek. Samičky mají šavlovité </a:t>
            </a:r>
            <a:r>
              <a:rPr lang="cs-CZ" sz="3200" dirty="0" smtClean="0">
                <a:latin typeface="Comic Sans MS" pitchFamily="66" charset="0"/>
              </a:rPr>
              <a:t>kladélko. </a:t>
            </a:r>
          </a:p>
          <a:p>
            <a:pPr marL="0" indent="0">
              <a:buNone/>
            </a:pPr>
            <a:r>
              <a:rPr lang="cs-CZ" sz="3200" dirty="0" smtClean="0">
                <a:latin typeface="Comic Sans MS" pitchFamily="66" charset="0"/>
              </a:rPr>
              <a:t>V holeni prvního </a:t>
            </a:r>
            <a:r>
              <a:rPr lang="cs-CZ" sz="3200" dirty="0">
                <a:latin typeface="Comic Sans MS" pitchFamily="66" charset="0"/>
              </a:rPr>
              <a:t>páru noh je </a:t>
            </a:r>
            <a:r>
              <a:rPr lang="cs-CZ" sz="3200" dirty="0" smtClean="0">
                <a:latin typeface="Comic Sans MS" pitchFamily="66" charset="0"/>
              </a:rPr>
              <a:t>sluchové ústrojí. </a:t>
            </a:r>
            <a:r>
              <a:rPr lang="cs-CZ" sz="3200" dirty="0">
                <a:latin typeface="Comic Sans MS" pitchFamily="66" charset="0"/>
              </a:rPr>
              <a:t>Všechny druhy jsou masožravé. Do řádu kobylek řadíme i </a:t>
            </a:r>
            <a:r>
              <a:rPr lang="cs-CZ" sz="3200" dirty="0" smtClean="0">
                <a:latin typeface="Comic Sans MS" pitchFamily="66" charset="0"/>
              </a:rPr>
              <a:t>cvrčky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1772816"/>
            <a:ext cx="4689161" cy="356590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220072" y="5517232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Cvrček domácí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6991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6016" y="274638"/>
            <a:ext cx="3970784" cy="77809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                          Řád</a:t>
            </a:r>
            <a:r>
              <a:rPr lang="cs-CZ" dirty="0">
                <a:latin typeface="Comic Sans MS" pitchFamily="66" charset="0"/>
              </a:rPr>
              <a:t>: Kobylky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764704"/>
            <a:ext cx="4391080" cy="3484984"/>
          </a:xfrm>
        </p:spPr>
      </p:pic>
      <p:sp>
        <p:nvSpPr>
          <p:cNvPr id="5" name="TextovéPole 4"/>
          <p:cNvSpPr txBox="1"/>
          <p:nvPr/>
        </p:nvSpPr>
        <p:spPr>
          <a:xfrm>
            <a:off x="5076056" y="1431598"/>
            <a:ext cx="374441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Cvrček polní žije na mezích, na travnatých stráních a sušších loukách. Do země si vyhrabává díry, kde se chvílemi zdržuje. Na jaře u vchodu do těchto chodeb pronikavě </a:t>
            </a:r>
            <a:r>
              <a:rPr lang="cs-CZ" sz="2800" dirty="0" smtClean="0">
                <a:latin typeface="Comic Sans MS" pitchFamily="66" charset="0"/>
              </a:rPr>
              <a:t>cvrká.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4437112"/>
            <a:ext cx="2862064" cy="2146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798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100" dirty="0">
                <a:latin typeface="Comic Sans MS" pitchFamily="66" charset="0"/>
              </a:rPr>
              <a:t>Řád: </a:t>
            </a:r>
            <a:r>
              <a:rPr lang="cs-CZ" sz="3100" dirty="0" smtClean="0">
                <a:latin typeface="Comic Sans MS" pitchFamily="66" charset="0"/>
              </a:rPr>
              <a:t>Kobylky </a:t>
            </a:r>
            <a:r>
              <a:rPr lang="cs-CZ" b="1" dirty="0" smtClean="0">
                <a:latin typeface="Comic Sans MS" pitchFamily="66" charset="0"/>
              </a:rPr>
              <a:t>Krtonožka </a:t>
            </a:r>
            <a:r>
              <a:rPr lang="cs-CZ" b="1" dirty="0">
                <a:latin typeface="Comic Sans MS" pitchFamily="66" charset="0"/>
              </a:rPr>
              <a:t>obecná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8144" y="908720"/>
            <a:ext cx="2523946" cy="367240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4572694"/>
            <a:ext cx="9036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Comic Sans MS" pitchFamily="66" charset="0"/>
              </a:rPr>
              <a:t>Většinu života tráví v podzemních </a:t>
            </a:r>
            <a:r>
              <a:rPr lang="cs-CZ" sz="2400" dirty="0" smtClean="0">
                <a:latin typeface="Comic Sans MS" pitchFamily="66" charset="0"/>
              </a:rPr>
              <a:t>chodbách, které </a:t>
            </a:r>
            <a:r>
              <a:rPr lang="cs-CZ" sz="2400" dirty="0">
                <a:latin typeface="Comic Sans MS" pitchFamily="66" charset="0"/>
              </a:rPr>
              <a:t>si ve vlhkých </a:t>
            </a:r>
            <a:r>
              <a:rPr lang="cs-CZ" sz="2400" dirty="0" smtClean="0">
                <a:latin typeface="Comic Sans MS" pitchFamily="66" charset="0"/>
              </a:rPr>
              <a:t>půdách vyhrabává </a:t>
            </a:r>
            <a:r>
              <a:rPr lang="cs-CZ" sz="2400" dirty="0">
                <a:latin typeface="Comic Sans MS" pitchFamily="66" charset="0"/>
              </a:rPr>
              <a:t>svýma mohutnýma předníma nohama. Podzemí opouští jen při páření v květnu a červnu, kdy také po setmění </a:t>
            </a:r>
            <a:r>
              <a:rPr lang="cs-CZ" sz="2400" dirty="0" smtClean="0">
                <a:latin typeface="Comic Sans MS" pitchFamily="66" charset="0"/>
              </a:rPr>
              <a:t>létá. </a:t>
            </a:r>
            <a:r>
              <a:rPr lang="cs-CZ" sz="2400" dirty="0">
                <a:latin typeface="Comic Sans MS" pitchFamily="66" charset="0"/>
              </a:rPr>
              <a:t>Umí dokonce i </a:t>
            </a:r>
            <a:r>
              <a:rPr lang="cs-CZ" sz="2400" dirty="0" smtClean="0">
                <a:latin typeface="Comic Sans MS" pitchFamily="66" charset="0"/>
              </a:rPr>
              <a:t>plavat. Živí </a:t>
            </a:r>
            <a:r>
              <a:rPr lang="cs-CZ" sz="2400" dirty="0">
                <a:latin typeface="Comic Sans MS" pitchFamily="66" charset="0"/>
              </a:rPr>
              <a:t>se dravě, loví hlavně hmyz, </a:t>
            </a:r>
            <a:r>
              <a:rPr lang="cs-CZ" sz="2400" dirty="0" smtClean="0">
                <a:latin typeface="Comic Sans MS" pitchFamily="66" charset="0"/>
              </a:rPr>
              <a:t>kroužkovce </a:t>
            </a:r>
            <a:r>
              <a:rPr lang="cs-CZ" sz="2400" dirty="0">
                <a:latin typeface="Comic Sans MS" pitchFamily="66" charset="0"/>
              </a:rPr>
              <a:t>nebo </a:t>
            </a:r>
            <a:r>
              <a:rPr lang="cs-CZ" sz="2400" dirty="0" smtClean="0">
                <a:latin typeface="Comic Sans MS" pitchFamily="66" charset="0"/>
              </a:rPr>
              <a:t>měkkýše. Larva se </a:t>
            </a:r>
            <a:r>
              <a:rPr lang="cs-CZ" sz="2400" dirty="0">
                <a:latin typeface="Comic Sans MS" pitchFamily="66" charset="0"/>
              </a:rPr>
              <a:t>vyvíjí 2 roky, </a:t>
            </a:r>
            <a:r>
              <a:rPr lang="cs-CZ" sz="2400" dirty="0" smtClean="0">
                <a:latin typeface="Comic Sans MS" pitchFamily="66" charset="0"/>
              </a:rPr>
              <a:t>dospělec žije </a:t>
            </a:r>
            <a:r>
              <a:rPr lang="cs-CZ" sz="2400" dirty="0">
                <a:latin typeface="Comic Sans MS" pitchFamily="66" charset="0"/>
              </a:rPr>
              <a:t>od dubna do </a:t>
            </a:r>
            <a:r>
              <a:rPr lang="cs-CZ" sz="2400" dirty="0" smtClean="0">
                <a:latin typeface="Comic Sans MS" pitchFamily="66" charset="0"/>
              </a:rPr>
              <a:t>října.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108079"/>
            <a:ext cx="5190434" cy="3464615"/>
          </a:xfrm>
        </p:spPr>
      </p:pic>
    </p:spTree>
    <p:extLst>
      <p:ext uri="{BB962C8B-B14F-4D97-AF65-F5344CB8AC3E}">
        <p14:creationId xmlns:p14="http://schemas.microsoft.com/office/powerpoint/2010/main" xmlns="" val="1942308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395288" y="260350"/>
            <a:ext cx="2098675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dirty="0" smtClean="0">
                <a:latin typeface="Comic Sans MS" pitchFamily="66" charset="0"/>
              </a:rPr>
              <a:t>Řád: Vši</a:t>
            </a: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539750" y="981075"/>
            <a:ext cx="6192838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cs-CZ" sz="2000" dirty="0" smtClean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2000" b="1" dirty="0">
                <a:latin typeface="Comic Sans MS" pitchFamily="66" charset="0"/>
              </a:rPr>
              <a:t>Veš šatní</a:t>
            </a:r>
            <a:r>
              <a:rPr lang="cs-CZ" sz="2000" dirty="0">
                <a:latin typeface="Comic Sans MS" pitchFamily="66" charset="0"/>
              </a:rPr>
              <a:t> žije v záhybech prádla, ze kterého se vydává sát na lidskou </a:t>
            </a:r>
            <a:r>
              <a:rPr lang="cs-CZ" sz="2000" dirty="0" smtClean="0">
                <a:latin typeface="Comic Sans MS" pitchFamily="66" charset="0"/>
              </a:rPr>
              <a:t>pokožku </a:t>
            </a:r>
            <a:r>
              <a:rPr lang="cs-CZ" sz="2000" dirty="0">
                <a:latin typeface="Comic Sans MS" pitchFamily="66" charset="0"/>
              </a:rPr>
              <a:t>a opět se vrací do prádla. </a:t>
            </a:r>
            <a:endParaRPr lang="cs-CZ" sz="2000" dirty="0" smtClean="0">
              <a:latin typeface="Comic Sans MS" pitchFamily="66" charset="0"/>
            </a:endParaRPr>
          </a:p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cs-CZ" sz="2000" b="1" dirty="0" smtClean="0">
                <a:latin typeface="Comic Sans MS" pitchFamily="66" charset="0"/>
              </a:rPr>
              <a:t> Veš </a:t>
            </a:r>
            <a:r>
              <a:rPr lang="cs-CZ" sz="2000" b="1" dirty="0">
                <a:latin typeface="Comic Sans MS" pitchFamily="66" charset="0"/>
              </a:rPr>
              <a:t>dětská</a:t>
            </a:r>
            <a:r>
              <a:rPr lang="cs-CZ" sz="2000" dirty="0">
                <a:latin typeface="Comic Sans MS" pitchFamily="66" charset="0"/>
              </a:rPr>
              <a:t> neboli hlavová se může vyskytovat ve </a:t>
            </a:r>
            <a:r>
              <a:rPr lang="cs-CZ" sz="2000" dirty="0" smtClean="0">
                <a:latin typeface="Comic Sans MS" pitchFamily="66" charset="0"/>
              </a:rPr>
              <a:t>vlasech </a:t>
            </a:r>
            <a:r>
              <a:rPr lang="cs-CZ" sz="2000" dirty="0">
                <a:latin typeface="Comic Sans MS" pitchFamily="66" charset="0"/>
              </a:rPr>
              <a:t>a </a:t>
            </a:r>
            <a:r>
              <a:rPr lang="cs-CZ" sz="2000" dirty="0" smtClean="0">
                <a:latin typeface="Comic Sans MS" pitchFamily="66" charset="0"/>
              </a:rPr>
              <a:t>vousech.</a:t>
            </a:r>
            <a:endParaRPr lang="cs-CZ" sz="2000" dirty="0" smtClean="0">
              <a:latin typeface="Comic Sans MS" pitchFamily="66" charset="0"/>
            </a:endParaRPr>
          </a:p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cs-CZ" sz="2000" b="1" dirty="0" smtClean="0">
                <a:latin typeface="Comic Sans MS" pitchFamily="66" charset="0"/>
              </a:rPr>
              <a:t> Veš </a:t>
            </a:r>
            <a:r>
              <a:rPr lang="cs-CZ" sz="2000" b="1" dirty="0">
                <a:latin typeface="Comic Sans MS" pitchFamily="66" charset="0"/>
              </a:rPr>
              <a:t>muňka</a:t>
            </a:r>
            <a:r>
              <a:rPr lang="cs-CZ" sz="2000" dirty="0">
                <a:latin typeface="Comic Sans MS" pitchFamily="66" charset="0"/>
              </a:rPr>
              <a:t> („filcka“) žije v lidském ochlupení (v </a:t>
            </a:r>
            <a:r>
              <a:rPr lang="cs-CZ" sz="2000" dirty="0" smtClean="0">
                <a:latin typeface="Comic Sans MS" pitchFamily="66" charset="0"/>
              </a:rPr>
              <a:t>ohanbí, </a:t>
            </a:r>
            <a:r>
              <a:rPr lang="cs-CZ" sz="2000" dirty="0">
                <a:latin typeface="Comic Sans MS" pitchFamily="66" charset="0"/>
              </a:rPr>
              <a:t>na prsou, v </a:t>
            </a:r>
            <a:r>
              <a:rPr lang="cs-CZ" sz="2000" dirty="0" smtClean="0">
                <a:latin typeface="Comic Sans MS" pitchFamily="66" charset="0"/>
              </a:rPr>
              <a:t>podpaží), </a:t>
            </a:r>
            <a:r>
              <a:rPr lang="cs-CZ" sz="2000" dirty="0">
                <a:latin typeface="Comic Sans MS" pitchFamily="66" charset="0"/>
              </a:rPr>
              <a:t>nikdy se nevyskytuje ve vlasech</a:t>
            </a:r>
            <a:endParaRPr lang="cs-CZ" sz="2000" b="1" dirty="0" smtClean="0">
              <a:solidFill>
                <a:srgbClr val="000000"/>
              </a:solidFill>
              <a:latin typeface="Comic Sans MS" pitchFamily="66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588" y="122683"/>
            <a:ext cx="2112825" cy="290755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3838" y="3455943"/>
            <a:ext cx="1954429" cy="101538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9169" y="3035176"/>
            <a:ext cx="2510085" cy="368514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6120" y="3888686"/>
            <a:ext cx="3113859" cy="23042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7" y="4839526"/>
            <a:ext cx="2235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Veš dětská a hnida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78606" y="6192116"/>
            <a:ext cx="26888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Veš ohanbí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2702" y="3030240"/>
            <a:ext cx="18247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Veš šatní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684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/>
      <p:bldP spid="1536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1987873" y="260349"/>
            <a:ext cx="3160191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3600" b="1" dirty="0" smtClean="0">
                <a:latin typeface="Comic Sans MS" pitchFamily="66" charset="0"/>
              </a:rPr>
              <a:t>Řád: Škvoři</a:t>
            </a:r>
            <a:endParaRPr lang="cs-CZ" sz="3600" b="1" dirty="0" smtClean="0">
              <a:latin typeface="Comic Sans MS" pitchFamily="66" charset="0"/>
            </a:endParaRP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251520" y="1137872"/>
            <a:ext cx="4320480" cy="4832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</a:pPr>
            <a:r>
              <a:rPr lang="cs-CZ" sz="1600" dirty="0" smtClean="0">
                <a:solidFill>
                  <a:srgbClr val="000000"/>
                </a:solidFill>
                <a:latin typeface="Arial" charset="0"/>
              </a:rPr>
              <a:t>-  </a:t>
            </a:r>
            <a:r>
              <a:rPr lang="cs-CZ" sz="2800" dirty="0" smtClean="0">
                <a:solidFill>
                  <a:srgbClr val="000000"/>
                </a:solidFill>
                <a:latin typeface="Comic Sans MS" pitchFamily="66" charset="0"/>
              </a:rPr>
              <a:t>protáhlé a zploštělé tělo</a:t>
            </a:r>
          </a:p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solidFill>
                  <a:srgbClr val="000000"/>
                </a:solidFill>
                <a:latin typeface="Comic Sans MS" pitchFamily="66" charset="0"/>
              </a:rPr>
              <a:t> na konci zadečku 2 štěty v podobě kleštiček</a:t>
            </a:r>
          </a:p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solidFill>
                  <a:srgbClr val="000000"/>
                </a:solidFill>
                <a:latin typeface="Comic Sans MS" pitchFamily="66" charset="0"/>
              </a:rPr>
              <a:t> první pár křídel je kožovitý a zkrácený, druhý je blanitý a složený pod prvním</a:t>
            </a:r>
          </a:p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solidFill>
                  <a:srgbClr val="000000"/>
                </a:solidFill>
                <a:latin typeface="Comic Sans MS" pitchFamily="66" charset="0"/>
              </a:rPr>
              <a:t> všežravci a noční tvorové</a:t>
            </a:r>
          </a:p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cs-CZ" sz="2800" dirty="0" smtClean="0">
                <a:solidFill>
                  <a:srgbClr val="000000"/>
                </a:solidFill>
                <a:latin typeface="Comic Sans MS" pitchFamily="66" charset="0"/>
              </a:rPr>
              <a:t> nejčastější zástupce je </a:t>
            </a:r>
            <a:r>
              <a:rPr lang="cs-CZ" sz="2800" b="1" dirty="0" smtClean="0">
                <a:solidFill>
                  <a:srgbClr val="000000"/>
                </a:solidFill>
                <a:latin typeface="Comic Sans MS" pitchFamily="66" charset="0"/>
              </a:rPr>
              <a:t>škvor obecný</a:t>
            </a:r>
            <a:r>
              <a:rPr lang="cs-CZ" sz="2800" dirty="0" smtClean="0">
                <a:solidFill>
                  <a:srgbClr val="000000"/>
                </a:solidFill>
                <a:latin typeface="Comic Sans MS" pitchFamily="66" charset="0"/>
              </a:rPr>
              <a:t> 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836712"/>
            <a:ext cx="4428905" cy="5618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97179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201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102"/>
                            </p:stCondLst>
                            <p:childTnLst>
                              <p:par>
                                <p:cTn id="16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1103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3804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iterate type="wd">
                                    <p:tmAbs val="3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70784" cy="1143000"/>
          </a:xfrm>
        </p:spPr>
        <p:txBody>
          <a:bodyPr>
            <a:normAutofit/>
          </a:bodyPr>
          <a:lstStyle/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</a:pPr>
            <a:r>
              <a:rPr lang="cs-CZ" b="1" dirty="0" smtClean="0">
                <a:latin typeface="Comic Sans MS" pitchFamily="66" charset="0"/>
              </a:rPr>
              <a:t>Strašilky</a:t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sz="2200" b="1" dirty="0" smtClean="0">
                <a:solidFill>
                  <a:srgbClr val="000000"/>
                </a:solidFill>
                <a:latin typeface="Comic Sans MS" pitchFamily="66" charset="0"/>
              </a:rPr>
              <a:t>pakobylky </a:t>
            </a:r>
            <a:r>
              <a:rPr lang="cs-CZ" sz="2200" dirty="0" smtClean="0">
                <a:solidFill>
                  <a:srgbClr val="000000"/>
                </a:solidFill>
                <a:latin typeface="Comic Sans MS" pitchFamily="66" charset="0"/>
              </a:rPr>
              <a:t>a </a:t>
            </a:r>
            <a:r>
              <a:rPr lang="cs-CZ" sz="2200" b="1" dirty="0">
                <a:solidFill>
                  <a:srgbClr val="000000"/>
                </a:solidFill>
                <a:latin typeface="Comic Sans MS" pitchFamily="66" charset="0"/>
              </a:rPr>
              <a:t>lupenitky</a:t>
            </a:r>
            <a:br>
              <a:rPr lang="cs-CZ" sz="2200" b="1" dirty="0">
                <a:solidFill>
                  <a:srgbClr val="000000"/>
                </a:solidFill>
                <a:latin typeface="Comic Sans MS" pitchFamily="66" charset="0"/>
              </a:rPr>
            </a:br>
            <a:endParaRPr lang="cs-CZ" sz="2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3688000"/>
            <a:ext cx="1962912" cy="2731008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628800"/>
            <a:ext cx="5005054" cy="465313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28582" y="548679"/>
            <a:ext cx="370791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Comic Sans MS" pitchFamily="66" charset="0"/>
              </a:rPr>
              <a:t>Mohou vypadat jako větvička, starý list nebo kus kůry a dokonale tak splývat s prostředím. </a:t>
            </a:r>
            <a:endParaRPr lang="cs-CZ" sz="2000" dirty="0" smtClean="0">
              <a:latin typeface="Comic Sans MS" pitchFamily="66" charset="0"/>
            </a:endParaRPr>
          </a:p>
          <a:p>
            <a:r>
              <a:rPr lang="cs-CZ" sz="2000" dirty="0" smtClean="0">
                <a:latin typeface="Comic Sans MS" pitchFamily="66" charset="0"/>
              </a:rPr>
              <a:t>- býložravý hmyz</a:t>
            </a:r>
            <a:endParaRPr lang="cs-CZ" sz="2000" dirty="0" smtClean="0">
              <a:latin typeface="Comic Sans MS" pitchFamily="66" charset="0"/>
            </a:endParaRPr>
          </a:p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cs-CZ" sz="2000" dirty="0" smtClean="0">
                <a:solidFill>
                  <a:srgbClr val="000000"/>
                </a:solidFill>
                <a:latin typeface="Comic Sans MS" pitchFamily="66" charset="0"/>
              </a:rPr>
              <a:t> hmyz </a:t>
            </a: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velký 5–35 cm</a:t>
            </a:r>
          </a:p>
          <a:p>
            <a:pPr fontAlgn="base">
              <a:lnSpc>
                <a:spcPct val="75000"/>
              </a:lnSpc>
              <a:spcBef>
                <a:spcPct val="50000"/>
              </a:spcBef>
              <a:spcAft>
                <a:spcPct val="0"/>
              </a:spcAft>
              <a:buFontTx/>
              <a:buChar char="-"/>
            </a:pPr>
            <a:r>
              <a:rPr lang="cs-CZ" sz="2000" dirty="0">
                <a:solidFill>
                  <a:srgbClr val="000000"/>
                </a:solidFill>
                <a:latin typeface="Comic Sans MS" pitchFamily="66" charset="0"/>
              </a:rPr>
              <a:t> žijí výhradně v tropech a subtropech, jsou často chovány doma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4593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404664"/>
            <a:ext cx="4608512" cy="6144683"/>
          </a:xfrm>
        </p:spPr>
      </p:pic>
    </p:spTree>
    <p:extLst>
      <p:ext uri="{BB962C8B-B14F-4D97-AF65-F5344CB8AC3E}">
        <p14:creationId xmlns:p14="http://schemas.microsoft.com/office/powerpoint/2010/main" xmlns="" val="147300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Comic Sans MS" pitchFamily="66" charset="0"/>
              </a:rPr>
              <a:t>Řád</a:t>
            </a:r>
            <a:r>
              <a:rPr lang="cs-CZ" sz="3600" b="1" dirty="0" smtClean="0">
                <a:latin typeface="Comic Sans MS" pitchFamily="66" charset="0"/>
              </a:rPr>
              <a:t>: Stejnokřídlí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molice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mšice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červci</a:t>
            </a:r>
            <a:endParaRPr lang="cs-CZ" dirty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křísi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pěnodějky</a:t>
            </a:r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cikády</a:t>
            </a:r>
            <a:endParaRPr lang="cs-CZ" dirty="0">
              <a:latin typeface="Comic Sans MS" pitchFamily="66" charset="0"/>
            </a:endParaRPr>
          </a:p>
          <a:p>
            <a:endParaRPr lang="cs-CZ" dirty="0">
              <a:latin typeface="Comic Sans MS" pitchFamily="66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95936" y="1600200"/>
            <a:ext cx="4690864" cy="506916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 smtClean="0">
                <a:latin typeface="Comic Sans MS" pitchFamily="66" charset="0"/>
              </a:rPr>
              <a:t>mají </a:t>
            </a:r>
            <a:r>
              <a:rPr lang="cs-CZ" dirty="0">
                <a:latin typeface="Comic Sans MS" pitchFamily="66" charset="0"/>
              </a:rPr>
              <a:t>dva páry křídel, které jsou střechovitě složené nad </a:t>
            </a:r>
            <a:r>
              <a:rPr lang="cs-CZ" dirty="0" smtClean="0">
                <a:latin typeface="Comic Sans MS" pitchFamily="66" charset="0"/>
              </a:rPr>
              <a:t>zadečkem</a:t>
            </a:r>
            <a:endParaRPr lang="cs-CZ" dirty="0" smtClean="0">
              <a:latin typeface="Comic Sans MS" pitchFamily="66" charset="0"/>
            </a:endParaRPr>
          </a:p>
          <a:p>
            <a:pPr>
              <a:buFontTx/>
              <a:buChar char="-"/>
            </a:pPr>
            <a:r>
              <a:rPr lang="cs-CZ" dirty="0" smtClean="0">
                <a:latin typeface="Comic Sans MS" pitchFamily="66" charset="0"/>
              </a:rPr>
              <a:t>ž</a:t>
            </a:r>
            <a:r>
              <a:rPr lang="cs-CZ" dirty="0" smtClean="0">
                <a:latin typeface="Comic Sans MS" pitchFamily="66" charset="0"/>
              </a:rPr>
              <a:t>iví </a:t>
            </a:r>
            <a:r>
              <a:rPr lang="cs-CZ" dirty="0">
                <a:latin typeface="Comic Sans MS" pitchFamily="66" charset="0"/>
              </a:rPr>
              <a:t>se sáním rostlinných šťáv na různých místech </a:t>
            </a:r>
            <a:r>
              <a:rPr lang="cs-CZ" dirty="0" smtClean="0">
                <a:latin typeface="Comic Sans MS" pitchFamily="66" charset="0"/>
              </a:rPr>
              <a:t>rostliny (</a:t>
            </a:r>
            <a:r>
              <a:rPr lang="cs-CZ" dirty="0" smtClean="0">
                <a:latin typeface="Comic Sans MS" pitchFamily="66" charset="0"/>
              </a:rPr>
              <a:t>listech</a:t>
            </a:r>
            <a:r>
              <a:rPr lang="cs-CZ" dirty="0" smtClean="0">
                <a:latin typeface="Comic Sans MS" pitchFamily="66" charset="0"/>
              </a:rPr>
              <a:t>)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květech</a:t>
            </a:r>
            <a:r>
              <a:rPr lang="cs-CZ" dirty="0">
                <a:latin typeface="Comic Sans MS" pitchFamily="66" charset="0"/>
              </a:rPr>
              <a:t>, atd..)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1212900"/>
            <a:ext cx="1689308" cy="2448272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>
            <a:off x="2051720" y="1916832"/>
            <a:ext cx="1440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4353520"/>
            <a:ext cx="2921868" cy="2306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352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b="1" dirty="0">
                <a:latin typeface="Comic Sans MS" pitchFamily="66" charset="0"/>
              </a:rPr>
              <a:t>Řád</a:t>
            </a:r>
            <a:r>
              <a:rPr lang="cs-CZ" sz="3200" b="1" dirty="0" smtClean="0">
                <a:latin typeface="Comic Sans MS" pitchFamily="66" charset="0"/>
              </a:rPr>
              <a:t>: Stejnokřídlí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sou </a:t>
            </a:r>
            <a:r>
              <a:rPr lang="cs-CZ" dirty="0" smtClean="0"/>
              <a:t>rostlinní parazité, </a:t>
            </a:r>
            <a:r>
              <a:rPr lang="cs-CZ" dirty="0"/>
              <a:t>živí se rostlinnými </a:t>
            </a:r>
            <a:r>
              <a:rPr lang="cs-CZ" dirty="0" smtClean="0"/>
              <a:t>šťávami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496" y="3032956"/>
            <a:ext cx="4248472" cy="2952328"/>
          </a:xfrm>
        </p:spPr>
      </p:pic>
      <p:sp>
        <p:nvSpPr>
          <p:cNvPr id="5" name="TextovéPole 4"/>
          <p:cNvSpPr txBox="1"/>
          <p:nvPr/>
        </p:nvSpPr>
        <p:spPr>
          <a:xfrm>
            <a:off x="1043608" y="980728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Červci</a:t>
            </a:r>
            <a:endParaRPr lang="cs-CZ" sz="4000" dirty="0">
              <a:latin typeface="Comic Sans MS" pitchFamily="66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3388" y="1988840"/>
            <a:ext cx="4392488" cy="294332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868144" y="1005384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>
                <a:latin typeface="Comic Sans MS" pitchFamily="66" charset="0"/>
              </a:rPr>
              <a:t>Křísi</a:t>
            </a:r>
            <a:endParaRPr lang="cs-CZ" sz="4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785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Comic Sans MS" pitchFamily="66" charset="0"/>
              </a:rPr>
              <a:t>Řád</a:t>
            </a:r>
            <a:r>
              <a:rPr lang="cs-CZ" b="1" dirty="0" smtClean="0">
                <a:latin typeface="Comic Sans MS" pitchFamily="66" charset="0"/>
              </a:rPr>
              <a:t>: Stejnokřídlí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Pěnodějky</a:t>
            </a:r>
          </a:p>
          <a:p>
            <a:pPr marL="0" indent="0">
              <a:buNone/>
            </a:pPr>
            <a:r>
              <a:rPr lang="cs-CZ" sz="3200" dirty="0" smtClean="0">
                <a:latin typeface="Comic Sans MS" pitchFamily="66" charset="0"/>
              </a:rPr>
              <a:t>Zahrnuje </a:t>
            </a:r>
            <a:r>
              <a:rPr lang="cs-CZ" sz="3200" dirty="0">
                <a:latin typeface="Comic Sans MS" pitchFamily="66" charset="0"/>
              </a:rPr>
              <a:t>bodavě savé druhy, živící se rostlinnými šťávami. Larvy si zhotovují na rostlinách, kde sají, charakteristické ochranné pěnové </a:t>
            </a:r>
            <a:r>
              <a:rPr lang="cs-CZ" sz="3200" dirty="0" smtClean="0">
                <a:latin typeface="Comic Sans MS" pitchFamily="66" charset="0"/>
              </a:rPr>
              <a:t>obaly.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1700808"/>
            <a:ext cx="2997200" cy="4191000"/>
          </a:xfrm>
        </p:spPr>
      </p:pic>
    </p:spTree>
    <p:extLst>
      <p:ext uri="{BB962C8B-B14F-4D97-AF65-F5344CB8AC3E}">
        <p14:creationId xmlns:p14="http://schemas.microsoft.com/office/powerpoint/2010/main" xmlns="" val="610518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Řád: Ploštice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256584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Typickým znakem je první pár křídel, který je přeměněn na </a:t>
            </a:r>
            <a:r>
              <a:rPr lang="cs-CZ" b="1" dirty="0" err="1" smtClean="0">
                <a:latin typeface="Comic Sans MS" pitchFamily="66" charset="0"/>
              </a:rPr>
              <a:t>polokrovky</a:t>
            </a:r>
            <a:r>
              <a:rPr lang="cs-CZ" dirty="0" smtClean="0">
                <a:latin typeface="Comic Sans MS" pitchFamily="66" charset="0"/>
              </a:rPr>
              <a:t>, </a:t>
            </a:r>
            <a:r>
              <a:rPr lang="cs-CZ" dirty="0">
                <a:latin typeface="Comic Sans MS" pitchFamily="66" charset="0"/>
              </a:rPr>
              <a:t>druhý pár je blanitý, v klidu složený podélně na zadeček</a:t>
            </a:r>
            <a:r>
              <a:rPr lang="cs-CZ" dirty="0" smtClean="0">
                <a:latin typeface="Comic Sans MS" pitchFamily="66" charset="0"/>
              </a:rPr>
              <a:t>.</a:t>
            </a:r>
          </a:p>
          <a:p>
            <a:r>
              <a:rPr lang="cs-CZ" dirty="0">
                <a:latin typeface="Comic Sans MS" pitchFamily="66" charset="0"/>
              </a:rPr>
              <a:t>Ploštice jsou rozšířené po celém světě, existují suchozemské i vodní druhy. </a:t>
            </a:r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Jsou </a:t>
            </a:r>
            <a:r>
              <a:rPr lang="cs-CZ" dirty="0">
                <a:latin typeface="Comic Sans MS" pitchFamily="66" charset="0"/>
              </a:rPr>
              <a:t>většinou býložravé, některé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ploštice </a:t>
            </a:r>
            <a:r>
              <a:rPr lang="cs-CZ" dirty="0">
                <a:latin typeface="Comic Sans MS" pitchFamily="66" charset="0"/>
              </a:rPr>
              <a:t>jsou dravé, jiné pak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parazitují </a:t>
            </a:r>
            <a:r>
              <a:rPr lang="cs-CZ" dirty="0">
                <a:latin typeface="Comic Sans MS" pitchFamily="66" charset="0"/>
              </a:rPr>
              <a:t>na teplokrevných </a:t>
            </a: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živočiších </a:t>
            </a:r>
            <a:r>
              <a:rPr lang="cs-CZ" dirty="0">
                <a:latin typeface="Comic Sans MS" pitchFamily="66" charset="0"/>
              </a:rPr>
              <a:t>včetně člověka.</a:t>
            </a:r>
          </a:p>
        </p:txBody>
      </p:sp>
      <p:pic>
        <p:nvPicPr>
          <p:cNvPr id="1026" name="Picture 2" descr="C:\Users\FiedlerovaI\AppData\Local\Microsoft\Windows\Temporary Internet Files\Content.IE5\S7687CZ2\MP9004069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77072"/>
            <a:ext cx="1662742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081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Kněžice trávozelená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FiedlerovaI\AppData\Local\Microsoft\Windows\Temporary Internet Files\Content.IE5\DE4CGPLA\MP9004069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6768752" cy="5415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0045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778098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latin typeface="Comic Sans MS" pitchFamily="66" charset="0"/>
              </a:rPr>
              <a:t>     Zástupci ploštic ve vodním prostředí: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980728"/>
            <a:ext cx="2666876" cy="4000314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504453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Splešťule blátivá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63888" y="2852936"/>
            <a:ext cx="5403978" cy="36004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283968" y="2132856"/>
            <a:ext cx="4320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Znakoplavka obecná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881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Zástupci ploštic na vodní hladině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340768"/>
            <a:ext cx="4647420" cy="3096344"/>
          </a:xfrm>
        </p:spPr>
      </p:pic>
      <p:sp>
        <p:nvSpPr>
          <p:cNvPr id="6" name="TextovéPole 5"/>
          <p:cNvSpPr txBox="1"/>
          <p:nvPr/>
        </p:nvSpPr>
        <p:spPr>
          <a:xfrm>
            <a:off x="467544" y="4581128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Bruslařka obecná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7847" y="3258562"/>
            <a:ext cx="4152180" cy="316835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292080" y="2708920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Comic Sans MS" pitchFamily="66" charset="0"/>
              </a:rPr>
              <a:t>Vodoměrka štíhlá</a:t>
            </a:r>
          </a:p>
        </p:txBody>
      </p:sp>
    </p:spTree>
    <p:extLst>
      <p:ext uri="{BB962C8B-B14F-4D97-AF65-F5344CB8AC3E}">
        <p14:creationId xmlns:p14="http://schemas.microsoft.com/office/powerpoint/2010/main" xmlns="" val="4247435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Suchozemští zástupci ploštic:</a:t>
            </a:r>
            <a:endParaRPr lang="cs-CZ" sz="36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4048" y="1077392"/>
            <a:ext cx="3932069" cy="5257388"/>
          </a:xfrm>
        </p:spPr>
      </p:pic>
      <p:sp>
        <p:nvSpPr>
          <p:cNvPr id="5" name="TextovéPole 4"/>
          <p:cNvSpPr txBox="1"/>
          <p:nvPr/>
        </p:nvSpPr>
        <p:spPr>
          <a:xfrm>
            <a:off x="4559999" y="1556792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Ruměnice pospolná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2780928"/>
            <a:ext cx="4224470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9196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9361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Zástupce ploštic</a:t>
            </a:r>
            <a:r>
              <a:rPr lang="cs-CZ" dirty="0" smtClean="0">
                <a:latin typeface="Comic Sans MS" pitchFamily="66" charset="0"/>
              </a:rPr>
              <a:t>: Štěnice </a:t>
            </a:r>
            <a:r>
              <a:rPr lang="cs-CZ" dirty="0">
                <a:latin typeface="Comic Sans MS" pitchFamily="66" charset="0"/>
              </a:rPr>
              <a:t>domácí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12485" y="3789040"/>
            <a:ext cx="3924390" cy="26146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857648"/>
            <a:ext cx="2420112" cy="365150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8376" y="1700808"/>
            <a:ext cx="54726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noční hmyz parazitující  </a:t>
            </a:r>
            <a:r>
              <a:rPr lang="cs-CZ" sz="3600" dirty="0">
                <a:latin typeface="Comic Sans MS" pitchFamily="66" charset="0"/>
              </a:rPr>
              <a:t>na </a:t>
            </a:r>
            <a:r>
              <a:rPr lang="cs-CZ" sz="3600" dirty="0" smtClean="0">
                <a:latin typeface="Comic Sans MS" pitchFamily="66" charset="0"/>
              </a:rPr>
              <a:t>lidech, </a:t>
            </a:r>
            <a:r>
              <a:rPr lang="cs-CZ" sz="3600" dirty="0">
                <a:latin typeface="Comic Sans MS" pitchFamily="66" charset="0"/>
              </a:rPr>
              <a:t>živící se výhradně lidskou </a:t>
            </a:r>
            <a:r>
              <a:rPr lang="cs-CZ" sz="3600" dirty="0" smtClean="0">
                <a:latin typeface="Comic Sans MS" pitchFamily="66" charset="0"/>
              </a:rPr>
              <a:t>krví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3297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00600"/>
          </a:xfrm>
        </p:spPr>
        <p:txBody>
          <a:bodyPr>
            <a:normAutofit fontScale="85000" lnSpcReduction="10000"/>
          </a:bodyPr>
          <a:lstStyle/>
          <a:p>
            <a:r>
              <a:rPr lang="cs-CZ" sz="2000" dirty="0"/>
              <a:t>Proměna nedokonalá: obrázek.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2012-01-05].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cs.wikipedia.org/wiki/Soubor:Grasshoppermetasnodgrass.svg</a:t>
            </a:r>
            <a:endParaRPr lang="cs-CZ" sz="2000" dirty="0" smtClean="0"/>
          </a:p>
          <a:p>
            <a:r>
              <a:rPr lang="cs-CZ" sz="2000" dirty="0"/>
              <a:t>Vážka - oči: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2012-01-06].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commons.wikimedia.org/wiki/File:Kiili_silmad.jpg?uselang=cs</a:t>
            </a:r>
            <a:endParaRPr lang="cs-CZ" sz="2000" dirty="0" smtClean="0"/>
          </a:p>
          <a:p>
            <a:r>
              <a:rPr lang="cs-CZ" sz="2000" dirty="0"/>
              <a:t>Líhnutí vážky: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2012-01-06].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cs.wikipedia.org/wiki/Soubor:Dragonfly_metamorphosis.jpg</a:t>
            </a:r>
            <a:endParaRPr lang="cs-CZ" sz="2000" dirty="0" smtClean="0"/>
          </a:p>
          <a:p>
            <a:r>
              <a:rPr lang="cs-CZ" sz="2000" dirty="0"/>
              <a:t>Nymfa vážky: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2012-01-06].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cs.wikipedia.org/wiki/Soubor:DragonflyNymph.jpg</a:t>
            </a:r>
            <a:endParaRPr lang="cs-CZ" sz="2000" dirty="0" smtClean="0"/>
          </a:p>
          <a:p>
            <a:r>
              <a:rPr lang="cs-CZ" sz="2000" dirty="0"/>
              <a:t>Šídlo královské: vyfocené v irském hrabství </a:t>
            </a:r>
            <a:r>
              <a:rPr lang="cs-CZ" sz="2000" dirty="0" err="1"/>
              <a:t>Cork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2012-03-03]. Dostupné z: </a:t>
            </a:r>
            <a:r>
              <a:rPr lang="cs-CZ" sz="2000" dirty="0">
                <a:hlinkClick r:id="rId7"/>
              </a:rPr>
              <a:t>http://commons.wikimedia.org/wiki/File:Emperor-Dragonfly-(5).</a:t>
            </a:r>
            <a:r>
              <a:rPr lang="cs-CZ" sz="2000" dirty="0" smtClean="0">
                <a:hlinkClick r:id="rId7"/>
              </a:rPr>
              <a:t>jpg?uselang=cs</a:t>
            </a:r>
            <a:endParaRPr lang="cs-CZ" sz="2000" dirty="0" smtClean="0"/>
          </a:p>
          <a:p>
            <a:r>
              <a:rPr lang="cs-CZ" sz="2000" dirty="0"/>
              <a:t>Šídlo královské: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2012-03-03]. Dostupné z: </a:t>
            </a:r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cs.wikipedia.org/wiki/Soubor:Ai(loz)hydro.JPG</a:t>
            </a:r>
            <a:endParaRPr lang="cs-CZ" sz="2000" dirty="0" smtClean="0"/>
          </a:p>
          <a:p>
            <a:r>
              <a:rPr lang="cs-CZ" sz="2000" dirty="0"/>
              <a:t>Šváb obecný: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2012-01-06]. Dostupné z: http://cs.wikipedia.org/wiki/Soubor:Blatta_orientalis_0002_L.D.jpg</a:t>
            </a:r>
          </a:p>
        </p:txBody>
      </p:sp>
    </p:spTree>
    <p:extLst>
      <p:ext uri="{BB962C8B-B14F-4D97-AF65-F5344CB8AC3E}">
        <p14:creationId xmlns:p14="http://schemas.microsoft.com/office/powerpoint/2010/main" xmlns="" val="1810960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760640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/>
              <a:t>Šváb obecný- samec a samička: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2012-03-03].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cs.wikipedia.org/wiki/Soubor:Supella_supellectilium_cdc.jpg</a:t>
            </a:r>
            <a:endParaRPr lang="cs-CZ" sz="2000" dirty="0" smtClean="0"/>
          </a:p>
          <a:p>
            <a:r>
              <a:rPr lang="cs-CZ" sz="2000" dirty="0"/>
              <a:t>Šváb americký: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2012-01-06].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cs.wikipedia.org/wiki/Soubor:American-cockroach.jpg</a:t>
            </a:r>
            <a:endParaRPr lang="cs-CZ" sz="2000" dirty="0" smtClean="0"/>
          </a:p>
          <a:p>
            <a:r>
              <a:rPr lang="cs-CZ" sz="2000" dirty="0"/>
              <a:t>Madagaskarský druh švába: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2012-01-06].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sk.wikipedia.org/wiki/S%C3%BAbor:Madagascan.hissing.cockroach.750pix.jpg</a:t>
            </a:r>
            <a:endParaRPr lang="cs-CZ" sz="2000" dirty="0" smtClean="0"/>
          </a:p>
          <a:p>
            <a:r>
              <a:rPr lang="cs-CZ" sz="2000" dirty="0"/>
              <a:t>Rus domácí: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2012-01-06].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sk.wikipedia.org/wiki/S%C3%BAbor:Blatella_germanica_p1160197.jpg</a:t>
            </a:r>
            <a:endParaRPr lang="cs-CZ" sz="2000" dirty="0" smtClean="0"/>
          </a:p>
          <a:p>
            <a:r>
              <a:rPr lang="cs-CZ" sz="2000" dirty="0"/>
              <a:t>Rus domácí: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2012-01-06]. Dostupné z: </a:t>
            </a:r>
            <a:r>
              <a:rPr lang="cs-CZ" sz="2000" dirty="0">
                <a:hlinkClick r:id="rId6"/>
              </a:rPr>
              <a:t>http://commons.wikimedia.org/wiki/File:Blattodea._Cascuda._</a:t>
            </a:r>
            <a:r>
              <a:rPr lang="cs-CZ" sz="2000" dirty="0" smtClean="0">
                <a:hlinkClick r:id="rId6"/>
              </a:rPr>
              <a:t>Santiago_de_Compostela_1.jpg?uselang=cs</a:t>
            </a:r>
            <a:endParaRPr lang="cs-CZ" sz="2000" dirty="0" smtClean="0"/>
          </a:p>
          <a:p>
            <a:r>
              <a:rPr lang="cs-CZ" sz="2000" dirty="0"/>
              <a:t>Saranče čárkovaná: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2012-01-19]. Dostupné z: http://cs.wikipedia.org/wiki/Soubor:Stenobothrus_lineatus_m_2009_08190188.jpg</a:t>
            </a:r>
          </a:p>
        </p:txBody>
      </p:sp>
    </p:spTree>
    <p:extLst>
      <p:ext uri="{BB962C8B-B14F-4D97-AF65-F5344CB8AC3E}">
        <p14:creationId xmlns:p14="http://schemas.microsoft.com/office/powerpoint/2010/main" xmlns="" val="551610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688632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/>
              <a:t>Kobylka zelená: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2012-01-19].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cs.wikipedia.org/wiki/Soubor:Heupferd_fg01.jpg</a:t>
            </a:r>
            <a:endParaRPr lang="cs-CZ" sz="2000" dirty="0" smtClean="0"/>
          </a:p>
          <a:p>
            <a:r>
              <a:rPr lang="cs-CZ" sz="2000" dirty="0"/>
              <a:t>Cvrček domácí: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2012-03-03].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cs.wikipedia.org/wiki/Soubor:Acheta-domestica-1.jpg</a:t>
            </a:r>
            <a:endParaRPr lang="cs-CZ" sz="2000" dirty="0" smtClean="0"/>
          </a:p>
          <a:p>
            <a:r>
              <a:rPr lang="cs-CZ" sz="2000" dirty="0"/>
              <a:t>Cvrček polní: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2012-01-19].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commons.wikimedia.org/wiki/File:Gryllus_campestris_3.jpg?uselang=cs</a:t>
            </a:r>
            <a:endParaRPr lang="cs-CZ" sz="2000" dirty="0" smtClean="0"/>
          </a:p>
          <a:p>
            <a:r>
              <a:rPr lang="cs-CZ" sz="2000" dirty="0"/>
              <a:t>Hnida: foto. </a:t>
            </a:r>
            <a:r>
              <a:rPr lang="cs-CZ" sz="2000" i="1" dirty="0"/>
              <a:t>Skudci.com</a:t>
            </a:r>
            <a:r>
              <a:rPr lang="cs-CZ" sz="2000" dirty="0"/>
              <a:t> [online]. 2009 [cit. 2012-01-16].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www.skudci.com/files/ves-4.jpg</a:t>
            </a:r>
            <a:endParaRPr lang="cs-CZ" sz="2000" dirty="0" smtClean="0"/>
          </a:p>
          <a:p>
            <a:r>
              <a:rPr lang="cs-CZ" sz="2000" dirty="0"/>
              <a:t>Veš šatní: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cs.wikipedia.org/wiki/Soubor:Body_lice.jpg</a:t>
            </a:r>
            <a:endParaRPr lang="cs-CZ" sz="2000" dirty="0" smtClean="0"/>
          </a:p>
          <a:p>
            <a:r>
              <a:rPr lang="cs-CZ" sz="2000" dirty="0"/>
              <a:t>Veš dětská: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cs.wikipedia.org/wiki/Soubor:Pediculus_humanus_var_capitis_female2.jpg</a:t>
            </a:r>
            <a:endParaRPr lang="cs-CZ" sz="2000" dirty="0" smtClean="0"/>
          </a:p>
          <a:p>
            <a:r>
              <a:rPr lang="cs-CZ" sz="2000" dirty="0"/>
              <a:t>Veš ohanbí: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http://cs.wikipedia.org/wiki/Soubor:Pthius_pubis_-_crab_louse.jpg</a:t>
            </a:r>
          </a:p>
        </p:txBody>
      </p:sp>
    </p:spTree>
    <p:extLst>
      <p:ext uri="{BB962C8B-B14F-4D97-AF65-F5344CB8AC3E}">
        <p14:creationId xmlns:p14="http://schemas.microsoft.com/office/powerpoint/2010/main" xmlns="" val="316270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72608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/>
              <a:t>Krtonožka obecná: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cs.wikipedia.org/wiki/Soubor:Mole_cricket02.jpg</a:t>
            </a:r>
            <a:endParaRPr lang="cs-CZ" sz="2000" dirty="0" smtClean="0"/>
          </a:p>
          <a:p>
            <a:r>
              <a:rPr lang="cs-CZ" sz="2000" dirty="0"/>
              <a:t>Škvor obecný: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cs.wikipedia.org/wiki/Soubor:Forficula_auricularia.jpg</a:t>
            </a:r>
            <a:endParaRPr lang="cs-CZ" sz="2000" dirty="0" smtClean="0"/>
          </a:p>
          <a:p>
            <a:r>
              <a:rPr lang="cs-CZ" sz="2000" dirty="0"/>
              <a:t>Strašilka: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cs.wikipedia.org/wiki/Soubor:Ctenomorpha_chronus02.jpg</a:t>
            </a:r>
            <a:endParaRPr lang="cs-CZ" sz="2000" dirty="0" smtClean="0"/>
          </a:p>
          <a:p>
            <a:r>
              <a:rPr lang="cs-CZ" sz="2000" dirty="0"/>
              <a:t>Strašilka - list: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cs.wikipedia.org/wiki/Soubor:Mimetismo_ps1.jpg</a:t>
            </a:r>
            <a:endParaRPr lang="cs-CZ" sz="2000" dirty="0" smtClean="0"/>
          </a:p>
          <a:p>
            <a:r>
              <a:rPr lang="cs-CZ" sz="2000" dirty="0" err="1"/>
              <a:t>StaršilkaTropidoderus</a:t>
            </a:r>
            <a:r>
              <a:rPr lang="cs-CZ" sz="2000" dirty="0"/>
              <a:t> </a:t>
            </a:r>
            <a:r>
              <a:rPr lang="cs-CZ" sz="2000" dirty="0" err="1"/>
              <a:t>childrenii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commons.wikimedia.org/wiki/File:Tropidoderus_childrenii-1.jpg?uselang=cs</a:t>
            </a:r>
            <a:endParaRPr lang="cs-CZ" sz="2000" dirty="0" smtClean="0"/>
          </a:p>
          <a:p>
            <a:r>
              <a:rPr lang="cs-CZ" sz="2000" dirty="0"/>
              <a:t>Molice: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http://commons.wikimedia.org/wiki/File:Bemisia_argentifolii_from_USDA_2.jpg?uselang=cs</a:t>
            </a:r>
            <a:endParaRPr lang="cs-CZ" sz="2000" dirty="0" smtClean="0"/>
          </a:p>
          <a:p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9958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00600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/>
              <a:t>Mšice: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2"/>
              </a:rPr>
              <a:t>http://cs.wikipedia.org/wiki/Soubor:Aphididae_(aka).</a:t>
            </a:r>
            <a:r>
              <a:rPr lang="cs-CZ" sz="2000" dirty="0" smtClean="0">
                <a:hlinkClick r:id="rId2"/>
              </a:rPr>
              <a:t>jpg</a:t>
            </a:r>
            <a:endParaRPr lang="cs-CZ" sz="2000" dirty="0" smtClean="0"/>
          </a:p>
          <a:p>
            <a:r>
              <a:rPr lang="cs-CZ" sz="2000" dirty="0"/>
              <a:t>Červci: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commons.wikimedia.org/wiki/File:CochenillesJuinTilleul2010.jpg?uselang=cs</a:t>
            </a:r>
            <a:endParaRPr lang="cs-CZ" sz="2000" dirty="0" smtClean="0"/>
          </a:p>
          <a:p>
            <a:r>
              <a:rPr lang="cs-CZ" sz="2000" dirty="0"/>
              <a:t>Křís: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commons.wikimedia.org/wiki/File:Auchenorrhyncha_Anaglyph_size_comparision.jpg?uselang=cs</a:t>
            </a:r>
            <a:endParaRPr lang="cs-CZ" sz="2000" dirty="0" smtClean="0"/>
          </a:p>
          <a:p>
            <a:r>
              <a:rPr lang="cs-CZ" sz="2000" dirty="0"/>
              <a:t>Pěnodějky: foto. </a:t>
            </a:r>
            <a:r>
              <a:rPr lang="cs-CZ" sz="2000" i="1" dirty="0"/>
              <a:t>Leccos.com</a:t>
            </a:r>
            <a:r>
              <a:rPr lang="cs-CZ" sz="2000" dirty="0"/>
              <a:t> [online]. 2011 [cit. 2012-03-03].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leccos.com/index.php/clanky/penodejky</a:t>
            </a:r>
            <a:endParaRPr lang="cs-CZ" sz="2000" dirty="0" smtClean="0"/>
          </a:p>
          <a:p>
            <a:r>
              <a:rPr lang="cs-CZ" sz="2000" dirty="0"/>
              <a:t>Splešťule blátivá: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cs.wikipedia.org/wiki/Soubor:Nepa_cinerea01.jpg</a:t>
            </a:r>
            <a:endParaRPr lang="cs-CZ" sz="2000" dirty="0" smtClean="0"/>
          </a:p>
          <a:p>
            <a:r>
              <a:rPr lang="cs-CZ" sz="2000" dirty="0"/>
              <a:t>Znakoplavka obecná: foto.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cs.wikipedia.org/wiki/Soubor:Notonecta_glauca1.jpg</a:t>
            </a:r>
            <a:endParaRPr lang="cs-CZ" sz="2000" dirty="0" smtClean="0"/>
          </a:p>
          <a:p>
            <a:r>
              <a:rPr lang="cs-CZ" sz="2000" dirty="0"/>
              <a:t>Bruslařka obecná.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2012-01-16]. Dostupné z: </a:t>
            </a:r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cs.wikipedia.org/wiki/Soubor:Water_strider_Gerris_lacustris.jpg</a:t>
            </a:r>
            <a:endParaRPr lang="cs-CZ" sz="2000" dirty="0" smtClean="0"/>
          </a:p>
          <a:p>
            <a:r>
              <a:rPr lang="cs-CZ" sz="1800" dirty="0"/>
              <a:t>Vodoměrka štíhlá: foto.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2012-01-16]. Dostupné z: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cs.wikipedia.org/wiki/Soubor:Hydrometra_stagnorum01.jpg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67882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472608"/>
          </a:xfrm>
        </p:spPr>
        <p:txBody>
          <a:bodyPr>
            <a:normAutofit/>
          </a:bodyPr>
          <a:lstStyle/>
          <a:p>
            <a:r>
              <a:rPr lang="cs-CZ" sz="2200" dirty="0"/>
              <a:t>Ruměnice pospolná: foto. In: </a:t>
            </a:r>
            <a:r>
              <a:rPr lang="cs-CZ" sz="2200" i="1" dirty="0" err="1"/>
              <a:t>Wikipedia</a:t>
            </a:r>
            <a:r>
              <a:rPr lang="cs-CZ" sz="2200" dirty="0"/>
              <a:t>: </a:t>
            </a:r>
            <a:r>
              <a:rPr lang="cs-CZ" sz="2200" i="1" dirty="0" err="1"/>
              <a:t>the</a:t>
            </a:r>
            <a:r>
              <a:rPr lang="cs-CZ" sz="2200" i="1" dirty="0"/>
              <a:t> free </a:t>
            </a:r>
            <a:r>
              <a:rPr lang="cs-CZ" sz="2200" i="1" dirty="0" err="1"/>
              <a:t>encyclopedia</a:t>
            </a:r>
            <a:r>
              <a:rPr lang="cs-CZ" sz="2200" dirty="0"/>
              <a:t> [online]. San Francisco (CA): </a:t>
            </a:r>
            <a:r>
              <a:rPr lang="cs-CZ" sz="2200" dirty="0" err="1"/>
              <a:t>Wikimedia</a:t>
            </a:r>
            <a:r>
              <a:rPr lang="cs-CZ" sz="2200" dirty="0"/>
              <a:t> </a:t>
            </a:r>
            <a:r>
              <a:rPr lang="cs-CZ" sz="2200" dirty="0" err="1"/>
              <a:t>Foundation</a:t>
            </a:r>
            <a:r>
              <a:rPr lang="cs-CZ" sz="2200" dirty="0"/>
              <a:t>, 2001- [cit. 2012-01-16]. Dostupné z: </a:t>
            </a:r>
            <a:r>
              <a:rPr lang="cs-CZ" sz="2200" dirty="0">
                <a:hlinkClick r:id="rId2"/>
              </a:rPr>
              <a:t>http://cs.wikipedia.org/wiki/Soubor:Pyrrhocoris_apterus_(aka).jpg</a:t>
            </a:r>
            <a:endParaRPr lang="cs-CZ" sz="2200" dirty="0"/>
          </a:p>
          <a:p>
            <a:r>
              <a:rPr lang="cs-CZ" sz="2200" dirty="0"/>
              <a:t>Štěnice domácí: foto. In: </a:t>
            </a:r>
            <a:r>
              <a:rPr lang="cs-CZ" sz="2200" i="1" dirty="0" err="1"/>
              <a:t>Wikipedia</a:t>
            </a:r>
            <a:r>
              <a:rPr lang="cs-CZ" sz="2200" dirty="0"/>
              <a:t>: </a:t>
            </a:r>
            <a:r>
              <a:rPr lang="cs-CZ" sz="2200" i="1" dirty="0" err="1"/>
              <a:t>the</a:t>
            </a:r>
            <a:r>
              <a:rPr lang="cs-CZ" sz="2200" i="1" dirty="0"/>
              <a:t> free </a:t>
            </a:r>
            <a:r>
              <a:rPr lang="cs-CZ" sz="2200" i="1" dirty="0" err="1"/>
              <a:t>encyclopedia</a:t>
            </a:r>
            <a:r>
              <a:rPr lang="cs-CZ" sz="2200" dirty="0"/>
              <a:t> [online]. San Francisco (CA): </a:t>
            </a:r>
            <a:r>
              <a:rPr lang="cs-CZ" sz="2200" dirty="0" err="1"/>
              <a:t>Wikimedia</a:t>
            </a:r>
            <a:r>
              <a:rPr lang="cs-CZ" sz="2200" dirty="0"/>
              <a:t> </a:t>
            </a:r>
            <a:r>
              <a:rPr lang="cs-CZ" sz="2200" dirty="0" err="1"/>
              <a:t>Foundation</a:t>
            </a:r>
            <a:r>
              <a:rPr lang="cs-CZ" sz="2200" dirty="0"/>
              <a:t>, 2001- [cit. 2012-01-16]. Dostupné z: http://commons.wikimedia.org/wiki/File:Adult_bed_bug,_Cimex_lectularius.jpg?uselang=cs</a:t>
            </a:r>
          </a:p>
          <a:p>
            <a:endParaRPr lang="cs-CZ" sz="2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18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</TotalTime>
  <Words>2231</Words>
  <Application>Microsoft Office PowerPoint</Application>
  <PresentationFormat>Předvádění na obrazovce (4:3)</PresentationFormat>
  <Paragraphs>156</Paragraphs>
  <Slides>36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Snímek 1</vt:lpstr>
      <vt:lpstr> Anotace</vt:lpstr>
      <vt:lpstr>Třída: Hmyz 1.Hmyz s proměnou nedokonalou</vt:lpstr>
      <vt:lpstr>Rozdělení druhů hmyzu podle způsobu vývinu</vt:lpstr>
      <vt:lpstr>Hmyz s proměnou nedokonalou</vt:lpstr>
      <vt:lpstr>Řád: Vážky</vt:lpstr>
      <vt:lpstr>   Řád: Vážky</vt:lpstr>
      <vt:lpstr>Další zástupci řádu „Vážky“</vt:lpstr>
      <vt:lpstr>Řád: Švábi</vt:lpstr>
      <vt:lpstr>Řád: Švábi</vt:lpstr>
      <vt:lpstr> Rus domácí </vt:lpstr>
      <vt:lpstr>Řád: Švábi</vt:lpstr>
      <vt:lpstr>Řád: Saranče        Saranče čárkovaná</vt:lpstr>
      <vt:lpstr>Řád: Kobylky </vt:lpstr>
      <vt:lpstr>                         Řád: Kobylky </vt:lpstr>
      <vt:lpstr>                          Řád: Kobylky</vt:lpstr>
      <vt:lpstr>Řád: Kobylky Krtonožka obecná</vt:lpstr>
      <vt:lpstr>Snímek 18</vt:lpstr>
      <vt:lpstr>Snímek 19</vt:lpstr>
      <vt:lpstr>Strašilky pakobylky a lupenitky </vt:lpstr>
      <vt:lpstr>Snímek 21</vt:lpstr>
      <vt:lpstr>Řád: Stejnokřídlí</vt:lpstr>
      <vt:lpstr>Řád: Stejnokřídlí</vt:lpstr>
      <vt:lpstr>Řád: Stejnokřídlí</vt:lpstr>
      <vt:lpstr>Řád: Ploštice</vt:lpstr>
      <vt:lpstr>Kněžice trávozelená</vt:lpstr>
      <vt:lpstr>     Zástupci ploštic ve vodním prostředí:</vt:lpstr>
      <vt:lpstr>Zástupci ploštic na vodní hladině:</vt:lpstr>
      <vt:lpstr>Suchozemští zástupci ploštic:</vt:lpstr>
      <vt:lpstr>Zástupce ploštic: Štěnice domácí</vt:lpstr>
      <vt:lpstr>Zdroje a citace</vt:lpstr>
      <vt:lpstr>Zdroje a citace</vt:lpstr>
      <vt:lpstr>Zdroje a citace</vt:lpstr>
      <vt:lpstr>Zdroje a citace</vt:lpstr>
      <vt:lpstr>Zdroje a citace</vt:lpstr>
      <vt:lpstr>Zdroje a 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Třída: Hmyz</dc:title>
  <dc:creator>Fiedlerová Ivana</dc:creator>
  <cp:lastModifiedBy>expert</cp:lastModifiedBy>
  <cp:revision>54</cp:revision>
  <dcterms:created xsi:type="dcterms:W3CDTF">2012-03-03T16:41:08Z</dcterms:created>
  <dcterms:modified xsi:type="dcterms:W3CDTF">2012-03-11T14:19:13Z</dcterms:modified>
</cp:coreProperties>
</file>