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6" r:id="rId6"/>
    <p:sldId id="263" r:id="rId7"/>
    <p:sldId id="268" r:id="rId8"/>
    <p:sldId id="267" r:id="rId9"/>
    <p:sldId id="264" r:id="rId10"/>
    <p:sldId id="265" r:id="rId11"/>
    <p:sldId id="262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1B79047-32E3-427B-8526-4F7C9581C444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9E8198F-8EBE-4B1F-A83E-585B0B3761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Illu_adrenal_gland.jpg" TargetMode="External"/><Relationship Id="rId2" Type="http://schemas.openxmlformats.org/officeDocument/2006/relationships/hyperlink" Target="http://cs.wikipedia.org/wiki/Soubor:Illu_pancreas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Illu_pituitary_pineal_glands.jpg" TargetMode="External"/><Relationship Id="rId5" Type="http://schemas.openxmlformats.org/officeDocument/2006/relationships/hyperlink" Target="http://en.wikipedia.org/wiki/File:Thyroid_system.png" TargetMode="External"/><Relationship Id="rId4" Type="http://schemas.openxmlformats.org/officeDocument/2006/relationships/hyperlink" Target="http://commons.wikimedia.org/wiki/File:Illu_endocrine_system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 fontScale="90000"/>
          </a:bodyPr>
          <a:lstStyle/>
          <a:p>
            <a:r>
              <a:rPr lang="cs-CZ" sz="4000" i="1" dirty="0" smtClean="0">
                <a:solidFill>
                  <a:srgbClr val="FF0000"/>
                </a:solidFill>
              </a:rPr>
              <a:t>Soustava žláz s vnitřním vyměšováním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VY_32_INOVACE_05_A_15_</a:t>
            </a:r>
            <a:r>
              <a:rPr lang="cs-CZ" sz="2000" dirty="0" smtClean="0"/>
              <a:t>Soustava žláz s vnitřním vyměšováním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Biologie </a:t>
            </a:r>
            <a:r>
              <a:rPr lang="cs-CZ" sz="2000" dirty="0" smtClean="0"/>
              <a:t>člověka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7037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93340166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27/1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29/1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VIII.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Biologie člověka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Orgánové soustavy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Soustava žláz s vnitřním vyměšováním</a:t>
                      </a:r>
                      <a:endParaRPr lang="cs-CZ" sz="18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Žláza,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sekret, hormon, vyměšování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4909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cs-CZ" sz="4400" dirty="0" smtClean="0"/>
              <a:t>Soustava </a:t>
            </a:r>
            <a:r>
              <a:rPr lang="cs-CZ" sz="4400" dirty="0"/>
              <a:t>žláz s vnitřním vyměšováním</a:t>
            </a:r>
            <a:r>
              <a:rPr lang="cs-CZ" sz="4400" dirty="0">
                <a:solidFill>
                  <a:schemeClr val="tx1"/>
                </a:solidFill>
              </a:rPr>
              <a:t/>
            </a:r>
            <a:br>
              <a:rPr lang="cs-CZ" sz="4400" dirty="0">
                <a:solidFill>
                  <a:schemeClr val="tx1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80560"/>
          </a:xfrm>
        </p:spPr>
        <p:txBody>
          <a:bodyPr/>
          <a:lstStyle/>
          <a:p>
            <a:r>
              <a:rPr lang="cs-CZ" dirty="0" smtClean="0"/>
              <a:t>Vyměšování = sekrece</a:t>
            </a:r>
          </a:p>
          <a:p>
            <a:r>
              <a:rPr lang="cs-CZ" dirty="0" smtClean="0"/>
              <a:t>Spolu s CNS – podíl na celkovém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			</a:t>
            </a:r>
            <a:r>
              <a:rPr lang="cs-CZ" b="1" i="1" dirty="0" smtClean="0"/>
              <a:t>řízení organismu</a:t>
            </a:r>
          </a:p>
          <a:p>
            <a:endParaRPr lang="cs-CZ" b="1" i="1" dirty="0" smtClean="0"/>
          </a:p>
          <a:p>
            <a:r>
              <a:rPr lang="cs-CZ" dirty="0" smtClean="0"/>
              <a:t>Vytvářejí biologicky účinné látky –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			    </a:t>
            </a:r>
            <a:r>
              <a:rPr lang="cs-CZ" b="1" i="1" dirty="0" smtClean="0"/>
              <a:t>hormony</a:t>
            </a:r>
          </a:p>
          <a:p>
            <a:r>
              <a:rPr lang="cs-CZ" dirty="0"/>
              <a:t> </a:t>
            </a:r>
            <a:r>
              <a:rPr lang="cs-CZ" dirty="0" smtClean="0"/>
              <a:t>- vylučovány přímo do krve</a:t>
            </a:r>
          </a:p>
          <a:p>
            <a:endParaRPr lang="cs-CZ" dirty="0" smtClean="0"/>
          </a:p>
          <a:p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xmlns="" val="393168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Hormony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Ovlivňují nebo řídí tyto funkce:</a:t>
            </a:r>
          </a:p>
          <a:p>
            <a:endParaRPr lang="cs-CZ" dirty="0"/>
          </a:p>
          <a:p>
            <a:r>
              <a:rPr lang="cs-CZ" dirty="0" smtClean="0"/>
              <a:t>Celkový metabolismus</a:t>
            </a:r>
          </a:p>
          <a:p>
            <a:r>
              <a:rPr lang="cs-CZ" dirty="0" smtClean="0"/>
              <a:t>Hospodaření s vodou a dalšími minerály</a:t>
            </a:r>
          </a:p>
          <a:p>
            <a:r>
              <a:rPr lang="cs-CZ" dirty="0" smtClean="0"/>
              <a:t>Růst organismu</a:t>
            </a:r>
          </a:p>
          <a:p>
            <a:r>
              <a:rPr lang="cs-CZ" dirty="0" smtClean="0"/>
              <a:t>Srdeční činnost</a:t>
            </a:r>
          </a:p>
          <a:p>
            <a:r>
              <a:rPr lang="cs-CZ" dirty="0" smtClean="0"/>
              <a:t>R</a:t>
            </a:r>
            <a:r>
              <a:rPr lang="cs-CZ" dirty="0" smtClean="0"/>
              <a:t>ozmnožování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1538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5332" y="0"/>
            <a:ext cx="425345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5639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Jednotlivé žlázy: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>
            <a:normAutofit/>
          </a:bodyPr>
          <a:lstStyle/>
          <a:p>
            <a:r>
              <a:rPr lang="cs-CZ" b="1" i="1" dirty="0" smtClean="0"/>
              <a:t>Podvěsek mozkový (hypofýza)</a:t>
            </a:r>
          </a:p>
          <a:p>
            <a:r>
              <a:rPr lang="cs-CZ" dirty="0"/>
              <a:t> </a:t>
            </a:r>
            <a:r>
              <a:rPr lang="cs-CZ" dirty="0" smtClean="0"/>
              <a:t>		s mezimozkem (hypotalamus – taky žláza – např. </a:t>
            </a:r>
          </a:p>
          <a:p>
            <a:r>
              <a:rPr lang="cs-CZ" dirty="0" smtClean="0"/>
              <a:t>i srdce je žláza) řídí funkci jiných žláz</a:t>
            </a:r>
          </a:p>
          <a:p>
            <a:endParaRPr lang="cs-CZ" dirty="0"/>
          </a:p>
          <a:p>
            <a:r>
              <a:rPr lang="cs-CZ" b="1" i="1" dirty="0" smtClean="0"/>
              <a:t>Šišinka (epifýza) </a:t>
            </a:r>
            <a:r>
              <a:rPr lang="cs-CZ" dirty="0" smtClean="0"/>
              <a:t> - bdění a spánek (také u mezimozku)</a:t>
            </a:r>
          </a:p>
          <a:p>
            <a:endParaRPr lang="cs-CZ" dirty="0"/>
          </a:p>
          <a:p>
            <a:r>
              <a:rPr lang="cs-CZ" b="1" i="1" dirty="0" smtClean="0"/>
              <a:t>Štítná žláza </a:t>
            </a:r>
            <a:r>
              <a:rPr lang="cs-CZ" dirty="0" smtClean="0"/>
              <a:t>– tělesný a duševní vývin + metabolismus</a:t>
            </a:r>
          </a:p>
          <a:p>
            <a:r>
              <a:rPr lang="cs-CZ" dirty="0"/>
              <a:t> </a:t>
            </a:r>
            <a:r>
              <a:rPr lang="cs-CZ" dirty="0" smtClean="0"/>
              <a:t>		jód, struma (vole) – jodizovaná </a:t>
            </a:r>
            <a:r>
              <a:rPr lang="cs-CZ" dirty="0" err="1" smtClean="0"/>
              <a:t>NaCl</a:t>
            </a:r>
            <a:endParaRPr lang="cs-CZ" dirty="0" smtClean="0"/>
          </a:p>
          <a:p>
            <a:endParaRPr lang="cs-CZ" dirty="0"/>
          </a:p>
          <a:p>
            <a:r>
              <a:rPr lang="cs-CZ" b="1" i="1" dirty="0" err="1" smtClean="0"/>
              <a:t>Příštitná</a:t>
            </a:r>
            <a:r>
              <a:rPr lang="cs-CZ" b="1" i="1" dirty="0" smtClean="0"/>
              <a:t> tělíska </a:t>
            </a:r>
            <a:r>
              <a:rPr lang="cs-CZ" dirty="0" smtClean="0"/>
              <a:t>– množství Ca v krevní plazmě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748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19" y="476673"/>
            <a:ext cx="9131581" cy="5912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2973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7090"/>
            <a:ext cx="5913834" cy="6865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8031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/>
          </a:bodyPr>
          <a:lstStyle/>
          <a:p>
            <a:r>
              <a:rPr lang="cs-CZ" b="1" i="1" dirty="0" smtClean="0"/>
              <a:t>Nadledviny</a:t>
            </a:r>
            <a:r>
              <a:rPr lang="cs-CZ" dirty="0" smtClean="0"/>
              <a:t> – kůra + dřeň – adrenalin + metabolismus</a:t>
            </a:r>
          </a:p>
          <a:p>
            <a:endParaRPr lang="cs-CZ" dirty="0"/>
          </a:p>
          <a:p>
            <a:r>
              <a:rPr lang="cs-CZ" b="1" i="1" dirty="0" smtClean="0"/>
              <a:t>Slinivka břišní </a:t>
            </a:r>
            <a:r>
              <a:rPr lang="cs-CZ" dirty="0" smtClean="0"/>
              <a:t>– (pankreatické šťávy) + </a:t>
            </a:r>
            <a:r>
              <a:rPr lang="cs-CZ" dirty="0" err="1" smtClean="0"/>
              <a:t>Langerhansenovy</a:t>
            </a:r>
            <a:r>
              <a:rPr lang="cs-CZ" dirty="0" smtClean="0"/>
              <a:t> ostrůvky – insulin – cukrovka – oční sítnice – poškození</a:t>
            </a:r>
          </a:p>
          <a:p>
            <a:endParaRPr lang="cs-CZ" dirty="0"/>
          </a:p>
          <a:p>
            <a:r>
              <a:rPr lang="cs-CZ" b="1" i="1" dirty="0" smtClean="0"/>
              <a:t>Brzlík</a:t>
            </a:r>
            <a:r>
              <a:rPr lang="cs-CZ" dirty="0" smtClean="0"/>
              <a:t> – žláza mladosti</a:t>
            </a:r>
            <a:endParaRPr lang="cs-CZ" b="1" i="1" dirty="0" smtClean="0"/>
          </a:p>
          <a:p>
            <a:endParaRPr lang="cs-CZ" dirty="0"/>
          </a:p>
          <a:p>
            <a:r>
              <a:rPr lang="cs-CZ" b="1" i="1" dirty="0" smtClean="0"/>
              <a:t>Pohlavní žlázy:</a:t>
            </a:r>
          </a:p>
          <a:p>
            <a:r>
              <a:rPr lang="cs-CZ" b="1" i="1" dirty="0" smtClean="0"/>
              <a:t>Vaječníky</a:t>
            </a:r>
            <a:r>
              <a:rPr lang="cs-CZ" dirty="0" smtClean="0"/>
              <a:t>  - estrogeny (menstruační cyklus)</a:t>
            </a:r>
          </a:p>
          <a:p>
            <a:r>
              <a:rPr lang="cs-CZ" dirty="0"/>
              <a:t> </a:t>
            </a:r>
            <a:r>
              <a:rPr lang="cs-CZ" dirty="0" smtClean="0"/>
              <a:t>		   - progesteron (- žluté tělísko - těhotenství)</a:t>
            </a:r>
          </a:p>
          <a:p>
            <a:r>
              <a:rPr lang="cs-CZ" b="1" i="1" dirty="0" smtClean="0"/>
              <a:t>Varlata</a:t>
            </a:r>
            <a:r>
              <a:rPr lang="cs-CZ" dirty="0" smtClean="0"/>
              <a:t> – testosteron</a:t>
            </a:r>
          </a:p>
          <a:p>
            <a:r>
              <a:rPr lang="cs-CZ" dirty="0"/>
              <a:t> </a:t>
            </a:r>
            <a:r>
              <a:rPr lang="cs-CZ" dirty="0" smtClean="0"/>
              <a:t>		(syntetické  - anabolické steroidy)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616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9481"/>
            <a:ext cx="5904656" cy="667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7536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5721"/>
            <a:ext cx="6480720" cy="6566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6289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ČERNÍK, Vladimír, Vítězslav BIČÍK a Zdeněk MARTINEC. Přírodopis: pro žáky základní školy (8. ročník) a nižší ročníky víceletých gymnázií. 1. vyd. Praha: SPN - pedagogické nakladatelství, 1998, 80 s. ISBN 80-859-3797-2. </a:t>
            </a:r>
          </a:p>
          <a:p>
            <a:r>
              <a:rPr lang="pt-BR" dirty="0"/>
              <a:t>AUTOR NEUVEDEN. </a:t>
            </a:r>
            <a:r>
              <a:rPr lang="pt-BR" i="1" dirty="0"/>
              <a:t>http://cs.wikipedia.org/wiki/Slinivka_b%C5%99i%C5%A1n%C3%AD</a:t>
            </a:r>
            <a:r>
              <a:rPr lang="pt-BR" dirty="0"/>
              <a:t> [online]. [cit. 27.1.2013]. 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cs.wikipedia.org/wiki/Soubor:Illu_pancrease.jpg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http://en.wikipedia.org/wiki/Adrenal_gland</a:t>
            </a:r>
            <a:r>
              <a:rPr lang="pt-BR" dirty="0"/>
              <a:t> [online]. [cit. 27.1.2013].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en.wikipedia.org/wiki/File:Illu_adrenal_gland.jpg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http://de.wikipedia.org/wiki/Hormonsystem#Einteilung</a:t>
            </a:r>
            <a:r>
              <a:rPr lang="pt-BR" dirty="0"/>
              <a:t> [online]. [cit. 27.1.2013]. 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commons.wikimedia.org/wiki/File:Illu_endocrine_system.png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http://en.wikipedia.org/wiki/Thyroid</a:t>
            </a:r>
            <a:r>
              <a:rPr lang="pt-BR" dirty="0"/>
              <a:t> [online]. [cit. 27.1.2013].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en.wikipedia.org/wiki/File:Thyroid_system.png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http://cs.wikipedia.org/wiki/%C5%A0i%C5%A1inka</a:t>
            </a:r>
            <a:r>
              <a:rPr lang="pt-BR" dirty="0"/>
              <a:t> [online]. [cit. 27.1.2013]. 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cs.wikipedia.org/wiki/Soubor:Illu_pituitary_pineal_glands.jpg</a:t>
            </a:r>
            <a:endParaRPr lang="cs-CZ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17709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101</TotalTime>
  <Words>319</Words>
  <Application>Microsoft Office PowerPoint</Application>
  <PresentationFormat>Předvádění na obrazovce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Vrchol</vt:lpstr>
      <vt:lpstr>Soustava žláz s vnitřním vyměšováním</vt:lpstr>
      <vt:lpstr>Snímek 2</vt:lpstr>
      <vt:lpstr>Soustava žláz s vnitřním vyměšováním </vt:lpstr>
      <vt:lpstr>Hormony </vt:lpstr>
      <vt:lpstr>Snímek 5</vt:lpstr>
      <vt:lpstr>Jednotlivé žlázy: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žláz s vnitřním vyměšováním</dc:title>
  <dc:creator>Lubor</dc:creator>
  <cp:lastModifiedBy>Dum</cp:lastModifiedBy>
  <cp:revision>25</cp:revision>
  <dcterms:created xsi:type="dcterms:W3CDTF">2013-01-27T08:28:12Z</dcterms:created>
  <dcterms:modified xsi:type="dcterms:W3CDTF">2013-01-27T11:26:06Z</dcterms:modified>
</cp:coreProperties>
</file>