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8" r:id="rId4"/>
    <p:sldId id="257" r:id="rId5"/>
    <p:sldId id="259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5B5956E-B0A0-4D7D-BF64-A5F14FFA12A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109E44-CD30-403B-AF50-A988D448041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en.wikipedia.org/wiki/File:Joint.pn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one_growth.png" TargetMode="External"/><Relationship Id="rId3" Type="http://schemas.openxmlformats.org/officeDocument/2006/relationships/hyperlink" Target="http://cs.wikipedia.org/wiki/Soubor:Human_skull_side_bones.svg" TargetMode="External"/><Relationship Id="rId7" Type="http://schemas.openxmlformats.org/officeDocument/2006/relationships/hyperlink" Target="http://cs.wikipedia.org/wiki/Soubor:Illu_compact_spongy_bone.jpg" TargetMode="External"/><Relationship Id="rId2" Type="http://schemas.openxmlformats.org/officeDocument/2006/relationships/hyperlink" Target="http://vyuka.zsjarose.cz/index.php?action=lesson_detail&amp;id=37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Lidska_kostra_p%C5%99edek_cz.svg" TargetMode="External"/><Relationship Id="rId5" Type="http://schemas.openxmlformats.org/officeDocument/2006/relationships/hyperlink" Target="http://cs.wikipedia.org/wiki/Soubor:Gray_111_-_Vertebral_column-coloured.png" TargetMode="External"/><Relationship Id="rId4" Type="http://schemas.openxmlformats.org/officeDocument/2006/relationships/hyperlink" Target="http://cs.wikipedia.org/wiki/Soubor:Human_skull_front_bones.svg" TargetMode="External"/><Relationship Id="rId9" Type="http://schemas.openxmlformats.org/officeDocument/2006/relationships/hyperlink" Target="http://en.wikipedia.org/wiki/File:Join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Opěrná soustava - kostra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/>
              <a:t>VY_32_INOVACE_05_A_6_Opěrná soustava - kostra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854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3289416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5/10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Opěrná soustava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Opěrná soustava - kostra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Kostra.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kost, pletenec, lebka, páteř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278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72648"/>
          </a:xfrm>
        </p:spPr>
        <p:txBody>
          <a:bodyPr/>
          <a:lstStyle/>
          <a:p>
            <a:r>
              <a:rPr lang="cs-CZ" dirty="0" smtClean="0"/>
              <a:t>Opora těla</a:t>
            </a:r>
          </a:p>
          <a:p>
            <a:r>
              <a:rPr lang="cs-CZ" dirty="0" smtClean="0"/>
              <a:t>Určuje jeho tvar</a:t>
            </a:r>
          </a:p>
          <a:p>
            <a:r>
              <a:rPr lang="cs-CZ" dirty="0" smtClean="0"/>
              <a:t>Chrání orgány</a:t>
            </a:r>
          </a:p>
          <a:p>
            <a:endParaRPr lang="cs-CZ" b="1" i="1" dirty="0"/>
          </a:p>
          <a:p>
            <a:r>
              <a:rPr lang="cs-CZ" b="1" i="1" dirty="0" smtClean="0"/>
              <a:t>Charakteristické znaky lidské kostry:</a:t>
            </a:r>
            <a:endParaRPr lang="cs-CZ" b="1" i="1" dirty="0"/>
          </a:p>
          <a:p>
            <a:r>
              <a:rPr lang="cs-CZ" dirty="0" err="1" smtClean="0"/>
              <a:t>Dvojesovitě</a:t>
            </a:r>
            <a:r>
              <a:rPr lang="cs-CZ" dirty="0" smtClean="0"/>
              <a:t> prohnutá páteř</a:t>
            </a:r>
          </a:p>
          <a:p>
            <a:r>
              <a:rPr lang="cs-CZ" dirty="0" smtClean="0"/>
              <a:t>Mozkovna větší než obličej</a:t>
            </a:r>
          </a:p>
          <a:p>
            <a:r>
              <a:rPr lang="cs-CZ" dirty="0" smtClean="0"/>
              <a:t>Brada</a:t>
            </a:r>
          </a:p>
          <a:p>
            <a:r>
              <a:rPr lang="cs-CZ" dirty="0" smtClean="0"/>
              <a:t>Volné paže – výborná činnost ruky </a:t>
            </a:r>
          </a:p>
          <a:p>
            <a:r>
              <a:rPr lang="cs-CZ" dirty="0" err="1" smtClean="0"/>
              <a:t>Bipedalismus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775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Lebka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Kosti spojeny většinou švy</a:t>
            </a:r>
          </a:p>
          <a:p>
            <a:r>
              <a:rPr lang="cs-CZ" dirty="0" smtClean="0"/>
              <a:t>Kloubem jen spodní čelist</a:t>
            </a:r>
          </a:p>
          <a:p>
            <a:r>
              <a:rPr lang="cs-CZ" dirty="0" smtClean="0"/>
              <a:t>Zuby jsou vklíněny do čelisti</a:t>
            </a:r>
          </a:p>
          <a:p>
            <a:endParaRPr lang="cs-CZ" dirty="0"/>
          </a:p>
          <a:p>
            <a:r>
              <a:rPr lang="cs-CZ" dirty="0" smtClean="0"/>
              <a:t>Párové a nepárové kosti</a:t>
            </a:r>
          </a:p>
          <a:p>
            <a:endParaRPr lang="cs-CZ" dirty="0"/>
          </a:p>
          <a:p>
            <a:r>
              <a:rPr lang="cs-CZ" dirty="0" smtClean="0"/>
              <a:t>Obličejová část/mozková část/řez lebkou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14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750978" cy="597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982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83" y="188640"/>
            <a:ext cx="8192339" cy="663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80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Páteř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709160"/>
          </a:xfrm>
        </p:spPr>
        <p:txBody>
          <a:bodyPr/>
          <a:lstStyle/>
          <a:p>
            <a:r>
              <a:rPr lang="cs-CZ" dirty="0" smtClean="0"/>
              <a:t>Obratle – krční, hrudní, bederní, křížové (jedna kost)</a:t>
            </a:r>
          </a:p>
          <a:p>
            <a:r>
              <a:rPr lang="cs-CZ" dirty="0" smtClean="0"/>
              <a:t>Mícha</a:t>
            </a:r>
          </a:p>
          <a:p>
            <a:r>
              <a:rPr lang="cs-CZ" dirty="0" smtClean="0"/>
              <a:t>Chrupavčité meziobratlové ploténky</a:t>
            </a:r>
          </a:p>
          <a:p>
            <a:endParaRPr lang="cs-CZ" dirty="0"/>
          </a:p>
          <a:p>
            <a:r>
              <a:rPr lang="cs-CZ" b="1" i="1" dirty="0" smtClean="0"/>
              <a:t>Vývoj páteře (ontogenetický)</a:t>
            </a:r>
          </a:p>
          <a:p>
            <a:r>
              <a:rPr lang="cs-CZ" dirty="0" smtClean="0"/>
              <a:t>Dítě:  leží, sedí, stojí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492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1"/>
            <a:ext cx="199835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997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Hrudník a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/>
              <a:t>Hrudník = </a:t>
            </a:r>
            <a:r>
              <a:rPr lang="cs-CZ" dirty="0" smtClean="0"/>
              <a:t>žebra + kost hrudní – chrupavčitá spojení</a:t>
            </a:r>
          </a:p>
          <a:p>
            <a:endParaRPr lang="cs-CZ" dirty="0" smtClean="0"/>
          </a:p>
          <a:p>
            <a:r>
              <a:rPr lang="cs-CZ" b="1" i="1" dirty="0" smtClean="0"/>
              <a:t>Pletenec horní končetiny </a:t>
            </a:r>
            <a:r>
              <a:rPr lang="cs-CZ" b="1" dirty="0" smtClean="0"/>
              <a:t>= </a:t>
            </a:r>
            <a:r>
              <a:rPr lang="cs-CZ" dirty="0" smtClean="0"/>
              <a:t>lopatka + klíční kost</a:t>
            </a:r>
          </a:p>
          <a:p>
            <a:endParaRPr lang="cs-CZ" dirty="0"/>
          </a:p>
          <a:p>
            <a:r>
              <a:rPr lang="cs-CZ" b="1" i="1" dirty="0" smtClean="0"/>
              <a:t>Pletenec dolní končetiny </a:t>
            </a:r>
            <a:r>
              <a:rPr lang="cs-CZ" dirty="0" smtClean="0"/>
              <a:t>= pánev (kyčelní, sedací, stydká). 				křížová a kostrční</a:t>
            </a:r>
          </a:p>
          <a:p>
            <a:endParaRPr lang="cs-CZ" b="1" i="1" dirty="0"/>
          </a:p>
          <a:p>
            <a:r>
              <a:rPr lang="cs-CZ" b="1" i="1" dirty="0" smtClean="0"/>
              <a:t>Nártní, zánártní, záprstní, zápěstní</a:t>
            </a:r>
          </a:p>
          <a:p>
            <a:endParaRPr lang="cs-CZ" b="1" i="1" dirty="0"/>
          </a:p>
          <a:p>
            <a:r>
              <a:rPr lang="cs-CZ" b="1" i="1" dirty="0" smtClean="0"/>
              <a:t>Klenba </a:t>
            </a:r>
            <a:r>
              <a:rPr lang="cs-CZ" dirty="0" smtClean="0"/>
              <a:t>– příčná, podélná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295733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622" y="-28564"/>
            <a:ext cx="3683099" cy="6997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089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59323" y="188640"/>
            <a:ext cx="1978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Stavba kosti</a:t>
            </a:r>
            <a:endParaRPr lang="cs-CZ" sz="2800" b="1" i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571" y="1268428"/>
            <a:ext cx="9217024" cy="5317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273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85550" y="476672"/>
            <a:ext cx="23016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Stavba kloubu</a:t>
            </a:r>
            <a:endParaRPr lang="cs-CZ" sz="2800" b="1" i="1" dirty="0"/>
          </a:p>
        </p:txBody>
      </p:sp>
      <p:pic>
        <p:nvPicPr>
          <p:cNvPr id="7170" name="Picture 2" descr="http://upload.wikimedia.org/wikipedia/commons/thumb/1/19/Joint.png/400px-Joint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74" y="1259042"/>
            <a:ext cx="7272808" cy="552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697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99638" y="378242"/>
            <a:ext cx="4995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Růst </a:t>
            </a:r>
            <a:r>
              <a:rPr lang="cs-CZ" sz="2800" b="1" i="1" dirty="0" smtClean="0"/>
              <a:t>kosti z </a:t>
            </a:r>
            <a:r>
              <a:rPr lang="cs-CZ" sz="2800" b="1" i="1" dirty="0" smtClean="0"/>
              <a:t>růstových chrupavek</a:t>
            </a:r>
            <a:endParaRPr lang="cs-CZ" sz="28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6" y="1396081"/>
            <a:ext cx="9161929" cy="5461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1950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67424" y="260648"/>
            <a:ext cx="3389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Uspořádání </a:t>
            </a:r>
            <a:r>
              <a:rPr lang="cs-CZ" sz="2800" b="1" i="1" dirty="0" err="1" smtClean="0"/>
              <a:t>trámečků</a:t>
            </a:r>
            <a:endParaRPr lang="cs-CZ" sz="2800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25" y="965169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324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16075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Zdroje:</a:t>
            </a:r>
          </a:p>
          <a:p>
            <a:r>
              <a:rPr lang="cs-CZ" dirty="0" smtClean="0"/>
              <a:t>ČERNÍK</a:t>
            </a:r>
            <a:r>
              <a:rPr lang="cs-CZ" dirty="0"/>
              <a:t>, Vladimír, Vítězslav BIČÍK a Zdeněk MARTINEC. </a:t>
            </a:r>
            <a:r>
              <a:rPr lang="cs-CZ" i="1" dirty="0"/>
              <a:t>Přírodopis: pro žáky základní školy (8. ročník) a nižší ročníky víceletých gymnázií</a:t>
            </a:r>
            <a:r>
              <a:rPr lang="cs-CZ" dirty="0"/>
              <a:t>. 1. vyd. Praha: SPN - pedagogické nakladatelství, 1998, 80 s. ISBN 80-859-3797-2.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http://cs.wikipedia.org/wiki/Lebka_%C4%8Dlov%C4%9Bka</a:t>
            </a:r>
            <a:r>
              <a:rPr lang="pt-BR" dirty="0"/>
              <a:t> [online]. [cit. 27.1.2013].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cs.wikipedia.org/wiki/Soubor:Human_skull_side_bones.svg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http://cs.wikipedia.org/wiki/Lebka_%C4%8Dlov%C4%9Bka</a:t>
            </a:r>
            <a:r>
              <a:rPr lang="pt-BR" dirty="0"/>
              <a:t> [online]. [cit. 27.1.2013].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cs.wikipedia.org/wiki/Soubor:Human_skull_front_bones.svg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http://cs.wikipedia.org/wiki/P%C3%A1te%C5%99</a:t>
            </a:r>
            <a:r>
              <a:rPr lang="pt-BR" dirty="0"/>
              <a:t> [online]. [cit. 27.1.2013]. Dostupný na WWW: </a:t>
            </a:r>
            <a:r>
              <a:rPr lang="pt-BR" dirty="0">
                <a:hlinkClick r:id="rId5"/>
              </a:rPr>
              <a:t>http://cs.wikipedia.org/wiki/Soubor:Gray_111_-_</a:t>
            </a:r>
            <a:r>
              <a:rPr lang="pt-BR" dirty="0" smtClean="0">
                <a:hlinkClick r:id="rId5"/>
              </a:rPr>
              <a:t>Vertebral_column-coloured.png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http://cs.wikipedia.org/wiki/Lidsk%C3%A1_kostra</a:t>
            </a:r>
            <a:r>
              <a:rPr lang="pt-BR" dirty="0"/>
              <a:t> [online]. [cit. 27.1.2013].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cs.wikipedia.org/wiki/Soubor:Lidska_kostra_p%C5%99edek_cz.svg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http://cs.wikipedia.org/wiki/Kost</a:t>
            </a:r>
            <a:r>
              <a:rPr lang="pt-BR" dirty="0"/>
              <a:t> [online]. [cit. 27.1.2013].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cs.wikipedia.org/wiki/Soubor:Illu_compact_spongy_bone.jpg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http://cs.wikipedia.org/wiki/Kost</a:t>
            </a:r>
            <a:r>
              <a:rPr lang="pt-BR" dirty="0"/>
              <a:t> [online]. [cit. 27.1.2013].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cs.wikipedia.org/wiki/Soubor:Bone_growth.png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http://cs.wikipedia.org/wiki/Kloub</a:t>
            </a:r>
            <a:r>
              <a:rPr lang="pt-BR" dirty="0"/>
              <a:t> [online]. [cit. 27.1.2013]. Dostupný na WWW: </a:t>
            </a:r>
            <a:r>
              <a:rPr lang="pt-BR" dirty="0">
                <a:hlinkClick r:id="rId9"/>
              </a:rPr>
              <a:t>http://</a:t>
            </a:r>
            <a:r>
              <a:rPr lang="pt-BR" dirty="0" smtClean="0">
                <a:hlinkClick r:id="rId9"/>
              </a:rPr>
              <a:t>en.wikipedia.org/wiki/File:Joint.png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http://en.wikipedia.org/wiki/Bone</a:t>
            </a:r>
            <a:r>
              <a:rPr lang="pt-BR" dirty="0"/>
              <a:t> [online]. [cit. 27.1.2013]. Dostupný na WWW: http://en.wikipedia.org/wiki/File:Bertazzo_S_-_SEM_deproteined_bone_-_wistar_rat_-_x10k.tif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738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109</TotalTime>
  <Words>425</Words>
  <Application>Microsoft Office PowerPoint</Application>
  <PresentationFormat>Předvádění na obrazovce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Opěrná soustava - kostra</vt:lpstr>
      <vt:lpstr>Prezentace aplikace PowerPoint</vt:lpstr>
      <vt:lpstr>Prezentace aplikace PowerPoint</vt:lpstr>
      <vt:lpstr>Lebka </vt:lpstr>
      <vt:lpstr>Prezentace aplikace PowerPoint</vt:lpstr>
      <vt:lpstr>Prezentace aplikace PowerPoint</vt:lpstr>
      <vt:lpstr>Páteř</vt:lpstr>
      <vt:lpstr>Prezentace aplikace PowerPoint</vt:lpstr>
      <vt:lpstr>Hrudník a končetiny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Opěrná soustava - kostra</dc:title>
  <dc:creator>Lubor</dc:creator>
  <cp:lastModifiedBy>Lubor</cp:lastModifiedBy>
  <cp:revision>46</cp:revision>
  <dcterms:created xsi:type="dcterms:W3CDTF">2012-09-15T07:54:47Z</dcterms:created>
  <dcterms:modified xsi:type="dcterms:W3CDTF">2013-01-27T11:03:51Z</dcterms:modified>
</cp:coreProperties>
</file>