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9" r:id="rId6"/>
    <p:sldId id="258" r:id="rId7"/>
    <p:sldId id="260" r:id="rId8"/>
    <p:sldId id="264" r:id="rId9"/>
    <p:sldId id="265" r:id="rId10"/>
    <p:sldId id="261" r:id="rId11"/>
    <p:sldId id="263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475C7-8086-4C34-97D5-61AA99BC6EA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46AC1-8E2B-443C-ADB0-CC3346475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10369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475C7-8086-4C34-97D5-61AA99BC6EA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46AC1-8E2B-443C-ADB0-CC3346475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5773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475C7-8086-4C34-97D5-61AA99BC6EA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46AC1-8E2B-443C-ADB0-CC3346475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8585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475C7-8086-4C34-97D5-61AA99BC6EA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46AC1-8E2B-443C-ADB0-CC3346475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545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475C7-8086-4C34-97D5-61AA99BC6EA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46AC1-8E2B-443C-ADB0-CC3346475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3206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475C7-8086-4C34-97D5-61AA99BC6EA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46AC1-8E2B-443C-ADB0-CC3346475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1473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475C7-8086-4C34-97D5-61AA99BC6EA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46AC1-8E2B-443C-ADB0-CC3346475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9573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475C7-8086-4C34-97D5-61AA99BC6EA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46AC1-8E2B-443C-ADB0-CC3346475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3682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475C7-8086-4C34-97D5-61AA99BC6EA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46AC1-8E2B-443C-ADB0-CC3346475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376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475C7-8086-4C34-97D5-61AA99BC6EA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46AC1-8E2B-443C-ADB0-CC3346475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5287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475C7-8086-4C34-97D5-61AA99BC6EA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46AC1-8E2B-443C-ADB0-CC3346475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024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9475C7-8086-4C34-97D5-61AA99BC6EA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A46AC1-8E2B-443C-ADB0-CC3346475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255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"/>
            <a:r>
              <a:rPr lang="cs-CZ" sz="2000" b="1" dirty="0"/>
              <a:t>Název školy</a:t>
            </a:r>
            <a:endParaRPr lang="cs-CZ" sz="2000" dirty="0"/>
          </a:p>
          <a:p>
            <a:pPr fontAlgn="ctr"/>
            <a:r>
              <a:rPr lang="cs-CZ" sz="2000" b="1" dirty="0"/>
              <a:t>ZÁKLADNÍ ŠKOLA, JIČÍN, HUSOVA 170</a:t>
            </a:r>
            <a:endParaRPr lang="cs-CZ" sz="2000" dirty="0"/>
          </a:p>
          <a:p>
            <a:pPr fontAlgn="b"/>
            <a:r>
              <a:rPr lang="cs-CZ" sz="2000" b="1" dirty="0"/>
              <a:t>Číslo projektu</a:t>
            </a:r>
            <a:endParaRPr lang="cs-CZ" sz="2000" dirty="0"/>
          </a:p>
          <a:p>
            <a:pPr fontAlgn="ctr"/>
            <a:r>
              <a:rPr lang="cs-CZ" sz="2000" b="1" dirty="0"/>
              <a:t>CZ.1.07/1.4.00/21.2862</a:t>
            </a:r>
            <a:endParaRPr lang="cs-CZ" sz="2000" dirty="0"/>
          </a:p>
          <a:p>
            <a:pPr fontAlgn="b"/>
            <a:r>
              <a:rPr lang="cs-CZ" sz="2000" b="1" dirty="0"/>
              <a:t>Číslo a název klíčové aktivity</a:t>
            </a:r>
            <a:endParaRPr lang="cs-CZ" sz="2000" dirty="0"/>
          </a:p>
          <a:p>
            <a:pPr fontAlgn="ctr"/>
            <a:r>
              <a:rPr lang="cs-CZ" sz="2000" b="1" dirty="0"/>
              <a:t>3.2 Inovace a zkvalitnění výuky prostřednictvím ICT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809" y="33265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39552" y="4509120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VY_32_INOVACE_IX_3_ </a:t>
            </a:r>
            <a:r>
              <a:rPr lang="cs-CZ" dirty="0" smtClean="0"/>
              <a:t>11_ Hodnota výrazu s proměnnými, výrazy se zlomky a závorkami</a:t>
            </a:r>
            <a:endParaRPr lang="cs-CZ" b="1" dirty="0" smtClean="0"/>
          </a:p>
          <a:p>
            <a:r>
              <a:rPr lang="cs-CZ" b="1" dirty="0" smtClean="0"/>
              <a:t>Šablona číslo:  IX</a:t>
            </a:r>
            <a:r>
              <a:rPr lang="cs-CZ" dirty="0" smtClean="0"/>
              <a:t> </a:t>
            </a:r>
            <a:r>
              <a:rPr lang="cs-CZ" b="1" dirty="0" smtClean="0"/>
              <a:t>             Sada číslo:    3            Pořadové číslo </a:t>
            </a:r>
            <a:r>
              <a:rPr lang="cs-CZ" b="1" dirty="0" smtClean="0"/>
              <a:t>DUM</a:t>
            </a:r>
            <a:r>
              <a:rPr lang="cs-CZ" b="1" dirty="0" smtClean="0"/>
              <a:t>:  </a:t>
            </a:r>
            <a:r>
              <a:rPr lang="cs-CZ" b="1" dirty="0" smtClean="0"/>
              <a:t>12 </a:t>
            </a:r>
          </a:p>
          <a:p>
            <a:r>
              <a:rPr lang="cs-CZ" b="1" dirty="0" smtClean="0"/>
              <a:t>Autor</a:t>
            </a:r>
            <a:r>
              <a:rPr lang="cs-CZ" b="1" dirty="0" smtClean="0"/>
              <a:t>:  </a:t>
            </a:r>
            <a:r>
              <a:rPr lang="cs-CZ" dirty="0" smtClean="0"/>
              <a:t>Mgr. Vlasta </a:t>
            </a:r>
            <a:r>
              <a:rPr lang="cs-CZ" dirty="0" err="1" smtClean="0"/>
              <a:t>Mrkáčková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358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836712"/>
            <a:ext cx="8229600" cy="48197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Nácvik dosazování čísel za proměnné </a:t>
            </a:r>
            <a:r>
              <a:rPr lang="cs-CZ" sz="1600" dirty="0" smtClean="0"/>
              <a:t>do </a:t>
            </a:r>
            <a:r>
              <a:rPr lang="cs-CZ" sz="1600" dirty="0" smtClean="0"/>
              <a:t>výrazů </a:t>
            </a:r>
            <a:r>
              <a:rPr lang="cs-CZ" sz="1600" dirty="0" smtClean="0"/>
              <a:t>se zlomky a se závorkami a </a:t>
            </a:r>
            <a:r>
              <a:rPr lang="cs-CZ" sz="1600" dirty="0" smtClean="0"/>
              <a:t>vypočet hodnot vzniklých číselných výrazů</a:t>
            </a:r>
          </a:p>
          <a:p>
            <a:r>
              <a:rPr lang="cs-CZ" sz="1600" b="1" dirty="0" smtClean="0"/>
              <a:t>Očekávaný výstup:   </a:t>
            </a:r>
            <a:r>
              <a:rPr lang="cs-CZ" sz="1600" dirty="0" smtClean="0"/>
              <a:t>Žák provede nahrazení proměnné  </a:t>
            </a:r>
            <a:r>
              <a:rPr lang="cs-CZ" sz="1600" dirty="0" smtClean="0"/>
              <a:t>ve složitějším </a:t>
            </a:r>
            <a:r>
              <a:rPr lang="cs-CZ" sz="1600" dirty="0" smtClean="0"/>
              <a:t>výrazu zadaným </a:t>
            </a:r>
            <a:r>
              <a:rPr lang="cs-CZ" sz="1600" dirty="0" smtClean="0"/>
              <a:t>číslem </a:t>
            </a:r>
            <a:r>
              <a:rPr lang="cs-CZ" sz="1600" dirty="0" smtClean="0"/>
              <a:t>a vypočte hodnotu vzniklého výrazu</a:t>
            </a:r>
          </a:p>
          <a:p>
            <a:r>
              <a:rPr lang="cs-CZ" sz="1600" b="1" dirty="0" smtClean="0"/>
              <a:t>Druh učebního materiálu:   </a:t>
            </a:r>
            <a:r>
              <a:rPr lang="cs-CZ" sz="1600" dirty="0" smtClean="0"/>
              <a:t>prezentace</a:t>
            </a:r>
          </a:p>
          <a:p>
            <a:r>
              <a:rPr lang="cs-CZ" sz="1600" b="1" dirty="0" smtClean="0"/>
              <a:t>Typická věková skupina:   </a:t>
            </a:r>
            <a:r>
              <a:rPr lang="cs-CZ" sz="1600" dirty="0" smtClean="0"/>
              <a:t>13 - 14 let</a:t>
            </a:r>
          </a:p>
          <a:p>
            <a:r>
              <a:rPr lang="cs-CZ" sz="1600" b="1" dirty="0" smtClean="0"/>
              <a:t>Klíčová slova: </a:t>
            </a:r>
            <a:r>
              <a:rPr lang="cs-CZ" sz="1600" dirty="0" smtClean="0"/>
              <a:t>výraz se zlomkem a závorkami, </a:t>
            </a:r>
            <a:r>
              <a:rPr lang="cs-CZ" sz="1600" dirty="0" smtClean="0"/>
              <a:t>hodnota výrazu, proměnná</a:t>
            </a:r>
            <a:br>
              <a:rPr lang="cs-CZ" sz="1600" dirty="0" smtClean="0"/>
            </a:br>
            <a:r>
              <a:rPr lang="cs-CZ" sz="1600" b="1" dirty="0" smtClean="0"/>
              <a:t>Pomůcky a materiál:   </a:t>
            </a:r>
            <a:r>
              <a:rPr lang="cs-CZ" sz="1600" dirty="0" smtClean="0"/>
              <a:t>interaktivní tabule, sešity žáků</a:t>
            </a:r>
            <a:br>
              <a:rPr lang="cs-CZ" sz="1600" dirty="0" smtClean="0"/>
            </a:br>
            <a:r>
              <a:rPr lang="cs-CZ" sz="1600" b="1" dirty="0" smtClean="0"/>
              <a:t>Potřebný čas pro výuku DUM:  </a:t>
            </a:r>
            <a:r>
              <a:rPr lang="cs-CZ" sz="1600" dirty="0" smtClean="0"/>
              <a:t>45 </a:t>
            </a:r>
            <a:r>
              <a:rPr lang="cs-CZ" sz="1600" dirty="0" smtClean="0"/>
              <a:t>minut </a:t>
            </a:r>
            <a:r>
              <a:rPr lang="cs-CZ" sz="1600" b="1" dirty="0" smtClean="0"/>
              <a:t> </a:t>
            </a:r>
          </a:p>
          <a:p>
            <a:r>
              <a:rPr lang="cs-CZ" sz="1600" b="1" dirty="0" smtClean="0"/>
              <a:t>Metodické zhodnocení a popis práce s digitálním učebním materiálem</a:t>
            </a:r>
            <a:r>
              <a:rPr lang="cs-CZ" sz="1400" b="1" dirty="0" smtClean="0"/>
              <a:t>:</a:t>
            </a:r>
          </a:p>
          <a:p>
            <a:r>
              <a:rPr lang="cs-CZ" sz="1600" dirty="0" smtClean="0"/>
              <a:t>DUM – prezentace </a:t>
            </a:r>
            <a:r>
              <a:rPr lang="cs-CZ" sz="1600" dirty="0" smtClean="0"/>
              <a:t>– na </a:t>
            </a:r>
            <a:r>
              <a:rPr lang="cs-CZ" sz="1600" dirty="0" smtClean="0"/>
              <a:t>úvod žáci provedou jako rozcvičku </a:t>
            </a:r>
            <a:r>
              <a:rPr lang="cs-CZ" sz="1600" dirty="0" smtClean="0"/>
              <a:t>samostatný výpočet </a:t>
            </a:r>
            <a:r>
              <a:rPr lang="cs-CZ" sz="1600" dirty="0" smtClean="0"/>
              <a:t>hodnoty</a:t>
            </a:r>
            <a:r>
              <a:rPr lang="cs-CZ" sz="1600" dirty="0"/>
              <a:t> </a:t>
            </a:r>
            <a:r>
              <a:rPr lang="cs-CZ" sz="1600" dirty="0" smtClean="0"/>
              <a:t> jednodušších výrazů s jednou proměnnou. </a:t>
            </a:r>
            <a:r>
              <a:rPr lang="cs-CZ" sz="1600" dirty="0" smtClean="0"/>
              <a:t>Pomocí interaktivní tabule je možná </a:t>
            </a:r>
            <a:r>
              <a:rPr lang="cs-CZ" sz="1600" dirty="0" smtClean="0"/>
              <a:t>důkladná kontrola </a:t>
            </a:r>
            <a:r>
              <a:rPr lang="cs-CZ" sz="1600" dirty="0" smtClean="0"/>
              <a:t>správnosti a rozbor případných chyb a nejasností. Následuje </a:t>
            </a:r>
            <a:r>
              <a:rPr lang="cs-CZ" sz="1600" dirty="0" smtClean="0"/>
              <a:t>zadání výrazu se zlomkem a několik  variant k dosazování. Zpočátku budou žáci pracovat samostatně jen po krocích, které</a:t>
            </a:r>
            <a:r>
              <a:rPr lang="cs-CZ" sz="1600" dirty="0"/>
              <a:t> </a:t>
            </a:r>
            <a:r>
              <a:rPr lang="cs-CZ" sz="1600" dirty="0" smtClean="0"/>
              <a:t>je potřeba vždy společně zkontrolovat.</a:t>
            </a:r>
            <a:r>
              <a:rPr lang="cs-CZ" sz="1600" dirty="0" smtClean="0"/>
              <a:t> Tento způsob je pro většinu motivující a zároveň umožňuje vždy vysvětlit nejasnosti a opravit chyby. </a:t>
            </a:r>
            <a:r>
              <a:rPr lang="cs-CZ" sz="1600" dirty="0"/>
              <a:t>Prezentace umožňuje, aby </a:t>
            </a:r>
            <a:r>
              <a:rPr lang="cs-CZ" sz="1600" dirty="0" smtClean="0"/>
              <a:t>  rychlejší </a:t>
            </a:r>
            <a:r>
              <a:rPr lang="cs-CZ" sz="1600" dirty="0"/>
              <a:t>žáci </a:t>
            </a:r>
            <a:r>
              <a:rPr lang="cs-CZ" sz="1600" dirty="0" smtClean="0"/>
              <a:t>mohli později pracovat </a:t>
            </a:r>
            <a:r>
              <a:rPr lang="cs-CZ" sz="1600" dirty="0"/>
              <a:t>samostatně a jen si kontrolovali </a:t>
            </a:r>
            <a:r>
              <a:rPr lang="cs-CZ" sz="1600" dirty="0" smtClean="0"/>
              <a:t>výsledky</a:t>
            </a:r>
            <a:r>
              <a:rPr lang="cs-CZ" sz="1600" dirty="0"/>
              <a:t>.</a:t>
            </a:r>
            <a:r>
              <a:rPr lang="cs-CZ" sz="1600" dirty="0" smtClean="0"/>
              <a:t> S žáky, kteří potřebují  pomoc a oporu je možné nadále pracovat po krocích.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072341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Hodnota výrazu s proměnnými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Výrazy se zlomky a závorkami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7074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Rozcvička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052736"/>
                <a:ext cx="8229600" cy="5073427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Vypočti hodnotu výrazu </a:t>
                </a:r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:r>
                  <a:rPr lang="cs-CZ" dirty="0" smtClean="0"/>
                  <a:t>		1) </a:t>
                </a:r>
                <a:r>
                  <a:rPr lang="cs-CZ" b="1" dirty="0" smtClean="0"/>
                  <a:t>3 x – 5</a:t>
                </a:r>
              </a:p>
              <a:p>
                <a:pPr marL="0" indent="0">
                  <a:buNone/>
                </a:pPr>
                <a:r>
                  <a:rPr lang="cs-CZ" b="1" dirty="0" smtClean="0"/>
                  <a:t>		A				B</a:t>
                </a:r>
              </a:p>
              <a:p>
                <a:pPr marL="514350" indent="-514350">
                  <a:buAutoNum type="alphaLcParenR"/>
                </a:pPr>
                <a:r>
                  <a:rPr lang="cs-CZ" dirty="0" smtClean="0"/>
                  <a:t>x = 1,2				a) x = 1,3</a:t>
                </a:r>
              </a:p>
              <a:p>
                <a:pPr marL="0" indent="0">
                  <a:buNone/>
                </a:pPr>
                <a:r>
                  <a:rPr lang="cs-CZ" dirty="0" smtClean="0"/>
                  <a:t>b) 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				b) 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:r>
                  <a:rPr lang="cs-CZ" dirty="0" smtClean="0"/>
                  <a:t>		2)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0" smtClean="0">
                            <a:latin typeface="Cambria Math"/>
                          </a:rPr>
                          <m:t>𝐱</m:t>
                        </m:r>
                      </m:e>
                      <m:sup>
                        <m:r>
                          <a:rPr lang="cs-CZ" b="1" i="0" smtClean="0">
                            <a:latin typeface="Cambria Math"/>
                          </a:rPr>
                          <m:t>𝟑</m:t>
                        </m:r>
                      </m:sup>
                    </m:sSup>
                    <m:r>
                      <a:rPr lang="cs-CZ" b="1" i="0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0" smtClean="0">
                            <a:latin typeface="Cambria Math"/>
                          </a:rPr>
                          <m:t>𝐱</m:t>
                        </m:r>
                      </m:e>
                      <m:sup>
                        <m:r>
                          <a:rPr lang="cs-CZ" b="1" i="0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0" smtClean="0">
                        <a:latin typeface="Cambria Math"/>
                      </a:rPr>
                      <m:t>+</m:t>
                    </m:r>
                    <m:r>
                      <a:rPr lang="cs-CZ" b="1" i="0" smtClean="0">
                        <a:latin typeface="Cambria Math"/>
                      </a:rPr>
                      <m:t>𝟑</m:t>
                    </m:r>
                  </m:oMath>
                </a14:m>
                <a:endParaRPr lang="cs-CZ" b="1" dirty="0" smtClean="0"/>
              </a:p>
              <a:p>
                <a:pPr marL="514350" indent="-514350">
                  <a:buAutoNum type="alphaLcParenR"/>
                </a:pPr>
                <a:r>
                  <a:rPr lang="cs-CZ" dirty="0" smtClean="0"/>
                  <a:t>X = 2				a) x = 1</a:t>
                </a:r>
              </a:p>
              <a:p>
                <a:pPr marL="0" indent="0">
                  <a:buNone/>
                </a:pPr>
                <a:r>
                  <a:rPr lang="cs-CZ" dirty="0" smtClean="0"/>
                  <a:t>b) X = -1				b) x = -2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052736"/>
                <a:ext cx="8229600" cy="5073427"/>
              </a:xfrm>
              <a:blipFill rotWithShape="1">
                <a:blip r:embed="rId2"/>
                <a:stretch>
                  <a:fillRect l="-1926" t="-1563" b="-13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4376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1) </a:t>
            </a:r>
            <a:r>
              <a:rPr lang="cs-CZ" b="1" dirty="0" smtClean="0"/>
              <a:t>3 x – 5</a:t>
            </a:r>
            <a:br>
              <a:rPr lang="cs-CZ" b="1" dirty="0" smtClean="0"/>
            </a:b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196752"/>
                <a:ext cx="8229600" cy="5073427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b="1" dirty="0" smtClean="0"/>
                  <a:t>		A				B</a:t>
                </a:r>
              </a:p>
              <a:p>
                <a:pPr marL="514350" indent="-514350">
                  <a:buFont typeface="Arial" pitchFamily="34" charset="0"/>
                  <a:buAutoNum type="alphaLcParenR"/>
                </a:pPr>
                <a:r>
                  <a:rPr lang="cs-CZ" dirty="0" smtClean="0">
                    <a:solidFill>
                      <a:srgbClr val="FF0000"/>
                    </a:solidFill>
                  </a:rPr>
                  <a:t>x = 1,2	</a:t>
                </a:r>
                <a:r>
                  <a:rPr lang="cs-CZ" dirty="0" smtClean="0"/>
                  <a:t>		   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a) x = 1,3</a:t>
                </a:r>
              </a:p>
              <a:p>
                <a:pPr marL="0" indent="0">
                  <a:buNone/>
                </a:pPr>
                <a:r>
                  <a:rPr lang="cs-CZ" dirty="0" smtClean="0"/>
                  <a:t>3∙ 1,2 – 5 = 3,6 – 5 =	       3∙ 1,3 – 5 = 3,9 – 5 =</a:t>
                </a:r>
              </a:p>
              <a:p>
                <a:pPr marL="0" indent="0">
                  <a:buNone/>
                </a:pPr>
                <a:r>
                  <a:rPr lang="cs-CZ" dirty="0" smtClean="0"/>
                  <a:t>= - 1,4			        = - 1,1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b) 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			   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b) 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3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 - 5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- 5 = - 4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	       3∙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/>
                  <a:t> - 5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/>
                  <a:t> - 5 = - 4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endParaRPr lang="cs-CZ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196752"/>
                <a:ext cx="8229600" cy="5073427"/>
              </a:xfrm>
              <a:blipFill rotWithShape="1">
                <a:blip r:embed="rId2"/>
                <a:stretch>
                  <a:fillRect l="-2000" t="-15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47822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 fontScale="90000"/>
              </a:bodyPr>
              <a:lstStyle/>
              <a:p>
                <a:r>
                  <a:rPr lang="cs-CZ" dirty="0" smtClean="0"/>
                  <a:t>2)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0" smtClean="0">
                            <a:latin typeface="Cambria Math"/>
                          </a:rPr>
                          <m:t>𝐱</m:t>
                        </m:r>
                      </m:e>
                      <m:sup>
                        <m:r>
                          <a:rPr lang="cs-CZ" b="1" i="0" smtClean="0">
                            <a:latin typeface="Cambria Math"/>
                          </a:rPr>
                          <m:t>𝟑</m:t>
                        </m:r>
                      </m:sup>
                    </m:sSup>
                    <m:r>
                      <a:rPr lang="cs-CZ" b="1" i="0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0" smtClean="0">
                            <a:latin typeface="Cambria Math"/>
                          </a:rPr>
                          <m:t>𝐱</m:t>
                        </m:r>
                      </m:e>
                      <m:sup>
                        <m:r>
                          <a:rPr lang="cs-CZ" b="1" i="0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0" smtClean="0">
                        <a:latin typeface="Cambria Math"/>
                      </a:rPr>
                      <m:t>+</m:t>
                    </m:r>
                    <m:r>
                      <a:rPr lang="cs-CZ" b="1" i="0" smtClean="0">
                        <a:latin typeface="Cambria Math"/>
                      </a:rPr>
                      <m:t>𝟑</m:t>
                    </m:r>
                  </m:oMath>
                </a14:m>
                <a:r>
                  <a:rPr lang="cs-CZ" b="1" dirty="0" smtClean="0"/>
                  <a:t/>
                </a:r>
                <a:br>
                  <a:rPr lang="cs-CZ" b="1" dirty="0" smtClean="0"/>
                </a:br>
                <a:endParaRPr lang="cs-CZ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t="-159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4857403"/>
              </a:xfrm>
            </p:spPr>
            <p:txBody>
              <a:bodyPr/>
              <a:lstStyle/>
              <a:p>
                <a:pPr marL="514350" indent="-514350">
                  <a:buAutoNum type="alphaLcParenR"/>
                </a:pPr>
                <a:r>
                  <a:rPr lang="cs-CZ" dirty="0" smtClean="0"/>
                  <a:t>x = 2				a) x = 1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+3=</m:t>
                    </m:r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		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+3=</m:t>
                    </m:r>
                  </m:oMath>
                </a14:m>
                <a:endParaRPr lang="cs-CZ" b="0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  = 8 – 4 + 3 = 7			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= 1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– 1 + 3 = 3</a:t>
                </a:r>
              </a:p>
              <a:p>
                <a:pPr marL="0" indent="0">
                  <a:buNone/>
                </a:pPr>
                <a:r>
                  <a:rPr lang="cs-CZ" dirty="0" smtClean="0"/>
                  <a:t>b) x = -1				b) x = -2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(−1)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(−1)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+3=</m:t>
                    </m:r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	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(−2)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(−2)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+3=</m:t>
                    </m:r>
                  </m:oMath>
                </a14:m>
                <a:endParaRPr lang="cs-CZ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= -1 – (+1) +3 =	</a:t>
                </a:r>
                <a:r>
                  <a:rPr lang="cs-CZ" dirty="0" smtClean="0"/>
                  <a:t>		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= -8 – (+4) + 3 =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= -1 -1 +3 =1			= -8 – 4 + 3 = -9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4857403"/>
              </a:xfrm>
              <a:blipFill rotWithShape="1">
                <a:blip r:embed="rId3"/>
                <a:stretch>
                  <a:fillRect l="-1926" t="-1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18392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 fontScale="90000"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b="-37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 algn="ctr"/>
            <a:r>
              <a:rPr lang="cs-CZ" dirty="0" smtClean="0"/>
              <a:t>a) m = 1, n = -2</a:t>
            </a:r>
          </a:p>
          <a:p>
            <a:pPr marL="0" indent="0" algn="ctr">
              <a:buNone/>
            </a:pPr>
            <a:endParaRPr lang="cs-CZ" dirty="0" smtClean="0"/>
          </a:p>
          <a:p>
            <a:pPr algn="ctr"/>
            <a:r>
              <a:rPr lang="cs-CZ" dirty="0" smtClean="0"/>
              <a:t>b) m = 2, n = 1,3</a:t>
            </a:r>
          </a:p>
          <a:p>
            <a:pPr marL="0" indent="0" algn="ctr">
              <a:buNone/>
            </a:pPr>
            <a:endParaRPr lang="cs-CZ" dirty="0" smtClean="0"/>
          </a:p>
          <a:p>
            <a:pPr algn="ctr"/>
            <a:r>
              <a:rPr lang="cs-CZ" dirty="0" smtClean="0"/>
              <a:t>c) m = -2, n = 0,6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2263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 fontScale="90000"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b="-37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/>
              </a:bodyPr>
              <a:lstStyle/>
              <a:p>
                <a:r>
                  <a:rPr lang="cs-CZ" dirty="0" smtClean="0"/>
                  <a:t>a) m = 1, n = -2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2</m:t>
                            </m:r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</a:rPr>
                              <m:t>∙1</m:t>
                            </m:r>
                          </m:e>
                          <m:sup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−4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∙(−2)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1+1</m:t>
                        </m:r>
                      </m:den>
                    </m:f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∙1+8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= 5</a:t>
                </a:r>
              </a:p>
              <a:p>
                <a:r>
                  <a:rPr lang="cs-CZ" dirty="0" smtClean="0"/>
                  <a:t>b) m = 2, n = 1,3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2</m:t>
                            </m:r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</a:rPr>
                              <m:t>∙2</m:t>
                            </m:r>
                          </m:e>
                          <m:sup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−4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∙ 1,3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2+1</m:t>
                        </m:r>
                      </m:den>
                    </m:f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∙8−5,2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16−5,2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10,8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= 3,6</a:t>
                </a:r>
              </a:p>
              <a:p>
                <a:r>
                  <a:rPr lang="cs-CZ" dirty="0" smtClean="0"/>
                  <a:t>c) m = -2, n = 0,6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2</m:t>
                            </m:r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</a:rPr>
                              <m:t>∙(−2)</m:t>
                            </m:r>
                          </m:e>
                          <m:sup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−4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∙0,6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−2+1</m:t>
                        </m:r>
                      </m:den>
                    </m:f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∙(−8)−2,4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−1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−16−2,4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−1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−18,4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−1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= 18,4</a:t>
                </a:r>
              </a:p>
              <a:p>
                <a:endParaRPr lang="cs-CZ" dirty="0" smtClean="0"/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/>
                <a:stretch>
                  <a:fillRect l="-1481" t="-16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503574" y="2276872"/>
            <a:ext cx="1982982" cy="7200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55776" y="2276872"/>
            <a:ext cx="1440160" cy="7200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95936" y="2281420"/>
            <a:ext cx="1501761" cy="7200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3573" y="2950630"/>
            <a:ext cx="2988305" cy="7109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03574" y="4509120"/>
            <a:ext cx="2988305" cy="56696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73382" y="3661614"/>
            <a:ext cx="1944216" cy="7200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517598" y="3745129"/>
            <a:ext cx="2507316" cy="7200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76056" y="3727439"/>
            <a:ext cx="2507316" cy="7200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73382" y="5088129"/>
            <a:ext cx="2121510" cy="7200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771800" y="5076088"/>
            <a:ext cx="3240360" cy="7200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796136" y="5088129"/>
            <a:ext cx="2507316" cy="7200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079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 fontScale="90000"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b="-37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/>
              </a:bodyPr>
              <a:lstStyle/>
              <a:p>
                <a:r>
                  <a:rPr lang="cs-CZ" dirty="0" smtClean="0"/>
                  <a:t>a) m = 1, n = -2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2</m:t>
                            </m:r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</a:rPr>
                              <m:t>∙1</m:t>
                            </m:r>
                          </m:e>
                          <m:sup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−4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∙(−2)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1+1</m:t>
                        </m:r>
                      </m:den>
                    </m:f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∙1+8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= 5</a:t>
                </a:r>
              </a:p>
              <a:p>
                <a:r>
                  <a:rPr lang="cs-CZ" dirty="0" smtClean="0"/>
                  <a:t>b) m = 2, n = 1,3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2</m:t>
                            </m:r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</a:rPr>
                              <m:t>∙2</m:t>
                            </m:r>
                          </m:e>
                          <m:sup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−4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∙ 1,3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2+1</m:t>
                        </m:r>
                      </m:den>
                    </m:f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∙8−5,2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16−5,2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10,8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= 3,6</a:t>
                </a:r>
              </a:p>
              <a:p>
                <a:r>
                  <a:rPr lang="cs-CZ" dirty="0" smtClean="0"/>
                  <a:t>c) m = -2, n = 0,6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2</m:t>
                            </m:r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</a:rPr>
                              <m:t>∙(−2)</m:t>
                            </m:r>
                          </m:e>
                          <m:sup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−4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∙0,6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−2+1</m:t>
                        </m:r>
                      </m:den>
                    </m:f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∙(−8)−2,4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−1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−16−2,4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−1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−18,4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−1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= 18,4</a:t>
                </a:r>
              </a:p>
              <a:p>
                <a:endParaRPr lang="cs-CZ" dirty="0" smtClean="0"/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/>
                <a:stretch>
                  <a:fillRect l="-1481" t="-16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75050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/>
                  <a:t>- (5 + 2y)</a:t>
                </a:r>
                <a:endParaRPr lang="cs-CZ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b="-90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556792"/>
                <a:ext cx="8229600" cy="4525963"/>
              </a:xfrm>
            </p:spPr>
            <p:txBody>
              <a:bodyPr>
                <a:normAutofit/>
              </a:bodyPr>
              <a:lstStyle/>
              <a:p>
                <a:r>
                  <a:rPr lang="cs-CZ" dirty="0"/>
                  <a:t>a)pro x= -1, y = -</a:t>
                </a:r>
                <a:r>
                  <a:rPr lang="cs-CZ" dirty="0" smtClean="0"/>
                  <a:t>2,5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r>
                  <a:rPr lang="cs-CZ" dirty="0" smtClean="0"/>
                  <a:t>b</a:t>
                </a:r>
                <a:r>
                  <a:rPr lang="cs-CZ" dirty="0"/>
                  <a:t>) pro x = 2, y = - </a:t>
                </a:r>
                <a:r>
                  <a:rPr lang="cs-CZ" dirty="0" smtClean="0"/>
                  <a:t>4,2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r>
                  <a:rPr lang="cs-CZ" dirty="0" smtClean="0"/>
                  <a:t>c</a:t>
                </a:r>
                <a:r>
                  <a:rPr lang="cs-CZ" dirty="0"/>
                  <a:t>) pro x=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/>
                  <a:t>, y = </a:t>
                </a:r>
                <a:r>
                  <a:rPr lang="cs-CZ" sz="3600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sz="3600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556792"/>
                <a:ext cx="8229600" cy="4525963"/>
              </a:xfrm>
              <a:blipFill rotWithShape="1">
                <a:blip r:embed="rId3"/>
                <a:stretch>
                  <a:fillRect l="-1704" t="-1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54538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457200" y="274638"/>
                <a:ext cx="8229600" cy="562074"/>
              </a:xfrm>
            </p:spPr>
            <p:txBody>
              <a:bodyPr>
                <a:normAutofit fontScale="90000"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/>
                  <a:t>- (5 + 2y)</a:t>
                </a:r>
                <a:endParaRPr lang="cs-CZ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457200" y="274638"/>
                <a:ext cx="8229600" cy="562074"/>
              </a:xfrm>
              <a:blipFill rotWithShape="1">
                <a:blip r:embed="rId2"/>
                <a:stretch>
                  <a:fillRect t="-30435" b="-608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08720"/>
                <a:ext cx="8229600" cy="5472608"/>
              </a:xfrm>
            </p:spPr>
            <p:txBody>
              <a:bodyPr>
                <a:normAutofit fontScale="85000" lnSpcReduction="10000"/>
              </a:bodyPr>
              <a:lstStyle/>
              <a:p>
                <a:r>
                  <a:rPr lang="cs-CZ" dirty="0" smtClean="0"/>
                  <a:t>a)pro x= -1, y = -2,5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3</a:t>
                </a:r>
                <a:r>
                  <a:rPr lang="cs-CZ" dirty="0">
                    <a:solidFill>
                      <a:srgbClr val="FF0000"/>
                    </a:solidFill>
                  </a:rPr>
                  <a:t>∙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(−1)</m:t>
                        </m:r>
                      </m:e>
                      <m:sup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</a:rPr>
                      <m:t>−[5+2∙(−2,5)]</m:t>
                    </m:r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= </a:t>
                </a:r>
                <a:r>
                  <a:rPr lang="cs-CZ" sz="3300" dirty="0">
                    <a:solidFill>
                      <a:srgbClr val="FF0000"/>
                    </a:solidFill>
                  </a:rPr>
                  <a:t>3∙(-1) – (5-5) </a:t>
                </a:r>
                <a:r>
                  <a:rPr lang="cs-CZ" sz="3300" dirty="0" smtClean="0">
                    <a:solidFill>
                      <a:srgbClr val="FF0000"/>
                    </a:solidFill>
                  </a:rPr>
                  <a:t>= </a:t>
                </a:r>
                <a:r>
                  <a:rPr lang="cs-CZ" sz="3300" dirty="0">
                    <a:solidFill>
                      <a:srgbClr val="FF0000"/>
                    </a:solidFill>
                  </a:rPr>
                  <a:t>-3+0 = </a:t>
                </a:r>
                <a:r>
                  <a:rPr lang="cs-CZ" sz="3300" b="1" dirty="0">
                    <a:solidFill>
                      <a:srgbClr val="FF0000"/>
                    </a:solidFill>
                  </a:rPr>
                  <a:t>-</a:t>
                </a:r>
                <a:r>
                  <a:rPr lang="cs-CZ" sz="3300" b="1" dirty="0" smtClean="0">
                    <a:solidFill>
                      <a:srgbClr val="FF0000"/>
                    </a:solidFill>
                  </a:rPr>
                  <a:t>3</a:t>
                </a:r>
              </a:p>
              <a:p>
                <a:pPr marL="0" indent="0">
                  <a:buNone/>
                </a:pPr>
                <a:endParaRPr lang="cs-CZ" b="1" dirty="0">
                  <a:solidFill>
                    <a:srgbClr val="FF0000"/>
                  </a:solidFill>
                </a:endParaRPr>
              </a:p>
              <a:p>
                <a:r>
                  <a:rPr lang="cs-CZ" dirty="0"/>
                  <a:t>b) pro x = 2, y = - 4,2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3∙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</a:rPr>
                      <m:t>−[5+2∙(−4,2)]</m:t>
                    </m:r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= 3∙ 8 – (5 – 8,4) = 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24 – (-3,4) = 24 + 3,4 =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27,4</a:t>
                </a:r>
              </a:p>
              <a:p>
                <a:pPr marL="0" indent="0">
                  <a:buNone/>
                </a:pPr>
                <a:endParaRPr lang="cs-CZ" b="1" dirty="0">
                  <a:solidFill>
                    <a:srgbClr val="FF0000"/>
                  </a:solidFill>
                </a:endParaRPr>
              </a:p>
              <a:p>
                <a:r>
                  <a:rPr lang="cs-CZ" dirty="0"/>
                  <a:t>c) pro x=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/>
                  <a:t>, y = </a:t>
                </a:r>
                <a:r>
                  <a:rPr lang="cs-CZ" sz="3600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sz="3600" dirty="0"/>
              </a:p>
              <a:p>
                <a:pPr marL="0" indent="0">
                  <a:buNone/>
                </a:pPr>
                <a:r>
                  <a:rPr lang="cs-CZ" sz="3600" dirty="0">
                    <a:solidFill>
                      <a:srgbClr val="FF0000"/>
                    </a:solidFill>
                  </a:rPr>
                  <a:t>3∙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(</m:t>
                        </m:r>
                        <m:f>
                          <m:fPr>
                            <m:ctrlPr>
                              <a:rPr lang="cs-CZ" sz="36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6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36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3</m:t>
                            </m:r>
                          </m:den>
                        </m:f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3600" i="1">
                        <a:solidFill>
                          <a:srgbClr val="FF0000"/>
                        </a:solidFill>
                        <a:latin typeface="Cambria Math"/>
                      </a:rPr>
                      <m:t>−[5+2∙(−</m:t>
                    </m:r>
                    <m:f>
                      <m:fPr>
                        <m:ctrlP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3600" i="1">
                        <a:solidFill>
                          <a:srgbClr val="FF0000"/>
                        </a:solidFill>
                        <a:latin typeface="Cambria Math"/>
                      </a:rPr>
                      <m:t>)]</m:t>
                    </m:r>
                  </m:oMath>
                </a14:m>
                <a:r>
                  <a:rPr lang="cs-CZ" sz="3600" dirty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36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den>
                    </m:f>
                    <m:r>
                      <a:rPr lang="cs-CZ" sz="360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∙</m:t>
                    </m:r>
                    <m:f>
                      <m:fPr>
                        <m:ctrlP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1  </m:t>
                        </m:r>
                      </m:num>
                      <m:den>
                        <m:r>
                          <a:rPr lang="cs-CZ" sz="36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27</m:t>
                        </m:r>
                      </m:den>
                    </m:f>
                  </m:oMath>
                </a14:m>
                <a:r>
                  <a:rPr lang="cs-CZ" sz="3600" dirty="0">
                    <a:solidFill>
                      <a:srgbClr val="FF0000"/>
                    </a:solidFill>
                  </a:rPr>
                  <a:t> - (5 -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3600" dirty="0">
                    <a:solidFill>
                      <a:srgbClr val="FF0000"/>
                    </a:solidFill>
                  </a:rPr>
                  <a:t>)=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sz="3600" dirty="0">
                    <a:solidFill>
                      <a:srgbClr val="FF0000"/>
                    </a:solidFill>
                  </a:rPr>
                  <a:t> - 4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3600" dirty="0">
                    <a:solidFill>
                      <a:srgbClr val="FF0000"/>
                    </a:solidFill>
                  </a:rPr>
                  <a:t> </a:t>
                </a:r>
                <a:r>
                  <a:rPr lang="cs-CZ" sz="3600" dirty="0" smtClean="0">
                    <a:solidFill>
                      <a:srgbClr val="FF0000"/>
                    </a:solidFill>
                  </a:rPr>
                  <a:t>=</a:t>
                </a:r>
              </a:p>
              <a:p>
                <a:pPr marL="0" indent="0">
                  <a:buNone/>
                </a:pPr>
                <a:r>
                  <a:rPr lang="cs-CZ" sz="3600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sz="3600" dirty="0">
                    <a:solidFill>
                      <a:srgbClr val="FF0000"/>
                    </a:solidFill>
                  </a:rPr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23</m:t>
                        </m:r>
                      </m:num>
                      <m:den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3600" dirty="0">
                    <a:solidFill>
                      <a:srgbClr val="FF0000"/>
                    </a:solidFill>
                  </a:rPr>
                  <a:t>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  <m:r>
                          <a:rPr lang="cs-CZ" sz="36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207</m:t>
                        </m:r>
                      </m:num>
                      <m:den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45</m:t>
                        </m:r>
                      </m:den>
                    </m:f>
                  </m:oMath>
                </a14:m>
                <a:r>
                  <a:rPr lang="cs-CZ" sz="3600" dirty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202</m:t>
                        </m:r>
                      </m:num>
                      <m:den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45</m:t>
                        </m:r>
                      </m:den>
                    </m:f>
                  </m:oMath>
                </a14:m>
                <a:r>
                  <a:rPr lang="cs-CZ" sz="3600" dirty="0">
                    <a:solidFill>
                      <a:srgbClr val="FF0000"/>
                    </a:solidFill>
                  </a:rPr>
                  <a:t> = </a:t>
                </a:r>
                <a:r>
                  <a:rPr lang="cs-CZ" sz="3600" b="1" dirty="0">
                    <a:solidFill>
                      <a:srgbClr val="FF0000"/>
                    </a:solidFill>
                  </a:rPr>
                  <a:t>- 4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𝟐𝟐</m:t>
                        </m:r>
                      </m:num>
                      <m:den>
                        <m:r>
                          <a:rPr lang="cs-CZ" sz="36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𝟒𝟓</m:t>
                        </m:r>
                      </m:den>
                    </m:f>
                  </m:oMath>
                </a14:m>
                <a:endParaRPr lang="cs-CZ" sz="3600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08720"/>
                <a:ext cx="8229600" cy="5472608"/>
              </a:xfrm>
              <a:blipFill rotWithShape="1">
                <a:blip r:embed="rId3"/>
                <a:stretch>
                  <a:fillRect l="-1778" t="-1670" b="-11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539552" y="1340768"/>
            <a:ext cx="3744416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283968" y="1367524"/>
            <a:ext cx="2016224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300192" y="1338385"/>
            <a:ext cx="2016224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9552" y="2220376"/>
            <a:ext cx="3168352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95536" y="2638940"/>
            <a:ext cx="3456384" cy="58954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851920" y="2638940"/>
            <a:ext cx="3515785" cy="5895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17000" y="3228488"/>
            <a:ext cx="1562712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054300" y="3228488"/>
            <a:ext cx="2373684" cy="5821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9552" y="4077072"/>
            <a:ext cx="2952328" cy="792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17000" y="4861996"/>
            <a:ext cx="3744416" cy="792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139952" y="4736828"/>
            <a:ext cx="3744416" cy="9244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17000" y="5617781"/>
            <a:ext cx="2714840" cy="792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090927" y="5505997"/>
            <a:ext cx="2714840" cy="792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580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/>
                  <a:t>- (5 + 2y)</a:t>
                </a:r>
                <a:endParaRPr lang="cs-CZ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b="-90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77500" lnSpcReduction="20000"/>
              </a:bodyPr>
              <a:lstStyle/>
              <a:p>
                <a:r>
                  <a:rPr lang="cs-CZ" dirty="0" smtClean="0"/>
                  <a:t>a)pro x= -1, y = -2,5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3 ∙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(−1)</m:t>
                        </m:r>
                      </m:e>
                      <m:sup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</a:rPr>
                      <m:t>−[5+2∙(−2,5)]</m:t>
                    </m:r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= 3∙(-1) – (5-5) =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 -3+0 = </a:t>
                </a:r>
                <a:r>
                  <a:rPr lang="cs-CZ" b="1" dirty="0">
                    <a:solidFill>
                      <a:srgbClr val="FF0000"/>
                    </a:solidFill>
                  </a:rPr>
                  <a:t>-3</a:t>
                </a:r>
              </a:p>
              <a:p>
                <a:r>
                  <a:rPr lang="cs-CZ" dirty="0"/>
                  <a:t>b) pro x = 2, y = - 4,2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3 ∙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</a:rPr>
                      <m:t>−[5+2∙(−4,2)]</m:t>
                    </m:r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= 3∙ 8 – (5 – 8,4) = 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24 – (-3,4) = 24 + 3,4 = </a:t>
                </a:r>
                <a:r>
                  <a:rPr lang="cs-CZ" b="1" dirty="0">
                    <a:solidFill>
                      <a:srgbClr val="FF0000"/>
                    </a:solidFill>
                  </a:rPr>
                  <a:t>27,4</a:t>
                </a:r>
              </a:p>
              <a:p>
                <a:r>
                  <a:rPr lang="cs-CZ" dirty="0"/>
                  <a:t>c) pro x=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/>
                  <a:t>, y = </a:t>
                </a:r>
                <a:r>
                  <a:rPr lang="cs-CZ" sz="3600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sz="3600" dirty="0"/>
              </a:p>
              <a:p>
                <a:pPr marL="0" indent="0">
                  <a:buNone/>
                </a:pPr>
                <a:r>
                  <a:rPr lang="cs-CZ" sz="3600" dirty="0">
                    <a:solidFill>
                      <a:srgbClr val="FF0000"/>
                    </a:solidFill>
                  </a:rPr>
                  <a:t>3∙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(</m:t>
                        </m:r>
                        <m:f>
                          <m:fPr>
                            <m:ctrlPr>
                              <a:rPr lang="cs-CZ" sz="36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6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36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3</m:t>
                            </m:r>
                          </m:den>
                        </m:f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3600" i="1">
                        <a:solidFill>
                          <a:srgbClr val="FF0000"/>
                        </a:solidFill>
                        <a:latin typeface="Cambria Math"/>
                      </a:rPr>
                      <m:t>−[5+2∙(−</m:t>
                    </m:r>
                    <m:f>
                      <m:fPr>
                        <m:ctrlP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3600" i="1">
                        <a:solidFill>
                          <a:srgbClr val="FF0000"/>
                        </a:solidFill>
                        <a:latin typeface="Cambria Math"/>
                      </a:rPr>
                      <m:t>)]</m:t>
                    </m:r>
                  </m:oMath>
                </a14:m>
                <a:r>
                  <a:rPr lang="cs-CZ" sz="3600" dirty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36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den>
                    </m:f>
                    <m:r>
                      <a:rPr lang="cs-CZ" sz="360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∙</m:t>
                    </m:r>
                    <m:f>
                      <m:fPr>
                        <m:ctrlP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1  </m:t>
                        </m:r>
                      </m:num>
                      <m:den>
                        <m:r>
                          <a:rPr lang="cs-CZ" sz="36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27</m:t>
                        </m:r>
                      </m:den>
                    </m:f>
                  </m:oMath>
                </a14:m>
                <a:r>
                  <a:rPr lang="cs-CZ" sz="3600" dirty="0">
                    <a:solidFill>
                      <a:srgbClr val="FF0000"/>
                    </a:solidFill>
                  </a:rPr>
                  <a:t> - (5 -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3600" dirty="0">
                    <a:solidFill>
                      <a:srgbClr val="FF0000"/>
                    </a:solidFill>
                  </a:rPr>
                  <a:t>)=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sz="3600" dirty="0">
                    <a:solidFill>
                      <a:srgbClr val="FF0000"/>
                    </a:solidFill>
                  </a:rPr>
                  <a:t> - 4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3600" dirty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sz="3600" dirty="0">
                    <a:solidFill>
                      <a:srgbClr val="FF0000"/>
                    </a:solidFill>
                  </a:rPr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23</m:t>
                        </m:r>
                      </m:num>
                      <m:den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3600" dirty="0">
                    <a:solidFill>
                      <a:srgbClr val="FF0000"/>
                    </a:solidFill>
                  </a:rPr>
                  <a:t> =</a:t>
                </a:r>
              </a:p>
              <a:p>
                <a:pPr marL="0" indent="0">
                  <a:buNone/>
                </a:pPr>
                <a:r>
                  <a:rPr lang="cs-CZ" sz="3600" dirty="0">
                    <a:solidFill>
                      <a:srgbClr val="FF0000"/>
                    </a:solidFill>
                  </a:rPr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  <m:r>
                          <a:rPr lang="cs-CZ" sz="36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207</m:t>
                        </m:r>
                      </m:num>
                      <m:den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45</m:t>
                        </m:r>
                      </m:den>
                    </m:f>
                  </m:oMath>
                </a14:m>
                <a:r>
                  <a:rPr lang="cs-CZ" sz="3600" dirty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202</m:t>
                        </m:r>
                      </m:num>
                      <m:den>
                        <m:r>
                          <a:rPr lang="cs-CZ" sz="3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45</m:t>
                        </m:r>
                      </m:den>
                    </m:f>
                  </m:oMath>
                </a14:m>
                <a:r>
                  <a:rPr lang="cs-CZ" sz="3600" dirty="0">
                    <a:solidFill>
                      <a:srgbClr val="FF0000"/>
                    </a:solidFill>
                  </a:rPr>
                  <a:t> = </a:t>
                </a:r>
                <a:r>
                  <a:rPr lang="cs-CZ" sz="3600" b="1" dirty="0">
                    <a:solidFill>
                      <a:srgbClr val="FF0000"/>
                    </a:solidFill>
                  </a:rPr>
                  <a:t>- 4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𝟐𝟐</m:t>
                        </m:r>
                      </m:num>
                      <m:den>
                        <m:r>
                          <a:rPr lang="cs-CZ" sz="36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𝟒𝟓</m:t>
                        </m:r>
                      </m:den>
                    </m:f>
                  </m:oMath>
                </a14:m>
                <a:endParaRPr lang="cs-CZ" sz="3600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/>
                <a:stretch>
                  <a:fillRect l="-1481" t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51065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989</Words>
  <Application>Microsoft Office PowerPoint</Application>
  <PresentationFormat>Předvádění na obrazovce (4:3)</PresentationFormat>
  <Paragraphs>93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Hodnota výrazu s proměnnými</vt:lpstr>
      <vt:lpstr>Rozcvička</vt:lpstr>
      <vt:lpstr>1) 3 x – 5 </vt:lpstr>
      <vt:lpstr>2) x^3-x^2+3 </vt:lpstr>
      <vt:lpstr>(〖2m〗^3-4n)/(m+1)</vt:lpstr>
      <vt:lpstr>(〖2m〗^3-4n)/(m+1)</vt:lpstr>
      <vt:lpstr>(〖2m〗^3-4n)/(m+1)</vt:lpstr>
      <vt:lpstr>〖3x〗^3- (5 + 2y)</vt:lpstr>
      <vt:lpstr>〖3x〗^3- (5 + 2y)</vt:lpstr>
      <vt:lpstr>〖3x〗^3- (5 + 2y)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Hodnota výrazu s proměnnými</dc:title>
  <dc:creator>mrkackovav</dc:creator>
  <cp:lastModifiedBy>mrkackovav</cp:lastModifiedBy>
  <cp:revision>17</cp:revision>
  <dcterms:created xsi:type="dcterms:W3CDTF">2013-01-15T21:59:38Z</dcterms:created>
  <dcterms:modified xsi:type="dcterms:W3CDTF">2013-01-27T10:43:11Z</dcterms:modified>
</cp:coreProperties>
</file>