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57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660066"/>
    <a:srgbClr val="000099"/>
    <a:srgbClr val="006600"/>
    <a:srgbClr val="008000"/>
    <a:srgbClr val="CC00CC"/>
    <a:srgbClr val="CC3399"/>
    <a:srgbClr val="0066FF"/>
    <a:srgbClr val="FF0000"/>
    <a:srgbClr val="800080"/>
  </p:clrMru>
</p:presentationPr>
</file>

<file path=ppt/tableStyles.xml><?xml version="1.0" encoding="utf-8"?>
<a:tblStyleLst xmlns:a="http://schemas.openxmlformats.org/drawingml/2006/main" def="{5C22544A-7EE6-4342-B048-85BDC9FD1C3A}"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976BD7B-773E-4842-BE4E-205B102F8204}" type="datetimeFigureOut">
              <a:rPr lang="cs-CZ" smtClean="0"/>
              <a:pPr/>
              <a:t>11.12.2012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54CD887-B334-4FBE-8CE3-41E1EE0DCAB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76BD7B-773E-4842-BE4E-205B102F8204}" type="datetimeFigureOut">
              <a:rPr lang="cs-CZ" smtClean="0"/>
              <a:pPr/>
              <a:t>11.12.2012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D887-B334-4FBE-8CE3-41E1EE0DCAB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76BD7B-773E-4842-BE4E-205B102F8204}" type="datetimeFigureOut">
              <a:rPr lang="cs-CZ" smtClean="0"/>
              <a:pPr/>
              <a:t>11.12.2012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D887-B334-4FBE-8CE3-41E1EE0DCAB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76BD7B-773E-4842-BE4E-205B102F8204}" type="datetimeFigureOut">
              <a:rPr lang="cs-CZ" smtClean="0"/>
              <a:pPr/>
              <a:t>11.12.2012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D887-B334-4FBE-8CE3-41E1EE0DCAB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76BD7B-773E-4842-BE4E-205B102F8204}" type="datetimeFigureOut">
              <a:rPr lang="cs-CZ" smtClean="0"/>
              <a:pPr/>
              <a:t>11.12.2012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D887-B334-4FBE-8CE3-41E1EE0DCAB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76BD7B-773E-4842-BE4E-205B102F8204}" type="datetimeFigureOut">
              <a:rPr lang="cs-CZ" smtClean="0"/>
              <a:pPr/>
              <a:t>11.12.2012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D887-B334-4FBE-8CE3-41E1EE0DCAB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76BD7B-773E-4842-BE4E-205B102F8204}" type="datetimeFigureOut">
              <a:rPr lang="cs-CZ" smtClean="0"/>
              <a:pPr/>
              <a:t>11.12.2012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D887-B334-4FBE-8CE3-41E1EE0DCAB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B976BD7B-773E-4842-BE4E-205B102F8204}" type="datetimeFigureOut">
              <a:rPr lang="cs-CZ" smtClean="0"/>
              <a:pPr/>
              <a:t>11.12.2012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D887-B334-4FBE-8CE3-41E1EE0DCAB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976BD7B-773E-4842-BE4E-205B102F8204}" type="datetimeFigureOut">
              <a:rPr lang="cs-CZ" smtClean="0"/>
              <a:pPr/>
              <a:t>11.12.2012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54CD887-B334-4FBE-8CE3-41E1EE0DCAB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76BD7B-773E-4842-BE4E-205B102F8204}" type="datetimeFigureOut">
              <a:rPr lang="cs-CZ" smtClean="0"/>
              <a:pPr/>
              <a:t>11.12.2012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D887-B334-4FBE-8CE3-41E1EE0DCAB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76BD7B-773E-4842-BE4E-205B102F8204}" type="datetimeFigureOut">
              <a:rPr lang="cs-CZ" smtClean="0"/>
              <a:pPr/>
              <a:t>11.12.2012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D887-B334-4FBE-8CE3-41E1EE0DCAB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976BD7B-773E-4842-BE4E-205B102F8204}" type="datetimeFigureOut">
              <a:rPr lang="cs-CZ" smtClean="0"/>
              <a:pPr/>
              <a:t>11.12.2012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54CD887-B334-4FBE-8CE3-41E1EE0DCAB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utfit4events.cz/images/cinovy-centurion_mc8833.jpg" TargetMode="External"/><Relationship Id="rId3" Type="http://schemas.openxmlformats.org/officeDocument/2006/relationships/hyperlink" Target="http://www.hemel.cz/files/Vodicka.jpg" TargetMode="External"/><Relationship Id="rId7" Type="http://schemas.openxmlformats.org/officeDocument/2006/relationships/hyperlink" Target="http://upload.wikimedia.org/wikipedia/commons/thumb/1/18/Ar%C3%A4ometer.jpg/220px-Ar%C3%A4ometer.jpg" TargetMode="External"/><Relationship Id="rId2" Type="http://schemas.openxmlformats.org/officeDocument/2006/relationships/hyperlink" Target="http://www.matrix-2001.cz/files/image/svet-ocima-miroslava-zelenky/image001(1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hescientific.com/edu/company/JAYTEC/703d8451-a0da-4ccb-a80e-37882179851dMeasuringCylinderGradeB25ml_000.jpg" TargetMode="External"/><Relationship Id="rId5" Type="http://schemas.openxmlformats.org/officeDocument/2006/relationships/hyperlink" Target="http://www.didaktik.sk/novy/images/stories/vaha.jpg" TargetMode="External"/><Relationship Id="rId4" Type="http://schemas.openxmlformats.org/officeDocument/2006/relationships/hyperlink" Target="http://www.kulisy.cz/ceniky/koulec.jpg" TargetMode="External"/><Relationship Id="rId9" Type="http://schemas.openxmlformats.org/officeDocument/2006/relationships/hyperlink" Target="http://www.zlatnictvi.net/files/snubak_4_1_v63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143380"/>
            <a:ext cx="6624736" cy="15716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Slouží k naučení nového učiva. Žák naváže na znalosti, které získal o hustotě v </a:t>
            </a:r>
            <a:r>
              <a:rPr lang="cs-CZ" sz="1600" b="1" dirty="0" smtClean="0">
                <a:solidFill>
                  <a:srgbClr val="00B0F0"/>
                </a:solidFill>
              </a:rPr>
              <a:t>prvouce a přírodovědě. Žák </a:t>
            </a:r>
            <a:r>
              <a:rPr lang="cs-CZ" sz="1600" b="1" dirty="0">
                <a:solidFill>
                  <a:srgbClr val="00B0F0"/>
                </a:solidFill>
              </a:rPr>
              <a:t> </a:t>
            </a:r>
            <a:r>
              <a:rPr lang="cs-CZ" sz="1600" b="1" dirty="0" smtClean="0">
                <a:solidFill>
                  <a:srgbClr val="00B0F0"/>
                </a:solidFill>
              </a:rPr>
              <a:t>si nejprve formou otázek a odpovědí zopakuje již naučené znalosti o hustotě jako odvozené fyzikální veličině. Žák se naučí řešit jednoduché úlohy na výpočet hustoty ze vzorce.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428728" y="3000372"/>
            <a:ext cx="621510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Hustota-výpočet hustoty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332656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VY_32_INOVACE_FY.6.A.02_hustota_-_vypocet_hustoty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1429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Jak značíme odvozenou fyzikální veličinu „hustota“?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Vyberte správný symbol a řekni název symbolu: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endParaRPr lang="cs-CZ" sz="32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714348" y="3286124"/>
            <a:ext cx="1643074" cy="1357322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3200" b="1" dirty="0" smtClean="0">
                <a:solidFill>
                  <a:srgbClr val="660066"/>
                </a:solidFill>
                <a:latin typeface="Arial"/>
                <a:cs typeface="Arial"/>
              </a:rPr>
              <a:t>ρ</a:t>
            </a:r>
            <a:endParaRPr lang="cs-CZ" sz="3200" b="1" dirty="0" smtClean="0">
              <a:solidFill>
                <a:srgbClr val="660066"/>
              </a:solidFill>
              <a:latin typeface="Arial"/>
              <a:cs typeface="Arial"/>
            </a:endParaRPr>
          </a:p>
          <a:p>
            <a:pPr algn="ctr"/>
            <a:r>
              <a:rPr lang="en-US" sz="3200" b="1" dirty="0" smtClean="0">
                <a:solidFill>
                  <a:srgbClr val="660066"/>
                </a:solidFill>
                <a:latin typeface="Arial"/>
                <a:cs typeface="Arial"/>
              </a:rPr>
              <a:t>[</a:t>
            </a:r>
            <a:r>
              <a:rPr lang="cs-CZ" sz="3200" b="1" dirty="0" smtClean="0">
                <a:solidFill>
                  <a:srgbClr val="660066"/>
                </a:solidFill>
                <a:latin typeface="Arial"/>
                <a:cs typeface="Arial"/>
              </a:rPr>
              <a:t>fí</a:t>
            </a:r>
            <a:r>
              <a:rPr lang="en-US" sz="3200" b="1" dirty="0" smtClean="0">
                <a:solidFill>
                  <a:srgbClr val="660066"/>
                </a:solidFill>
                <a:latin typeface="Arial"/>
                <a:cs typeface="Arial"/>
              </a:rPr>
              <a:t>]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286512" y="4143380"/>
            <a:ext cx="1643074" cy="1357322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3200" b="1" dirty="0">
                <a:solidFill>
                  <a:srgbClr val="660066"/>
                </a:solidFill>
                <a:latin typeface="Arial"/>
                <a:cs typeface="Arial"/>
              </a:rPr>
              <a:t>λ</a:t>
            </a:r>
            <a:endParaRPr lang="cs-CZ" sz="3200" b="1" dirty="0" smtClean="0">
              <a:solidFill>
                <a:srgbClr val="660066"/>
              </a:solidFill>
              <a:latin typeface="Arial"/>
              <a:cs typeface="Arial"/>
            </a:endParaRPr>
          </a:p>
          <a:p>
            <a:pPr algn="ctr"/>
            <a:r>
              <a:rPr lang="en-US" sz="3200" b="1" dirty="0" smtClean="0">
                <a:solidFill>
                  <a:srgbClr val="660066"/>
                </a:solidFill>
                <a:latin typeface="Arial"/>
                <a:cs typeface="Arial"/>
              </a:rPr>
              <a:t>[</a:t>
            </a:r>
            <a:r>
              <a:rPr lang="cs-CZ" sz="1400" b="1" dirty="0" smtClean="0">
                <a:solidFill>
                  <a:srgbClr val="660066"/>
                </a:solidFill>
                <a:latin typeface="Arial"/>
                <a:cs typeface="Arial"/>
              </a:rPr>
              <a:t>lambda</a:t>
            </a:r>
            <a:r>
              <a:rPr lang="en-US" sz="3200" b="1" dirty="0" smtClean="0">
                <a:solidFill>
                  <a:srgbClr val="660066"/>
                </a:solidFill>
                <a:latin typeface="Arial"/>
                <a:cs typeface="Arial"/>
              </a:rPr>
              <a:t>]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28926" y="4786322"/>
            <a:ext cx="1643074" cy="1357322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3200" b="1" dirty="0">
                <a:solidFill>
                  <a:srgbClr val="660066"/>
                </a:solidFill>
                <a:latin typeface="Arial"/>
                <a:cs typeface="Arial"/>
              </a:rPr>
              <a:t>Ω</a:t>
            </a:r>
            <a:endParaRPr lang="cs-CZ" sz="3200" b="1" dirty="0" smtClean="0">
              <a:solidFill>
                <a:srgbClr val="660066"/>
              </a:solidFill>
              <a:latin typeface="Arial"/>
              <a:cs typeface="Arial"/>
            </a:endParaRPr>
          </a:p>
          <a:p>
            <a:pPr algn="ctr"/>
            <a:r>
              <a:rPr lang="en-US" sz="3200" b="1" dirty="0" smtClean="0">
                <a:solidFill>
                  <a:srgbClr val="660066"/>
                </a:solidFill>
                <a:latin typeface="Arial"/>
                <a:cs typeface="Arial"/>
              </a:rPr>
              <a:t>[</a:t>
            </a:r>
            <a:r>
              <a:rPr lang="cs-CZ" sz="1400" b="1" dirty="0" smtClean="0">
                <a:solidFill>
                  <a:srgbClr val="660066"/>
                </a:solidFill>
                <a:latin typeface="Arial"/>
                <a:cs typeface="Arial"/>
              </a:rPr>
              <a:t>omega</a:t>
            </a:r>
            <a:r>
              <a:rPr lang="en-US" sz="3200" b="1" dirty="0" smtClean="0">
                <a:solidFill>
                  <a:srgbClr val="660066"/>
                </a:solidFill>
                <a:latin typeface="Arial"/>
                <a:cs typeface="Arial"/>
              </a:rPr>
              <a:t>]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714744" y="2571744"/>
            <a:ext cx="1643074" cy="1357322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3200" b="1" dirty="0" smtClean="0">
                <a:solidFill>
                  <a:srgbClr val="660066"/>
                </a:solidFill>
                <a:latin typeface="Arial"/>
                <a:cs typeface="Arial"/>
              </a:rPr>
              <a:t>ρ</a:t>
            </a:r>
            <a:endParaRPr lang="cs-CZ" sz="3200" b="1" dirty="0" smtClean="0">
              <a:solidFill>
                <a:srgbClr val="660066"/>
              </a:solidFill>
              <a:latin typeface="Arial"/>
              <a:cs typeface="Arial"/>
            </a:endParaRPr>
          </a:p>
          <a:p>
            <a:pPr algn="ctr"/>
            <a:r>
              <a:rPr lang="en-US" sz="3200" b="1" dirty="0" smtClean="0">
                <a:solidFill>
                  <a:srgbClr val="660066"/>
                </a:solidFill>
                <a:latin typeface="Arial"/>
                <a:cs typeface="Arial"/>
              </a:rPr>
              <a:t>[r</a:t>
            </a:r>
            <a:r>
              <a:rPr lang="cs-CZ" sz="3200" b="1" dirty="0" smtClean="0">
                <a:solidFill>
                  <a:srgbClr val="660066"/>
                </a:solidFill>
                <a:latin typeface="Arial"/>
                <a:cs typeface="Arial"/>
              </a:rPr>
              <a:t>ó</a:t>
            </a:r>
            <a:r>
              <a:rPr lang="en-US" sz="3200" b="1" dirty="0" smtClean="0">
                <a:solidFill>
                  <a:srgbClr val="660066"/>
                </a:solidFill>
                <a:latin typeface="Arial"/>
                <a:cs typeface="Arial"/>
              </a:rPr>
              <a:t>]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8573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Jaké jednotky hustoty používáme?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Vyberte správné jednotky: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071538" y="2428868"/>
            <a:ext cx="2286016" cy="128588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ml/cm³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000760" y="5357826"/>
            <a:ext cx="2286016" cy="128588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l/kg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57686" y="3500438"/>
            <a:ext cx="2286016" cy="128588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g/cm³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571604" y="4357694"/>
            <a:ext cx="2286016" cy="128588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kg/l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857884" y="1714488"/>
            <a:ext cx="2286016" cy="128588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kg/m³</a:t>
            </a:r>
            <a:endParaRPr lang="cs-CZ" sz="36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257808" cy="20113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Jakou hustotu má voda?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Vyberte správné údaje: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20" y="2000240"/>
            <a:ext cx="2643206" cy="2000264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 smtClean="0">
              <a:solidFill>
                <a:srgbClr val="003300"/>
              </a:solidFill>
            </a:endParaRPr>
          </a:p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1 000</a:t>
            </a:r>
          </a:p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kg/m³</a:t>
            </a:r>
          </a:p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 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286116" y="2071678"/>
            <a:ext cx="2643206" cy="2000264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 smtClean="0">
              <a:solidFill>
                <a:srgbClr val="003300"/>
              </a:solidFill>
            </a:endParaRPr>
          </a:p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10</a:t>
            </a:r>
          </a:p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g/cm³</a:t>
            </a:r>
          </a:p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 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000760" y="3929066"/>
            <a:ext cx="2643206" cy="2000264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 smtClean="0">
              <a:solidFill>
                <a:srgbClr val="003300"/>
              </a:solidFill>
            </a:endParaRPr>
          </a:p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1 </a:t>
            </a:r>
          </a:p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g/cm³</a:t>
            </a:r>
          </a:p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 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929322" y="785794"/>
            <a:ext cx="2643206" cy="2000264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 smtClean="0">
              <a:solidFill>
                <a:srgbClr val="003300"/>
              </a:solidFill>
            </a:endParaRPr>
          </a:p>
          <a:p>
            <a:pPr algn="ctr"/>
            <a:r>
              <a:rPr lang="cs-CZ" sz="3600" b="1" dirty="0">
                <a:solidFill>
                  <a:srgbClr val="003300"/>
                </a:solidFill>
              </a:rPr>
              <a:t>2</a:t>
            </a:r>
            <a:r>
              <a:rPr lang="cs-CZ" sz="3600" b="1" dirty="0" smtClean="0">
                <a:solidFill>
                  <a:srgbClr val="003300"/>
                </a:solidFill>
              </a:rPr>
              <a:t> 000</a:t>
            </a:r>
          </a:p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kg/m³</a:t>
            </a:r>
          </a:p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 </a:t>
            </a:r>
            <a:endParaRPr lang="cs-CZ" sz="3600" b="1" dirty="0">
              <a:solidFill>
                <a:srgbClr val="003300"/>
              </a:solidFill>
            </a:endParaRPr>
          </a:p>
        </p:txBody>
      </p:sp>
      <p:pic>
        <p:nvPicPr>
          <p:cNvPr id="9" name="Obrázek 8" descr="Vodick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926" y="4214818"/>
            <a:ext cx="2357430" cy="23574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Jak vypočítáme hustotu?</a:t>
            </a:r>
            <a:br>
              <a:rPr lang="cs-CZ" sz="3200" dirty="0" smtClean="0">
                <a:solidFill>
                  <a:srgbClr val="FF0000"/>
                </a:solidFill>
                <a:effectLst/>
              </a:rPr>
            </a:br>
            <a:r>
              <a:rPr lang="cs-CZ" sz="3200" dirty="0" smtClean="0">
                <a:solidFill>
                  <a:srgbClr val="FF0000"/>
                </a:solidFill>
                <a:effectLst/>
              </a:rPr>
              <a:t>Vyberte správný vzorec a popište ho slovy: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5786" y="3929066"/>
            <a:ext cx="2357454" cy="142876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3600" b="1" dirty="0" smtClean="0">
                <a:solidFill>
                  <a:srgbClr val="800000"/>
                </a:solidFill>
                <a:latin typeface="Arial"/>
                <a:cs typeface="Arial"/>
              </a:rPr>
              <a:t>ρ</a:t>
            </a:r>
            <a:r>
              <a:rPr lang="el-GR" sz="3600" b="1" dirty="0" smtClean="0">
                <a:solidFill>
                  <a:srgbClr val="800000"/>
                </a:solidFill>
                <a:latin typeface="Arial Black"/>
                <a:cs typeface="Arial"/>
              </a:rPr>
              <a:t>=</a:t>
            </a:r>
            <a:r>
              <a:rPr lang="cs-CZ" sz="3600" b="1" dirty="0" smtClean="0">
                <a:solidFill>
                  <a:srgbClr val="800000"/>
                </a:solidFill>
                <a:latin typeface="Arial Black"/>
                <a:cs typeface="Arial"/>
              </a:rPr>
              <a:t>m</a:t>
            </a:r>
            <a:r>
              <a:rPr lang="cs-CZ" sz="3600" b="1" dirty="0" smtClean="0">
                <a:solidFill>
                  <a:srgbClr val="800000"/>
                </a:solidFill>
                <a:latin typeface="Arial"/>
                <a:cs typeface="Arial"/>
              </a:rPr>
              <a:t>-</a:t>
            </a:r>
            <a:r>
              <a:rPr lang="cs-CZ" sz="3600" b="1" dirty="0" smtClean="0">
                <a:solidFill>
                  <a:srgbClr val="800000"/>
                </a:solidFill>
                <a:latin typeface="Arial Black"/>
                <a:cs typeface="Arial"/>
              </a:rPr>
              <a:t>V</a:t>
            </a:r>
            <a:endParaRPr lang="cs-CZ" sz="3600" b="1" dirty="0">
              <a:solidFill>
                <a:srgbClr val="8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43240" y="2285992"/>
            <a:ext cx="2357454" cy="142876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3600" b="1" dirty="0" smtClean="0">
                <a:solidFill>
                  <a:srgbClr val="800000"/>
                </a:solidFill>
                <a:latin typeface="Arial"/>
                <a:cs typeface="Arial"/>
              </a:rPr>
              <a:t>ρ</a:t>
            </a:r>
            <a:r>
              <a:rPr lang="el-GR" sz="3600" b="1" dirty="0" smtClean="0">
                <a:solidFill>
                  <a:srgbClr val="800000"/>
                </a:solidFill>
                <a:latin typeface="Arial Black"/>
                <a:cs typeface="Arial"/>
              </a:rPr>
              <a:t>=</a:t>
            </a:r>
            <a:r>
              <a:rPr lang="cs-CZ" sz="3600" b="1" dirty="0" smtClean="0">
                <a:solidFill>
                  <a:srgbClr val="800000"/>
                </a:solidFill>
                <a:latin typeface="Arial Black"/>
                <a:cs typeface="Arial"/>
              </a:rPr>
              <a:t>m</a:t>
            </a:r>
            <a:r>
              <a:rPr lang="cs-CZ" sz="3600" b="1" dirty="0" smtClean="0">
                <a:solidFill>
                  <a:srgbClr val="800000"/>
                </a:solidFill>
                <a:latin typeface="Arial"/>
                <a:cs typeface="Arial"/>
              </a:rPr>
              <a:t>∙</a:t>
            </a:r>
            <a:r>
              <a:rPr lang="cs-CZ" sz="3600" b="1" dirty="0" smtClean="0">
                <a:solidFill>
                  <a:srgbClr val="800000"/>
                </a:solidFill>
                <a:latin typeface="Arial Black"/>
                <a:cs typeface="Arial"/>
              </a:rPr>
              <a:t>V</a:t>
            </a:r>
            <a:endParaRPr lang="cs-CZ" sz="3600" b="1" dirty="0">
              <a:solidFill>
                <a:srgbClr val="8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29322" y="3000372"/>
            <a:ext cx="2357454" cy="142876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3600" b="1" dirty="0" smtClean="0">
                <a:solidFill>
                  <a:srgbClr val="800000"/>
                </a:solidFill>
                <a:latin typeface="Arial"/>
                <a:cs typeface="Arial"/>
              </a:rPr>
              <a:t>ρ</a:t>
            </a:r>
            <a:r>
              <a:rPr lang="el-GR" sz="3600" b="1" dirty="0" smtClean="0">
                <a:solidFill>
                  <a:srgbClr val="800000"/>
                </a:solidFill>
                <a:latin typeface="Arial Black"/>
                <a:cs typeface="Arial"/>
              </a:rPr>
              <a:t>=</a:t>
            </a:r>
            <a:r>
              <a:rPr lang="cs-CZ" sz="3600" b="1" dirty="0" smtClean="0">
                <a:solidFill>
                  <a:srgbClr val="800000"/>
                </a:solidFill>
                <a:latin typeface="Arial Black"/>
                <a:cs typeface="Arial"/>
              </a:rPr>
              <a:t>m</a:t>
            </a:r>
            <a:r>
              <a:rPr lang="cs-CZ" sz="3600" b="1" dirty="0" smtClean="0">
                <a:solidFill>
                  <a:srgbClr val="800000"/>
                </a:solidFill>
                <a:latin typeface="Arial"/>
                <a:cs typeface="Arial"/>
              </a:rPr>
              <a:t>+</a:t>
            </a:r>
            <a:r>
              <a:rPr lang="cs-CZ" sz="3600" b="1" dirty="0" smtClean="0">
                <a:solidFill>
                  <a:srgbClr val="800000"/>
                </a:solidFill>
                <a:latin typeface="Arial Black"/>
                <a:cs typeface="Arial"/>
              </a:rPr>
              <a:t>V</a:t>
            </a:r>
            <a:endParaRPr lang="cs-CZ" sz="3600" b="1" dirty="0">
              <a:solidFill>
                <a:srgbClr val="8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143372" y="5143512"/>
            <a:ext cx="2357454" cy="142876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3600" b="1" dirty="0" smtClean="0">
                <a:solidFill>
                  <a:srgbClr val="800000"/>
                </a:solidFill>
                <a:latin typeface="Arial"/>
                <a:cs typeface="Arial"/>
              </a:rPr>
              <a:t>ρ</a:t>
            </a:r>
            <a:r>
              <a:rPr lang="el-GR" sz="3600" b="1" dirty="0" smtClean="0">
                <a:solidFill>
                  <a:srgbClr val="800000"/>
                </a:solidFill>
                <a:latin typeface="Arial Black"/>
                <a:cs typeface="Arial"/>
              </a:rPr>
              <a:t>=</a:t>
            </a:r>
            <a:r>
              <a:rPr lang="cs-CZ" sz="3600" b="1" dirty="0" smtClean="0">
                <a:solidFill>
                  <a:srgbClr val="800000"/>
                </a:solidFill>
                <a:latin typeface="Arial Black"/>
                <a:cs typeface="Arial"/>
              </a:rPr>
              <a:t>m</a:t>
            </a:r>
            <a:r>
              <a:rPr lang="cs-CZ" sz="3600" b="1" dirty="0" smtClean="0">
                <a:solidFill>
                  <a:srgbClr val="800000"/>
                </a:solidFill>
                <a:latin typeface="Arial"/>
                <a:cs typeface="Arial"/>
              </a:rPr>
              <a:t>:</a:t>
            </a:r>
            <a:r>
              <a:rPr lang="cs-CZ" sz="3600" b="1" dirty="0" smtClean="0">
                <a:solidFill>
                  <a:srgbClr val="800000"/>
                </a:solidFill>
                <a:latin typeface="Arial Black"/>
                <a:cs typeface="Arial"/>
              </a:rPr>
              <a:t>V</a:t>
            </a:r>
            <a:endParaRPr lang="cs-CZ" sz="36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74638"/>
            <a:ext cx="8258204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3399"/>
                </a:solidFill>
                <a:effectLst/>
              </a:rPr>
              <a:t>Jak vyjádříme </a:t>
            </a:r>
            <a:r>
              <a:rPr lang="cs-CZ" sz="3200" u="sng" dirty="0" smtClean="0">
                <a:solidFill>
                  <a:srgbClr val="CC3399"/>
                </a:solidFill>
                <a:effectLst/>
              </a:rPr>
              <a:t>HMOTNOST</a:t>
            </a:r>
            <a:r>
              <a:rPr lang="cs-CZ" sz="3200" dirty="0" smtClean="0">
                <a:solidFill>
                  <a:srgbClr val="CC3399"/>
                </a:solidFill>
                <a:effectLst/>
              </a:rPr>
              <a:t> ze vzorce pro výpočet hustoty?</a:t>
            </a:r>
            <a:br>
              <a:rPr lang="cs-CZ" sz="3200" dirty="0" smtClean="0">
                <a:solidFill>
                  <a:srgbClr val="CC3399"/>
                </a:solidFill>
                <a:effectLst/>
              </a:rPr>
            </a:br>
            <a:r>
              <a:rPr lang="cs-CZ" sz="3200" dirty="0" smtClean="0">
                <a:solidFill>
                  <a:srgbClr val="CC3399"/>
                </a:solidFill>
                <a:effectLst/>
              </a:rPr>
              <a:t>Vyberte správný vzorec a popište ho slovy:</a:t>
            </a:r>
            <a:endParaRPr lang="cs-CZ" sz="3200" dirty="0">
              <a:solidFill>
                <a:srgbClr val="CC33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000100" y="2500306"/>
            <a:ext cx="2714644" cy="128588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660066"/>
                </a:solidFill>
              </a:rPr>
              <a:t>m</a:t>
            </a:r>
            <a:r>
              <a:rPr lang="cs-CZ" sz="3600" b="1" dirty="0" smtClean="0">
                <a:solidFill>
                  <a:srgbClr val="660066"/>
                </a:solidFill>
                <a:latin typeface="Arial Black"/>
              </a:rPr>
              <a:t>=</a:t>
            </a:r>
            <a:r>
              <a:rPr lang="el-GR" sz="3600" b="1" dirty="0" smtClean="0">
                <a:solidFill>
                  <a:srgbClr val="660066"/>
                </a:solidFill>
                <a:latin typeface="Arial"/>
                <a:cs typeface="Arial"/>
              </a:rPr>
              <a:t>ρ:</a:t>
            </a:r>
            <a:r>
              <a:rPr lang="cs-CZ" sz="3600" b="1" dirty="0" smtClean="0">
                <a:solidFill>
                  <a:srgbClr val="660066"/>
                </a:solidFill>
                <a:latin typeface="Arial"/>
                <a:cs typeface="Arial"/>
              </a:rPr>
              <a:t>V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857884" y="4786322"/>
            <a:ext cx="2714644" cy="128588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660066"/>
                </a:solidFill>
              </a:rPr>
              <a:t>m</a:t>
            </a:r>
            <a:r>
              <a:rPr lang="cs-CZ" sz="3600" b="1" dirty="0" smtClean="0">
                <a:solidFill>
                  <a:srgbClr val="660066"/>
                </a:solidFill>
                <a:latin typeface="Arial Black"/>
              </a:rPr>
              <a:t>=</a:t>
            </a:r>
            <a:r>
              <a:rPr lang="el-GR" sz="3600" b="1" dirty="0" smtClean="0">
                <a:solidFill>
                  <a:srgbClr val="660066"/>
                </a:solidFill>
                <a:latin typeface="Arial"/>
                <a:cs typeface="Arial"/>
              </a:rPr>
              <a:t>ρ-</a:t>
            </a:r>
            <a:r>
              <a:rPr lang="cs-CZ" sz="3600" b="1" dirty="0" smtClean="0">
                <a:solidFill>
                  <a:srgbClr val="660066"/>
                </a:solidFill>
                <a:latin typeface="Arial"/>
                <a:cs typeface="Arial"/>
              </a:rPr>
              <a:t>V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43108" y="4643446"/>
            <a:ext cx="2714644" cy="128588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660066"/>
                </a:solidFill>
              </a:rPr>
              <a:t>m</a:t>
            </a:r>
            <a:r>
              <a:rPr lang="cs-CZ" sz="3600" b="1" dirty="0" smtClean="0">
                <a:solidFill>
                  <a:srgbClr val="660066"/>
                </a:solidFill>
                <a:latin typeface="Arial Black"/>
              </a:rPr>
              <a:t>=</a:t>
            </a:r>
            <a:r>
              <a:rPr lang="el-GR" sz="3600" b="1" dirty="0" smtClean="0">
                <a:solidFill>
                  <a:srgbClr val="660066"/>
                </a:solidFill>
                <a:latin typeface="Arial"/>
                <a:cs typeface="Arial"/>
              </a:rPr>
              <a:t>ρ+</a:t>
            </a:r>
            <a:r>
              <a:rPr lang="cs-CZ" sz="3600" b="1" dirty="0" smtClean="0">
                <a:solidFill>
                  <a:srgbClr val="660066"/>
                </a:solidFill>
                <a:latin typeface="Arial"/>
                <a:cs typeface="Arial"/>
              </a:rPr>
              <a:t>V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500562" y="2928934"/>
            <a:ext cx="2714644" cy="1285884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660066"/>
                </a:solidFill>
              </a:rPr>
              <a:t>m</a:t>
            </a:r>
            <a:r>
              <a:rPr lang="cs-CZ" sz="3600" b="1" dirty="0" smtClean="0">
                <a:solidFill>
                  <a:srgbClr val="660066"/>
                </a:solidFill>
                <a:latin typeface="Arial Black"/>
              </a:rPr>
              <a:t>=</a:t>
            </a:r>
            <a:r>
              <a:rPr lang="el-GR" sz="3600" b="1" dirty="0" smtClean="0">
                <a:solidFill>
                  <a:srgbClr val="660066"/>
                </a:solidFill>
                <a:latin typeface="Arial"/>
                <a:cs typeface="Arial"/>
              </a:rPr>
              <a:t>ρ∙</a:t>
            </a:r>
            <a:r>
              <a:rPr lang="cs-CZ" sz="3600" b="1" dirty="0" smtClean="0">
                <a:solidFill>
                  <a:srgbClr val="660066"/>
                </a:solidFill>
                <a:latin typeface="Arial"/>
                <a:cs typeface="Arial"/>
              </a:rPr>
              <a:t>V</a:t>
            </a:r>
            <a:endParaRPr lang="cs-CZ" sz="36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CC"/>
                </a:solidFill>
                <a:effectLst/>
              </a:rPr>
              <a:t>Jak vyjádříme </a:t>
            </a:r>
            <a:r>
              <a:rPr lang="cs-CZ" sz="3200" u="sng" dirty="0" smtClean="0">
                <a:solidFill>
                  <a:srgbClr val="0000CC"/>
                </a:solidFill>
                <a:effectLst/>
              </a:rPr>
              <a:t>OBJEM</a:t>
            </a:r>
            <a:r>
              <a:rPr lang="cs-CZ" sz="3200" dirty="0" smtClean="0">
                <a:solidFill>
                  <a:srgbClr val="0000CC"/>
                </a:solidFill>
                <a:effectLst/>
              </a:rPr>
              <a:t> ze vzorce pro výpočet hustoty?</a:t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dirty="0" smtClean="0">
                <a:solidFill>
                  <a:srgbClr val="0000CC"/>
                </a:solidFill>
                <a:effectLst/>
              </a:rPr>
              <a:t>Vyberte správný vzorec a popište ho slovy: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857224" y="2928934"/>
            <a:ext cx="2714644" cy="1428760"/>
          </a:xfrm>
          <a:prstGeom prst="round2Diag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V</a:t>
            </a:r>
            <a:r>
              <a:rPr lang="cs-CZ" sz="3600" b="1" dirty="0" smtClean="0">
                <a:solidFill>
                  <a:srgbClr val="000066"/>
                </a:solidFill>
                <a:latin typeface="Arial Black"/>
              </a:rPr>
              <a:t>=m</a:t>
            </a:r>
            <a:r>
              <a:rPr lang="cs-CZ" sz="3600" b="1" dirty="0">
                <a:solidFill>
                  <a:srgbClr val="000066"/>
                </a:solidFill>
                <a:latin typeface="Arial"/>
                <a:cs typeface="Arial"/>
              </a:rPr>
              <a:t>+</a:t>
            </a:r>
            <a:r>
              <a:rPr lang="el-GR" sz="3600" b="1" dirty="0" smtClean="0">
                <a:solidFill>
                  <a:srgbClr val="000066"/>
                </a:solidFill>
                <a:latin typeface="Arial"/>
                <a:cs typeface="Arial"/>
              </a:rPr>
              <a:t>ρ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5072066" y="4286256"/>
            <a:ext cx="2714644" cy="1428760"/>
          </a:xfrm>
          <a:prstGeom prst="round2Diag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V</a:t>
            </a:r>
            <a:r>
              <a:rPr lang="cs-CZ" sz="3600" b="1" dirty="0" smtClean="0">
                <a:solidFill>
                  <a:srgbClr val="000066"/>
                </a:solidFill>
                <a:latin typeface="Arial Black"/>
              </a:rPr>
              <a:t>=m</a:t>
            </a:r>
            <a:r>
              <a:rPr lang="cs-CZ" sz="3600" b="1" dirty="0">
                <a:solidFill>
                  <a:srgbClr val="000066"/>
                </a:solidFill>
                <a:latin typeface="Arial"/>
                <a:cs typeface="Arial"/>
              </a:rPr>
              <a:t>-</a:t>
            </a:r>
            <a:r>
              <a:rPr lang="el-GR" sz="3600" b="1" dirty="0" smtClean="0">
                <a:solidFill>
                  <a:srgbClr val="000066"/>
                </a:solidFill>
                <a:latin typeface="Arial"/>
                <a:cs typeface="Arial"/>
              </a:rPr>
              <a:t>ρ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1643042" y="4714884"/>
            <a:ext cx="2714644" cy="1428760"/>
          </a:xfrm>
          <a:prstGeom prst="round2Diag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V</a:t>
            </a:r>
            <a:r>
              <a:rPr lang="cs-CZ" sz="3600" b="1" dirty="0" smtClean="0">
                <a:solidFill>
                  <a:srgbClr val="000066"/>
                </a:solidFill>
                <a:latin typeface="Arial Black"/>
              </a:rPr>
              <a:t>=m</a:t>
            </a:r>
            <a:r>
              <a:rPr lang="cs-CZ" sz="3600" b="1" dirty="0">
                <a:solidFill>
                  <a:srgbClr val="000066"/>
                </a:solidFill>
                <a:latin typeface="Arial"/>
                <a:cs typeface="Arial"/>
              </a:rPr>
              <a:t>∙</a:t>
            </a:r>
            <a:r>
              <a:rPr lang="el-GR" sz="3600" b="1" dirty="0" smtClean="0">
                <a:solidFill>
                  <a:srgbClr val="000066"/>
                </a:solidFill>
                <a:latin typeface="Arial"/>
                <a:cs typeface="Arial"/>
              </a:rPr>
              <a:t>ρ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4286248" y="2214554"/>
            <a:ext cx="2714644" cy="1428760"/>
          </a:xfrm>
          <a:prstGeom prst="round2Diag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V</a:t>
            </a:r>
            <a:r>
              <a:rPr lang="cs-CZ" sz="3600" b="1" dirty="0" smtClean="0">
                <a:solidFill>
                  <a:srgbClr val="000066"/>
                </a:solidFill>
                <a:latin typeface="Arial Black"/>
              </a:rPr>
              <a:t>=m</a:t>
            </a:r>
            <a:r>
              <a:rPr lang="cs-CZ" sz="3600" b="1" dirty="0" smtClean="0">
                <a:solidFill>
                  <a:srgbClr val="000066"/>
                </a:solidFill>
                <a:latin typeface="Arial"/>
                <a:cs typeface="Arial"/>
              </a:rPr>
              <a:t>:</a:t>
            </a:r>
            <a:r>
              <a:rPr lang="el-GR" sz="3600" b="1" dirty="0" smtClean="0">
                <a:solidFill>
                  <a:srgbClr val="000066"/>
                </a:solidFill>
                <a:latin typeface="Arial"/>
                <a:cs typeface="Arial"/>
              </a:rPr>
              <a:t>ρ</a:t>
            </a:r>
            <a:endParaRPr lang="cs-CZ" sz="36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786190"/>
            <a:ext cx="8229600" cy="222110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0066"/>
                </a:solidFill>
              </a:rPr>
              <a:t>Správná odpověď: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66"/>
                </a:solidFill>
              </a:rPr>
              <a:t>Na základě znalosti hustot a následného zvážení.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66"/>
                </a:solidFill>
              </a:rPr>
              <a:t>Krychle s nejmenší hmotností je dřevěná, krychle s největší hmotností je z olova.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723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Máte tři krychle stejného objemu, jejichž povrch je natřen tak, abyste nepoznali, z jaké jsou látky. Víte jen, že jedna je ze dřeva, druhá z oceli, třetí z olova. Jak poznáte, z jakého materiálu která krychle je?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143116"/>
            <a:ext cx="4329114" cy="364333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Těleso z látky o nejmenší hustotě má největší objem (polystyrénový válec).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Nejmenší objem má válec kovu.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>Tři válečky mají stejnou hmotnost. První je z polystyrenu, druhý ze dřeva a třetí z kovu.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Co platí o jejich objemech?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image001(1)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2" y="2786058"/>
            <a:ext cx="3309934" cy="28961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643182"/>
            <a:ext cx="8229600" cy="178595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CC00"/>
                </a:solidFill>
              </a:rPr>
              <a:t>Správná odpověď: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Podle objemu-kovová koule je menší (má menší objem), protože má větší hustotu.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Dvě koule mají stejnou hmotnost. Jedna je železná, druhá dřevěná. Podle čeho poznáte, která koule je dřevěná a která železná?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koulec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5244291" y="3809808"/>
            <a:ext cx="2298755" cy="30718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01122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Doplňte tabulku: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4282" y="1357298"/>
          <a:ext cx="8572560" cy="4143405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428760"/>
                <a:gridCol w="1428760"/>
                <a:gridCol w="1428760"/>
                <a:gridCol w="1428760"/>
                <a:gridCol w="1428760"/>
                <a:gridCol w="1428760"/>
              </a:tblGrid>
              <a:tr h="138113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kg/m³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r>
                        <a:rPr lang="cs-CZ" sz="2800" b="1" baseline="0" dirty="0" smtClean="0">
                          <a:solidFill>
                            <a:srgbClr val="FF0000"/>
                          </a:solidFill>
                        </a:rPr>
                        <a:t> 500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850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r>
                        <a:rPr lang="cs-CZ" sz="2800" b="1" baseline="0" dirty="0" smtClean="0">
                          <a:solidFill>
                            <a:srgbClr val="FF0000"/>
                          </a:solidFill>
                        </a:rPr>
                        <a:t> 100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38113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g/cm³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1,8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2,6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38113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látka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Vývojový diagram: alternativní postup 5"/>
          <p:cNvSpPr/>
          <p:nvPr/>
        </p:nvSpPr>
        <p:spPr>
          <a:xfrm>
            <a:off x="1643042" y="4143380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diamant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1643042" y="2786058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3,5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3071802" y="1357298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1 800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4500562" y="1357298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2 600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5929322" y="2714620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0,85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7358082" y="2714620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2,1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3071802" y="4143380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křída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4500562" y="4143380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žula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5929322" y="4143380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nafta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7358082" y="4143380"/>
            <a:ext cx="1428760" cy="1357298"/>
          </a:xfrm>
          <a:prstGeom prst="flowChartAlternateProcess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beton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6619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Hustotu pevných látek určujeme na základě měření jejich hmotnosti a objemu.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Určování hustoty pevných látek: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703d8451-a0da-4ccb-a80e-37882179851dMeasuringCylinderGradeB25ml_00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7884" y="3286124"/>
            <a:ext cx="1710183" cy="3038480"/>
          </a:xfrm>
          <a:prstGeom prst="rect">
            <a:avLst/>
          </a:prstGeom>
        </p:spPr>
      </p:pic>
      <p:pic>
        <p:nvPicPr>
          <p:cNvPr id="5" name="Obrázek 4" descr="vah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5918" y="3286124"/>
            <a:ext cx="3333750" cy="28003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35771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Hustotu kapalných látek určujeme buď stejně jako hustotu pevných látek (na základě měření jejich hmotnosti a objemu) nebo existují HUSTOMĚRY, jimiž lze hustotu kapalin přímo změřit.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Hustoměrem se např. zjišťuje tučnost mléka.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Pomocí hustoměru zjišťují technici v autoservisech stav nabití autobaterie.</a:t>
            </a:r>
          </a:p>
          <a:p>
            <a:pPr>
              <a:buFont typeface="Wingdings" pitchFamily="2" charset="2"/>
              <a:buChar char="q"/>
            </a:pPr>
            <a:endParaRPr lang="cs-CZ" sz="28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61513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3399"/>
                </a:solidFill>
                <a:effectLst/>
              </a:rPr>
              <a:t>Určování kapalných látek:</a:t>
            </a:r>
            <a:endParaRPr lang="cs-CZ" sz="3200" dirty="0">
              <a:solidFill>
                <a:srgbClr val="CC33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20px-Aräomet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0694" y="500042"/>
            <a:ext cx="1599862" cy="607220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28596" y="3143248"/>
            <a:ext cx="371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0099"/>
                </a:solidFill>
              </a:rPr>
              <a:t>hustoměr</a:t>
            </a:r>
            <a:endParaRPr lang="cs-CZ" sz="54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57842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6600"/>
                </a:solidFill>
              </a:rPr>
              <a:t>V</a:t>
            </a:r>
            <a:r>
              <a:rPr lang="cs-CZ" sz="3200" b="1" dirty="0" smtClean="0">
                <a:solidFill>
                  <a:srgbClr val="006600"/>
                </a:solidFill>
                <a:latin typeface="Arial Black"/>
              </a:rPr>
              <a:t>= 50 </a:t>
            </a:r>
            <a:r>
              <a:rPr lang="cs-CZ" sz="3200" b="1" dirty="0" smtClean="0">
                <a:solidFill>
                  <a:srgbClr val="006600"/>
                </a:solidFill>
              </a:rPr>
              <a:t>cm³		</a:t>
            </a:r>
            <a:r>
              <a:rPr lang="el-GR" sz="3200" b="1" dirty="0" smtClean="0">
                <a:solidFill>
                  <a:srgbClr val="006600"/>
                </a:solidFill>
                <a:latin typeface="Arial"/>
                <a:cs typeface="Arial"/>
              </a:rPr>
              <a:t>ρ</a:t>
            </a:r>
            <a:r>
              <a:rPr lang="el-GR" sz="3200" b="1" dirty="0" smtClean="0">
                <a:solidFill>
                  <a:srgbClr val="006600"/>
                </a:solidFill>
                <a:latin typeface="Arial Black"/>
                <a:cs typeface="Arial"/>
              </a:rPr>
              <a:t>=</a:t>
            </a:r>
            <a:r>
              <a:rPr lang="cs-CZ" sz="3200" b="1" dirty="0" smtClean="0">
                <a:solidFill>
                  <a:srgbClr val="006600"/>
                </a:solidFill>
                <a:latin typeface="Arial Black"/>
                <a:cs typeface="Arial"/>
              </a:rPr>
              <a:t>m</a:t>
            </a:r>
            <a:r>
              <a:rPr lang="cs-CZ" sz="3200" b="1" dirty="0" smtClean="0">
                <a:solidFill>
                  <a:srgbClr val="006600"/>
                </a:solidFill>
                <a:latin typeface="Arial"/>
                <a:cs typeface="Arial"/>
              </a:rPr>
              <a:t>:V</a:t>
            </a:r>
            <a:endParaRPr lang="cs-CZ" sz="3200" b="1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cs-CZ" sz="3200" b="1" u="sng" dirty="0" smtClean="0">
                <a:solidFill>
                  <a:srgbClr val="006600"/>
                </a:solidFill>
                <a:latin typeface="Arial Black"/>
              </a:rPr>
              <a:t>m=75 g   </a:t>
            </a:r>
            <a:r>
              <a:rPr lang="cs-CZ" sz="3200" b="1" dirty="0" smtClean="0">
                <a:solidFill>
                  <a:srgbClr val="006600"/>
                </a:solidFill>
                <a:latin typeface="Arial Black"/>
              </a:rPr>
              <a:t>           </a:t>
            </a:r>
            <a:r>
              <a:rPr lang="el-GR" sz="3200" b="1" dirty="0" smtClean="0">
                <a:solidFill>
                  <a:srgbClr val="006600"/>
                </a:solidFill>
                <a:latin typeface="Arial"/>
                <a:cs typeface="Arial"/>
              </a:rPr>
              <a:t>ρ</a:t>
            </a:r>
            <a:r>
              <a:rPr lang="el-GR" sz="3200" b="1" dirty="0" smtClean="0">
                <a:solidFill>
                  <a:srgbClr val="006600"/>
                </a:solidFill>
                <a:latin typeface="Arial Black"/>
                <a:cs typeface="Arial"/>
              </a:rPr>
              <a:t>=</a:t>
            </a:r>
            <a:r>
              <a:rPr lang="cs-CZ" sz="3200" b="1" dirty="0" smtClean="0">
                <a:solidFill>
                  <a:srgbClr val="006600"/>
                </a:solidFill>
                <a:latin typeface="Arial Black"/>
                <a:cs typeface="Arial"/>
              </a:rPr>
              <a:t>75</a:t>
            </a:r>
            <a:r>
              <a:rPr lang="cs-CZ" sz="3200" b="1" dirty="0" smtClean="0">
                <a:solidFill>
                  <a:srgbClr val="006600"/>
                </a:solidFill>
                <a:latin typeface="Arial"/>
                <a:cs typeface="Arial"/>
              </a:rPr>
              <a:t>:50</a:t>
            </a:r>
            <a:endParaRPr lang="cs-CZ" sz="3200" b="1" dirty="0" smtClean="0">
              <a:solidFill>
                <a:srgbClr val="006600"/>
              </a:solidFill>
              <a:latin typeface="Arial Black"/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6600"/>
                </a:solidFill>
                <a:latin typeface="Arial Black"/>
                <a:cs typeface="Arial"/>
              </a:rPr>
              <a:t>ρ=? </a:t>
            </a:r>
            <a:r>
              <a:rPr lang="en-US" sz="3200" b="1" dirty="0" smtClean="0">
                <a:solidFill>
                  <a:srgbClr val="006600"/>
                </a:solidFill>
                <a:latin typeface="Arial Black"/>
                <a:cs typeface="Arial"/>
              </a:rPr>
              <a:t>[</a:t>
            </a:r>
            <a:r>
              <a:rPr lang="cs-CZ" sz="3200" b="1" dirty="0" smtClean="0">
                <a:solidFill>
                  <a:srgbClr val="006600"/>
                </a:solidFill>
              </a:rPr>
              <a:t>g/cm³</a:t>
            </a:r>
            <a:r>
              <a:rPr lang="en-US" sz="3200" b="1" dirty="0" smtClean="0">
                <a:solidFill>
                  <a:srgbClr val="006600"/>
                </a:solidFill>
              </a:rPr>
              <a:t>]</a:t>
            </a:r>
            <a:r>
              <a:rPr lang="cs-CZ" sz="3200" b="1" dirty="0" smtClean="0">
                <a:solidFill>
                  <a:srgbClr val="006600"/>
                </a:solidFill>
              </a:rPr>
              <a:t>         </a:t>
            </a:r>
            <a:r>
              <a:rPr lang="el-GR" sz="3200" b="1" u="sng" dirty="0" smtClean="0">
                <a:solidFill>
                  <a:srgbClr val="006600"/>
                </a:solidFill>
                <a:latin typeface="Arial"/>
                <a:cs typeface="Arial"/>
              </a:rPr>
              <a:t>ρ</a:t>
            </a:r>
            <a:r>
              <a:rPr lang="el-GR" sz="3200" b="1" u="sng" dirty="0" smtClean="0">
                <a:solidFill>
                  <a:srgbClr val="006600"/>
                </a:solidFill>
                <a:latin typeface="Arial Black"/>
                <a:cs typeface="Arial"/>
              </a:rPr>
              <a:t>=</a:t>
            </a:r>
            <a:r>
              <a:rPr lang="cs-CZ" sz="3200" b="1" u="sng" dirty="0" smtClean="0">
                <a:solidFill>
                  <a:srgbClr val="006600"/>
                </a:solidFill>
                <a:latin typeface="Arial Black"/>
                <a:cs typeface="Arial"/>
              </a:rPr>
              <a:t>1,5 </a:t>
            </a:r>
            <a:r>
              <a:rPr lang="cs-CZ" sz="3200" b="1" u="sng" dirty="0" smtClean="0">
                <a:solidFill>
                  <a:srgbClr val="006600"/>
                </a:solidFill>
              </a:rPr>
              <a:t>g/cm³</a:t>
            </a:r>
          </a:p>
          <a:p>
            <a:pPr>
              <a:buNone/>
            </a:pPr>
            <a:endParaRPr lang="cs-CZ" sz="3200" b="1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6600"/>
                </a:solidFill>
              </a:rPr>
              <a:t>Hustota plastelíny je 1,5 g/cm³.</a:t>
            </a:r>
          </a:p>
          <a:p>
            <a:pPr>
              <a:buNone/>
            </a:pPr>
            <a:endParaRPr lang="cs-CZ" sz="3200" b="1" u="sng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Příklad: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100" dirty="0" smtClean="0">
                <a:solidFill>
                  <a:srgbClr val="008000"/>
                </a:solidFill>
                <a:effectLst/>
              </a:rPr>
              <a:t>Určete hustotu plastelíny, jestliže kousek plastelíny o objemu 50 </a:t>
            </a:r>
            <a:r>
              <a:rPr lang="cs-CZ" sz="3100" dirty="0" smtClean="0">
                <a:solidFill>
                  <a:srgbClr val="008000"/>
                </a:solidFill>
              </a:rPr>
              <a:t>cm³ má hmotnost 75 g.</a:t>
            </a:r>
            <a:endParaRPr lang="cs-CZ" sz="31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428628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Vypočítáme hustotu a podle Tabulek určíme z jakého kovu je figurka.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m</a:t>
            </a: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= 46 g		</a:t>
            </a:r>
            <a:r>
              <a:rPr lang="el-GR" sz="2800" b="1" dirty="0" smtClean="0">
                <a:solidFill>
                  <a:srgbClr val="0033CC"/>
                </a:solidFill>
                <a:latin typeface="Arial"/>
                <a:cs typeface="Arial"/>
              </a:rPr>
              <a:t>ρ</a:t>
            </a:r>
            <a:r>
              <a:rPr lang="el-GR" sz="2800" b="1" dirty="0" smtClean="0">
                <a:solidFill>
                  <a:srgbClr val="0033CC"/>
                </a:solidFill>
                <a:latin typeface="Arial Black"/>
                <a:cs typeface="Arial"/>
              </a:rPr>
              <a:t>=</a:t>
            </a:r>
            <a:r>
              <a:rPr lang="cs-CZ" sz="2800" b="1" dirty="0" smtClean="0">
                <a:solidFill>
                  <a:srgbClr val="0033CC"/>
                </a:solidFill>
                <a:latin typeface="Arial Black"/>
                <a:cs typeface="Arial"/>
              </a:rPr>
              <a:t>m/V</a:t>
            </a:r>
            <a:endParaRPr lang="cs-CZ" sz="2800" b="1" dirty="0" smtClean="0">
              <a:solidFill>
                <a:srgbClr val="0033CC"/>
              </a:solidFill>
              <a:latin typeface="Arial Black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V=</a:t>
            </a:r>
            <a:r>
              <a:rPr lang="cs-CZ" sz="2800" dirty="0" smtClean="0">
                <a:solidFill>
                  <a:srgbClr val="000099"/>
                </a:solidFill>
              </a:rPr>
              <a:t> </a:t>
            </a:r>
            <a:r>
              <a:rPr lang="cs-CZ" sz="2800" b="1" dirty="0" smtClean="0">
                <a:solidFill>
                  <a:srgbClr val="000099"/>
                </a:solidFill>
              </a:rPr>
              <a:t>17 cm³ </a:t>
            </a:r>
            <a:r>
              <a:rPr lang="cs-CZ" sz="2800" dirty="0" smtClean="0">
                <a:solidFill>
                  <a:srgbClr val="000099"/>
                </a:solidFill>
              </a:rPr>
              <a:t>	</a:t>
            </a:r>
            <a:r>
              <a:rPr lang="el-GR" sz="2800" dirty="0" smtClean="0">
                <a:solidFill>
                  <a:srgbClr val="000099"/>
                </a:solidFill>
                <a:latin typeface="Arial"/>
                <a:cs typeface="Arial"/>
              </a:rPr>
              <a:t>ρ</a:t>
            </a:r>
            <a:r>
              <a:rPr lang="el-GR" sz="2800" dirty="0" smtClean="0">
                <a:solidFill>
                  <a:srgbClr val="000099"/>
                </a:solidFill>
                <a:latin typeface="Arial Black"/>
                <a:cs typeface="Arial"/>
              </a:rPr>
              <a:t>=</a:t>
            </a:r>
            <a:r>
              <a:rPr lang="cs-CZ" sz="2800" dirty="0" smtClean="0">
                <a:solidFill>
                  <a:srgbClr val="000099"/>
                </a:solidFill>
                <a:latin typeface="Arial Black"/>
                <a:cs typeface="Arial"/>
              </a:rPr>
              <a:t>46/17</a:t>
            </a:r>
            <a:endParaRPr lang="cs-CZ" sz="2800" dirty="0" smtClean="0">
              <a:solidFill>
                <a:srgbClr val="000099"/>
              </a:solidFill>
            </a:endParaRPr>
          </a:p>
          <a:p>
            <a:pPr>
              <a:buNone/>
            </a:pPr>
            <a:r>
              <a:rPr lang="el-GR" sz="2800" b="1" u="sng" dirty="0" smtClean="0">
                <a:solidFill>
                  <a:srgbClr val="000099"/>
                </a:solidFill>
                <a:latin typeface="Arial"/>
                <a:cs typeface="Arial"/>
              </a:rPr>
              <a:t>ρ</a:t>
            </a:r>
            <a:r>
              <a:rPr lang="el-GR" sz="28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=</a:t>
            </a:r>
            <a:r>
              <a:rPr lang="cs-CZ" sz="28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? </a:t>
            </a:r>
            <a:r>
              <a:rPr lang="en-US" sz="28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[g</a:t>
            </a:r>
            <a:r>
              <a:rPr lang="cs-CZ" sz="28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/</a:t>
            </a:r>
            <a:r>
              <a:rPr lang="cs-CZ" sz="2800" u="sng" dirty="0" smtClean="0">
                <a:solidFill>
                  <a:srgbClr val="000099"/>
                </a:solidFill>
              </a:rPr>
              <a:t> </a:t>
            </a:r>
            <a:r>
              <a:rPr lang="cs-CZ" sz="2800" b="1" u="sng" dirty="0" smtClean="0">
                <a:solidFill>
                  <a:srgbClr val="000099"/>
                </a:solidFill>
              </a:rPr>
              <a:t>cm</a:t>
            </a:r>
            <a:r>
              <a:rPr lang="cs-CZ" sz="2800" u="sng" dirty="0" smtClean="0">
                <a:solidFill>
                  <a:srgbClr val="000099"/>
                </a:solidFill>
              </a:rPr>
              <a:t>³</a:t>
            </a:r>
            <a:r>
              <a:rPr lang="en-US" sz="28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]</a:t>
            </a:r>
            <a:r>
              <a:rPr lang="cs-CZ" sz="2800" b="1" dirty="0" smtClean="0">
                <a:solidFill>
                  <a:srgbClr val="000099"/>
                </a:solidFill>
                <a:latin typeface="Arial Black"/>
                <a:cs typeface="Arial"/>
              </a:rPr>
              <a:t>	</a:t>
            </a:r>
            <a:r>
              <a:rPr lang="el-GR" sz="2800" b="1" u="sng" dirty="0" smtClean="0">
                <a:solidFill>
                  <a:srgbClr val="000099"/>
                </a:solidFill>
                <a:latin typeface="Arial"/>
                <a:cs typeface="Arial"/>
              </a:rPr>
              <a:t>ρ</a:t>
            </a:r>
            <a:r>
              <a:rPr lang="el-GR" sz="28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=</a:t>
            </a:r>
            <a:r>
              <a:rPr lang="cs-CZ" sz="28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2,706</a:t>
            </a:r>
            <a:r>
              <a:rPr lang="en-US" sz="28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 g</a:t>
            </a:r>
            <a:r>
              <a:rPr lang="cs-CZ" sz="28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/</a:t>
            </a:r>
            <a:r>
              <a:rPr lang="cs-CZ" sz="2800" b="1" u="sng" dirty="0" smtClean="0">
                <a:solidFill>
                  <a:srgbClr val="000099"/>
                </a:solidFill>
              </a:rPr>
              <a:t> cm³</a:t>
            </a:r>
            <a:endParaRPr lang="cs-CZ" sz="2800" b="1" u="sng" dirty="0" smtClean="0">
              <a:solidFill>
                <a:srgbClr val="000099"/>
              </a:solidFill>
              <a:latin typeface="Arial Black"/>
              <a:cs typeface="Arial"/>
            </a:endParaRPr>
          </a:p>
          <a:p>
            <a:pPr>
              <a:buNone/>
            </a:pPr>
            <a:endParaRPr lang="cs-CZ" sz="2800" b="1" u="sng" dirty="0" smtClean="0">
              <a:solidFill>
                <a:srgbClr val="000099"/>
              </a:solidFill>
              <a:latin typeface="Arial Black"/>
              <a:cs typeface="Arial"/>
            </a:endParaRPr>
          </a:p>
          <a:p>
            <a:pPr>
              <a:buNone/>
            </a:pPr>
            <a:endParaRPr lang="cs-CZ" sz="2800" b="1" u="sng" dirty="0" smtClean="0">
              <a:solidFill>
                <a:srgbClr val="000099"/>
              </a:solidFill>
              <a:latin typeface="Arial Black"/>
              <a:cs typeface="Arial"/>
            </a:endParaRPr>
          </a:p>
          <a:p>
            <a:pPr>
              <a:buNone/>
            </a:pPr>
            <a:r>
              <a:rPr lang="cs-CZ" sz="28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Kovová figurka vojáka je pravděpodobně z hliníku.</a:t>
            </a:r>
            <a:endParaRPr lang="cs-CZ" sz="2800" b="1" u="sng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Vyřešte úlohu:</a:t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Plná kovová figurka vojáka má objem 17 </a:t>
            </a:r>
            <a:r>
              <a:rPr lang="cs-CZ" sz="2800" dirty="0" smtClean="0">
                <a:solidFill>
                  <a:srgbClr val="000099"/>
                </a:solidFill>
              </a:rPr>
              <a:t>cm³</a:t>
            </a:r>
            <a:r>
              <a:rPr lang="cs-CZ" sz="2800" dirty="0" smtClean="0">
                <a:solidFill>
                  <a:srgbClr val="000099"/>
                </a:solidFill>
                <a:effectLst/>
              </a:rPr>
              <a:t> a hmotnost 46 g. Z jakého je asi kovu?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cinovy-centurion_mc883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72198" y="3000372"/>
            <a:ext cx="2214554" cy="22145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2714645"/>
          </a:xfrm>
        </p:spPr>
        <p:txBody>
          <a:bodyPr/>
          <a:lstStyle/>
          <a:p>
            <a:pPr>
              <a:buNone/>
            </a:pPr>
            <a:r>
              <a:rPr lang="cs-CZ" sz="2400" b="1" dirty="0" smtClean="0">
                <a:solidFill>
                  <a:srgbClr val="0033CC"/>
                </a:solidFill>
              </a:rPr>
              <a:t>Řešení: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33CC"/>
                </a:solidFill>
              </a:rPr>
              <a:t>m</a:t>
            </a:r>
            <a:r>
              <a:rPr lang="cs-CZ" sz="2400" b="1" dirty="0" smtClean="0">
                <a:solidFill>
                  <a:srgbClr val="0033CC"/>
                </a:solidFill>
                <a:latin typeface="Arial Black"/>
              </a:rPr>
              <a:t>= 29 g</a:t>
            </a:r>
            <a:r>
              <a:rPr lang="cs-CZ" sz="2400" b="1" dirty="0" smtClean="0">
                <a:solidFill>
                  <a:srgbClr val="0033CC"/>
                </a:solidFill>
                <a:latin typeface="Arial Black"/>
              </a:rPr>
              <a:t>			</a:t>
            </a:r>
            <a:r>
              <a:rPr lang="el-GR" sz="2400" b="1" dirty="0" smtClean="0">
                <a:solidFill>
                  <a:srgbClr val="0033CC"/>
                </a:solidFill>
                <a:latin typeface="Arial"/>
                <a:cs typeface="Arial"/>
              </a:rPr>
              <a:t>ρ</a:t>
            </a:r>
            <a:r>
              <a:rPr lang="el-GR" sz="2400" b="1" dirty="0" smtClean="0">
                <a:solidFill>
                  <a:srgbClr val="0033CC"/>
                </a:solidFill>
                <a:latin typeface="Arial Black"/>
                <a:cs typeface="Arial"/>
              </a:rPr>
              <a:t>=</a:t>
            </a:r>
            <a:r>
              <a:rPr lang="cs-CZ" sz="2400" b="1" dirty="0" smtClean="0">
                <a:solidFill>
                  <a:srgbClr val="0033CC"/>
                </a:solidFill>
                <a:latin typeface="Arial Black"/>
                <a:cs typeface="Arial"/>
              </a:rPr>
              <a:t>m/V</a:t>
            </a:r>
            <a:endParaRPr lang="cs-CZ" sz="2400" b="1" dirty="0" smtClean="0">
              <a:solidFill>
                <a:srgbClr val="0033CC"/>
              </a:solidFill>
              <a:latin typeface="Arial Black"/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0033CC"/>
                </a:solidFill>
                <a:latin typeface="Arial Black"/>
              </a:rPr>
              <a:t>V= </a:t>
            </a:r>
            <a:r>
              <a:rPr lang="cs-CZ" sz="2400" b="1" dirty="0" smtClean="0">
                <a:solidFill>
                  <a:srgbClr val="000099"/>
                </a:solidFill>
                <a:latin typeface="Arial Black"/>
              </a:rPr>
              <a:t>1,5 </a:t>
            </a:r>
            <a:r>
              <a:rPr lang="cs-CZ" sz="2400" b="1" dirty="0" smtClean="0">
                <a:solidFill>
                  <a:srgbClr val="000099"/>
                </a:solidFill>
              </a:rPr>
              <a:t>cm³</a:t>
            </a:r>
            <a:r>
              <a:rPr lang="cs-CZ" sz="2400" dirty="0" smtClean="0">
                <a:solidFill>
                  <a:srgbClr val="000099"/>
                </a:solidFill>
              </a:rPr>
              <a:t> </a:t>
            </a:r>
            <a:r>
              <a:rPr lang="cs-CZ" sz="2400" dirty="0" smtClean="0">
                <a:solidFill>
                  <a:srgbClr val="000099"/>
                </a:solidFill>
              </a:rPr>
              <a:t>		</a:t>
            </a:r>
            <a:r>
              <a:rPr lang="el-GR" sz="2400" dirty="0" smtClean="0">
                <a:solidFill>
                  <a:srgbClr val="000099"/>
                </a:solidFill>
                <a:latin typeface="Arial"/>
                <a:cs typeface="Arial"/>
              </a:rPr>
              <a:t>ρ</a:t>
            </a:r>
            <a:r>
              <a:rPr lang="el-GR" sz="2400" dirty="0" smtClean="0">
                <a:solidFill>
                  <a:srgbClr val="000099"/>
                </a:solidFill>
                <a:latin typeface="Arial Black"/>
                <a:cs typeface="Arial"/>
              </a:rPr>
              <a:t>=</a:t>
            </a:r>
            <a:r>
              <a:rPr lang="cs-CZ" sz="2400" dirty="0" smtClean="0">
                <a:solidFill>
                  <a:srgbClr val="000099"/>
                </a:solidFill>
                <a:latin typeface="Arial Black"/>
                <a:cs typeface="Arial"/>
              </a:rPr>
              <a:t>29/1,5</a:t>
            </a:r>
            <a:endParaRPr lang="cs-CZ" sz="2400" dirty="0" smtClean="0">
              <a:solidFill>
                <a:srgbClr val="000099"/>
              </a:solidFill>
            </a:endParaRPr>
          </a:p>
          <a:p>
            <a:pPr>
              <a:buNone/>
            </a:pPr>
            <a:r>
              <a:rPr lang="el-GR" sz="2400" b="1" u="sng" dirty="0" smtClean="0">
                <a:solidFill>
                  <a:srgbClr val="000099"/>
                </a:solidFill>
                <a:latin typeface="Arial"/>
                <a:cs typeface="Arial"/>
              </a:rPr>
              <a:t>ρ</a:t>
            </a:r>
            <a:r>
              <a:rPr lang="el-GR" sz="24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=</a:t>
            </a:r>
            <a:r>
              <a:rPr lang="cs-CZ" sz="24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? </a:t>
            </a:r>
            <a:r>
              <a:rPr lang="en-US" sz="24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[g</a:t>
            </a:r>
            <a:r>
              <a:rPr lang="cs-CZ" sz="24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/</a:t>
            </a:r>
            <a:r>
              <a:rPr lang="cs-CZ" sz="2400" b="1" u="sng" dirty="0" smtClean="0">
                <a:solidFill>
                  <a:srgbClr val="000099"/>
                </a:solidFill>
              </a:rPr>
              <a:t> cm³</a:t>
            </a:r>
            <a:r>
              <a:rPr lang="en-US" sz="24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]</a:t>
            </a:r>
            <a:r>
              <a:rPr lang="cs-CZ" sz="2400" b="1" dirty="0" smtClean="0">
                <a:solidFill>
                  <a:srgbClr val="000099"/>
                </a:solidFill>
                <a:latin typeface="Arial Black"/>
                <a:cs typeface="Arial"/>
              </a:rPr>
              <a:t>		</a:t>
            </a:r>
            <a:r>
              <a:rPr lang="el-GR" sz="2400" b="1" u="sng" dirty="0" smtClean="0">
                <a:solidFill>
                  <a:srgbClr val="000099"/>
                </a:solidFill>
                <a:latin typeface="Arial"/>
                <a:cs typeface="Arial"/>
              </a:rPr>
              <a:t>ρ</a:t>
            </a:r>
            <a:r>
              <a:rPr lang="el-GR" sz="24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=</a:t>
            </a:r>
            <a:r>
              <a:rPr lang="cs-CZ" sz="24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 19,3</a:t>
            </a:r>
            <a:r>
              <a:rPr lang="en-US" sz="24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 </a:t>
            </a:r>
            <a:r>
              <a:rPr lang="en-US" sz="24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g</a:t>
            </a:r>
            <a:r>
              <a:rPr lang="cs-CZ" sz="2400" b="1" u="sng" dirty="0" smtClean="0">
                <a:solidFill>
                  <a:srgbClr val="000099"/>
                </a:solidFill>
                <a:latin typeface="Arial Black"/>
                <a:cs typeface="Arial"/>
              </a:rPr>
              <a:t>/</a:t>
            </a:r>
            <a:r>
              <a:rPr lang="cs-CZ" sz="2400" b="1" u="sng" dirty="0" smtClean="0">
                <a:solidFill>
                  <a:srgbClr val="000099"/>
                </a:solidFill>
              </a:rPr>
              <a:t> cm³</a:t>
            </a:r>
            <a:endParaRPr lang="cs-CZ" sz="2400" b="1" u="sng" dirty="0" smtClean="0">
              <a:solidFill>
                <a:srgbClr val="000099"/>
              </a:solidFill>
              <a:latin typeface="Arial Black"/>
              <a:cs typeface="Arial"/>
            </a:endParaRPr>
          </a:p>
          <a:p>
            <a:pPr>
              <a:buNone/>
            </a:pPr>
            <a:r>
              <a:rPr lang="cs-CZ" b="1" dirty="0" smtClean="0">
                <a:solidFill>
                  <a:srgbClr val="0033CC"/>
                </a:solidFill>
              </a:rPr>
              <a:t>Hustota látky prstenu je 19,3</a:t>
            </a:r>
            <a:r>
              <a:rPr lang="en-US" sz="2800" b="1" dirty="0" smtClean="0">
                <a:solidFill>
                  <a:srgbClr val="0033CC"/>
                </a:solidFill>
                <a:latin typeface="Arial Black"/>
                <a:cs typeface="Arial"/>
              </a:rPr>
              <a:t> g</a:t>
            </a:r>
            <a:r>
              <a:rPr lang="cs-CZ" sz="2800" b="1" dirty="0" smtClean="0">
                <a:solidFill>
                  <a:srgbClr val="0033CC"/>
                </a:solidFill>
                <a:latin typeface="Arial Black"/>
                <a:cs typeface="Arial"/>
              </a:rPr>
              <a:t>/</a:t>
            </a:r>
            <a:r>
              <a:rPr lang="cs-CZ" sz="2800" b="1" dirty="0" smtClean="0">
                <a:solidFill>
                  <a:srgbClr val="0033CC"/>
                </a:solidFill>
              </a:rPr>
              <a:t> </a:t>
            </a:r>
            <a:r>
              <a:rPr lang="cs-CZ" sz="2800" b="1" dirty="0" smtClean="0">
                <a:solidFill>
                  <a:srgbClr val="0033CC"/>
                </a:solidFill>
              </a:rPr>
              <a:t>cm³, což je hustota zlata.</a:t>
            </a:r>
            <a:endParaRPr lang="cs-CZ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66"/>
                </a:solidFill>
                <a:effectLst/>
              </a:rPr>
              <a:t>Vyřešte úlohu: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Zlatý prsten má objem 1,5</a:t>
            </a:r>
            <a:r>
              <a:rPr lang="cs-CZ" sz="2800" dirty="0" smtClean="0">
                <a:solidFill>
                  <a:srgbClr val="660066"/>
                </a:solidFill>
              </a:rPr>
              <a:t> </a:t>
            </a:r>
            <a:r>
              <a:rPr lang="cs-CZ" sz="2800" dirty="0" smtClean="0">
                <a:solidFill>
                  <a:srgbClr val="660066"/>
                </a:solidFill>
              </a:rPr>
              <a:t>cm³</a:t>
            </a:r>
            <a:r>
              <a:rPr lang="cs-CZ" sz="2800" dirty="0" smtClean="0">
                <a:solidFill>
                  <a:srgbClr val="660066"/>
                </a:solidFill>
                <a:effectLst/>
              </a:rPr>
              <a:t>. Jeho hmotnost je 29 g. Je vyroben z ryzího zlata, nebo ze slitiny zlata se stříbrem?</a:t>
            </a:r>
            <a:endParaRPr lang="cs-CZ" sz="28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snubak_4_1_v6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6578" y="4929198"/>
            <a:ext cx="1437076" cy="16906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Rauner K., Havel V., a kol., Fyzika 6 pro ZŠ a víceletá gymnázia, Nakladatelství Fraus 2005.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2"/>
              </a:rPr>
              <a:t>http://www.matrix-2001.cz/files/image/svet-ocima-miroslava-zelenky/image001%281%29.jpg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3"/>
              </a:rPr>
              <a:t>http://www.hemel.cz/files/Vodicka.jpg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4"/>
              </a:rPr>
              <a:t>http://www.kulisy.cz/ceniky/koulec.jpg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5"/>
              </a:rPr>
              <a:t>http://www.didaktik.sk/novy/images/stories/vaha.jpg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6"/>
              </a:rPr>
              <a:t>http://www.chescientific.com/edu/company/JAYTEC/703d8451-a0da-4ccb-a80e-37882179851dMeasuringCylinderGradeB25ml_000.jpg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7"/>
              </a:rPr>
              <a:t>http://upload.wikimedia.org/wikipedia/commons/thumb/1/18/Ar%C3%A4ometer.jpg/220px-Ar%C3%A4ometer.jpg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8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8"/>
              </a:rPr>
              <a:t>www.outfit4events.cz/images/cinovy-centurion_mc8833.jpg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:2012-12-12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9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9"/>
              </a:rPr>
              <a:t>www.zlatnictvi.net/files/snubak_4_1_v63.jpg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:2012-12-12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Prezentace slouží k naučení nového učiva.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si nejprve formou otázek a odpovědí zopakuje již naučené učivo o hustotě jako odvozené fyzikální veličině</a:t>
            </a:r>
            <a:r>
              <a:rPr lang="cs-CZ" sz="2400" b="1" dirty="0" smtClean="0">
                <a:solidFill>
                  <a:srgbClr val="0070C0"/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Určování hustoty pevných látek na základě určení hmotnosti a objemu.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Určování hustoty kapalných látek pomocí hustoměru.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řeší úlohy na výpočet hustoty pevných látek </a:t>
            </a:r>
            <a:r>
              <a:rPr lang="cs-CZ" sz="2400" b="1" smtClean="0">
                <a:solidFill>
                  <a:srgbClr val="0070C0"/>
                </a:solidFill>
              </a:rPr>
              <a:t>podle vzorce.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pPr marL="457200" indent="-457200">
              <a:buAutoNum type="arabicPeriod"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457200" indent="-457200">
              <a:buAutoNum type="arabicPeriod"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162</TotalTime>
  <Words>641</Words>
  <Application>Microsoft Office PowerPoint</Application>
  <PresentationFormat>Předvádění na obrazovce (4:3)</PresentationFormat>
  <Paragraphs>131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Shluk</vt:lpstr>
      <vt:lpstr>Snímek 1</vt:lpstr>
      <vt:lpstr> Jak značíme odvozenou fyzikální veličinu „hustota“? Vyberte správný symbol a řekni název symbolu: </vt:lpstr>
      <vt:lpstr>Jaké jednotky hustoty používáme? Vyberte správné jednotky: </vt:lpstr>
      <vt:lpstr>Jakou hustotu má voda? Vyberte správné údaje:</vt:lpstr>
      <vt:lpstr>Jak vypočítáme hustotu? Vyberte správný vzorec a popište ho slovy:</vt:lpstr>
      <vt:lpstr>Jak vyjádříme HMOTNOST ze vzorce pro výpočet hustoty? Vyberte správný vzorec a popište ho slovy:</vt:lpstr>
      <vt:lpstr>Jak vyjádříme OBJEM ze vzorce pro výpočet hustoty? Vyberte správný vzorec a popište ho slovy:</vt:lpstr>
      <vt:lpstr>Máte tři krychle stejného objemu, jejichž povrch je natřen tak, abyste nepoznali, z jaké jsou látky. Víte jen, že jedna je ze dřeva, druhá z oceli, třetí z olova. Jak poznáte, z jakého materiálu která krychle je?</vt:lpstr>
      <vt:lpstr>Tři válečky mají stejnou hmotnost. První je z polystyrenu, druhý ze dřeva a třetí z kovu. Co platí o jejich objemech?</vt:lpstr>
      <vt:lpstr>Dvě koule mají stejnou hmotnost. Jedna je železná, druhá dřevěná. Podle čeho poznáte, která koule je dřevěná a která železná?</vt:lpstr>
      <vt:lpstr>Doplňte tabulku:</vt:lpstr>
      <vt:lpstr>Určování hustoty pevných látek:</vt:lpstr>
      <vt:lpstr>Určování kapalných látek:</vt:lpstr>
      <vt:lpstr>Snímek 14</vt:lpstr>
      <vt:lpstr>Příklad: Určete hustotu plastelíny, jestliže kousek plastelíny o objemu 50 cm³ má hmotnost 75 g.</vt:lpstr>
      <vt:lpstr>Vyřešte úlohu: Plná kovová figurka vojáka má objem 17 cm³ a hmotnost 46 g. Z jakého je asi kovu?</vt:lpstr>
      <vt:lpstr>Vyřešte úlohu: Zlatý prsten má objem 1,5 cm³. Jeho hmotnost je 29 g. Je vyroben z ryzího zlata, nebo ze slitiny zlata se stříbrem?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20</cp:revision>
  <dcterms:created xsi:type="dcterms:W3CDTF">2012-12-10T16:56:57Z</dcterms:created>
  <dcterms:modified xsi:type="dcterms:W3CDTF">2012-12-11T19:22:06Z</dcterms:modified>
</cp:coreProperties>
</file>