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8" r:id="rId8"/>
    <p:sldId id="269" r:id="rId9"/>
    <p:sldId id="264" r:id="rId10"/>
    <p:sldId id="265" r:id="rId11"/>
    <p:sldId id="266" r:id="rId12"/>
    <p:sldId id="267" r:id="rId13"/>
    <p:sldId id="270" r:id="rId14"/>
    <p:sldId id="271" r:id="rId15"/>
    <p:sldId id="272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0066"/>
    <a:srgbClr val="0066CC"/>
    <a:srgbClr val="FF0000"/>
    <a:srgbClr val="008000"/>
    <a:srgbClr val="000066"/>
    <a:srgbClr val="CC0099"/>
    <a:srgbClr val="800000"/>
    <a:srgbClr val="FFFFCC"/>
    <a:srgbClr val="CC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042F064-D136-4B97-A93F-14115953E29E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.made-in-china.com/2f0j00eBMTsCvdyLkl/Measuring-Cylinder.jpg" TargetMode="External"/><Relationship Id="rId13" Type="http://schemas.openxmlformats.org/officeDocument/2006/relationships/hyperlink" Target="http://4chandata.org/images/threads/59577_Plastic_fuel_tank_300L_.jpg" TargetMode="External"/><Relationship Id="rId3" Type="http://schemas.openxmlformats.org/officeDocument/2006/relationships/hyperlink" Target="http://www.domacky.cz/data/vyrobky/osobni-vahy/osobni-vahy-soehnle/63698-Osobn%C3%AD-v%C3%A1ha-body-bala.jpg" TargetMode="External"/><Relationship Id="rId7" Type="http://schemas.openxmlformats.org/officeDocument/2006/relationships/hyperlink" Target="http://www.ped.muni.cz/wchem/sm/hc/labtech/images/vybaveni_laboratore/kadinky/002.jpg" TargetMode="External"/><Relationship Id="rId12" Type="http://schemas.openxmlformats.org/officeDocument/2006/relationships/hyperlink" Target="http://www.fotozin.cz/wp-content/foto/2009/12/smrk.jpg" TargetMode="External"/><Relationship Id="rId2" Type="http://schemas.openxmlformats.org/officeDocument/2006/relationships/hyperlink" Target="http://www.didaktik.sk/novy/images/stories/va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ladatko.cz/images/topcom_vaha.jpg" TargetMode="External"/><Relationship Id="rId11" Type="http://schemas.openxmlformats.org/officeDocument/2006/relationships/hyperlink" Target="http://www.uniprox.cz/_thumb/_product/844_l_880.jpg?size=280x200&amp;rect" TargetMode="External"/><Relationship Id="rId5" Type="http://schemas.openxmlformats.org/officeDocument/2006/relationships/hyperlink" Target="http://www.vahyapokladny.cz/fotky12890/fotos/_vyrn_2650.jpeg" TargetMode="External"/><Relationship Id="rId10" Type="http://schemas.openxmlformats.org/officeDocument/2006/relationships/hyperlink" Target="http://www.vaheta.cz/img/kern_als_alj.jpg" TargetMode="External"/><Relationship Id="rId4" Type="http://schemas.openxmlformats.org/officeDocument/2006/relationships/hyperlink" Target="http://data.vsedomu.cz/elektro/0003/460/vaha-kuchynska-soehnle-65003-silvia.jpg" TargetMode="External"/><Relationship Id="rId9" Type="http://schemas.openxmlformats.org/officeDocument/2006/relationships/hyperlink" Target="http://eshop.merci.cz/www/obrazky/velke/331850191485.jpg" TargetMode="External"/><Relationship Id="rId14" Type="http://schemas.openxmlformats.org/officeDocument/2006/relationships/hyperlink" Target="http://www.toppotraviny.cz/data/USR_001_BOSFOOD_001/27050_1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5716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zopakování naučeného učiva a k naučení nového učiva. </a:t>
            </a:r>
            <a:r>
              <a:rPr lang="cs-CZ" sz="1600" b="1" dirty="0" smtClean="0">
                <a:solidFill>
                  <a:srgbClr val="00B0F0"/>
                </a:solidFill>
              </a:rPr>
              <a:t>Žák  si nejprve formou otázek a odpovědí zopakuje již naučené znalosti o hustotě jako odvozené fyzikální veličině. Žák se naučí řešit jednoduché úlohy na výpočet hmotnosti </a:t>
            </a:r>
            <a:r>
              <a:rPr lang="cs-CZ" sz="1600" b="1" dirty="0" smtClean="0">
                <a:solidFill>
                  <a:srgbClr val="00B0F0"/>
                </a:solidFill>
              </a:rPr>
              <a:t>ze </a:t>
            </a:r>
            <a:r>
              <a:rPr lang="cs-CZ" sz="1600" b="1" dirty="0" smtClean="0">
                <a:solidFill>
                  <a:srgbClr val="00B0F0"/>
                </a:solidFill>
              </a:rPr>
              <a:t>vzorce pro výpočet hustoty.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643042" y="3214686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Hustota-výpočet hmotnosti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546970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VY_32_INOVACE_FY.6.A.03_hustota_-_</a:t>
            </a:r>
            <a:r>
              <a:rPr lang="cs-CZ" b="1" dirty="0" smtClean="0">
                <a:solidFill>
                  <a:srgbClr val="002060"/>
                </a:solidFill>
              </a:rPr>
              <a:t>vypocet_hmotnosti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Doplňte tabulku:</a:t>
            </a:r>
            <a:endParaRPr lang="cs-CZ" sz="3200" u="sng" dirty="0">
              <a:solidFill>
                <a:srgbClr val="660066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2" y="1397000"/>
          <a:ext cx="8143936" cy="40322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035984"/>
                <a:gridCol w="2035984"/>
                <a:gridCol w="2035984"/>
                <a:gridCol w="2035984"/>
              </a:tblGrid>
              <a:tr h="100806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Název fyz.</a:t>
                      </a:r>
                      <a:r>
                        <a:rPr lang="cs-CZ" sz="2800" baseline="0" dirty="0" smtClean="0">
                          <a:solidFill>
                            <a:srgbClr val="660066"/>
                          </a:solidFill>
                        </a:rPr>
                        <a:t> veličiny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Symbol fyz. vel.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Jednotky fyz.</a:t>
                      </a:r>
                      <a:r>
                        <a:rPr lang="cs-CZ" sz="2800" baseline="0" dirty="0" smtClean="0">
                          <a:solidFill>
                            <a:srgbClr val="660066"/>
                          </a:solidFill>
                        </a:rPr>
                        <a:t> vel.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Měřidlo fyz. vel.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</a:tr>
              <a:tr h="1008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Hmotnost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Objem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Hustota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571736" y="2428868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71736" y="3429000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V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71736" y="4429132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2428868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t, kg, g, dg, cg, mg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3429000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660066"/>
                </a:solidFill>
              </a:rPr>
              <a:t>m³, dm³, cm³, mm³, l, ml</a:t>
            </a:r>
            <a:r>
              <a:rPr lang="cs-CZ" sz="2000" b="1" dirty="0" smtClean="0">
                <a:solidFill>
                  <a:srgbClr val="0033CC"/>
                </a:solidFill>
              </a:rPr>
              <a:t> </a:t>
            </a:r>
            <a:endParaRPr lang="cs-CZ" sz="2000" b="1" dirty="0">
              <a:solidFill>
                <a:srgbClr val="660066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4429132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kg/m³,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g/cm³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43702" y="2428868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váhy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43702" y="3429000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o</a:t>
            </a:r>
            <a:r>
              <a:rPr lang="cs-CZ" sz="2400" b="1" dirty="0" smtClean="0">
                <a:solidFill>
                  <a:srgbClr val="660066"/>
                </a:solidFill>
              </a:rPr>
              <a:t>dměrný válec, kádinka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43702" y="4429132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hustoměr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4114800" cy="40784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 pitchFamily="34" charset="0"/>
              </a:rPr>
              <a:t>3 t</a:t>
            </a: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=              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0,5 kg=         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6 000 g=       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250 mg=       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0,075 g=        (mg)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37 g=             (dg)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10 dg=          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8 600 kg=      (t)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Převeďte jednotky hmotnosti na jednotky uvedené v závorkách: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6314" y="2071678"/>
            <a:ext cx="178595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3 000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500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0,25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75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370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8,6</a:t>
            </a:r>
          </a:p>
          <a:p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4876" y="1500174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Výsledky: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5043494" cy="40784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580 mm³ =          (cm³)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0,007 m³=           (dm³)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9 500 cm³=         (dm³)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0,6 cm³=             (mm³)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800 ml=              (l)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0,540 l=              (ml)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75 l=                   (dm³)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10 ml=                (cm³)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Převeďte jednotky objemu na jednotky uvedené v závorkách: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29256" y="1071546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29322" y="2000240"/>
            <a:ext cx="178595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solidFill>
                  <a:srgbClr val="FF0000"/>
                </a:solidFill>
              </a:rPr>
              <a:t>0,58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9,5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600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0,8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540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75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10</a:t>
            </a:r>
            <a:endParaRPr lang="cs-CZ" sz="31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6186502" cy="364986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2,50 g/cm³=           (kg/m³)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0,879 g/cm³=         (kg/m³)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1 000 kg/m³=         (g/cm³)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21 600 kg/m³=       (g/cm³)</a:t>
            </a:r>
          </a:p>
          <a:p>
            <a:pPr>
              <a:buNone/>
            </a:pPr>
            <a:endParaRPr lang="cs-CZ" sz="3200" b="1" dirty="0" smtClean="0">
              <a:solidFill>
                <a:srgbClr val="3333CC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3333CC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 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Převeďte jednotky hustoty na jednotky uvedené v závorkách: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72198" y="1285860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2330" y="2357430"/>
            <a:ext cx="15716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2 500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879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21,6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57166"/>
            <a:ext cx="6143668" cy="10715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Pojmenujte typy vah (měřidel hmotnosti):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_vyrn_2650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43702" y="2928934"/>
            <a:ext cx="2107761" cy="3000372"/>
          </a:xfrm>
          <a:prstGeom prst="rect">
            <a:avLst/>
          </a:prstGeom>
        </p:spPr>
      </p:pic>
      <p:pic>
        <p:nvPicPr>
          <p:cNvPr id="5" name="Obrázek 4" descr="63698-Osobní-váha-body-ba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4429132"/>
            <a:ext cx="2581992" cy="1681164"/>
          </a:xfrm>
          <a:prstGeom prst="rect">
            <a:avLst/>
          </a:prstGeom>
        </p:spPr>
      </p:pic>
      <p:pic>
        <p:nvPicPr>
          <p:cNvPr id="6" name="Obrázek 5" descr="vaha-kuchynska-soehnle-65003-silvi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00826" y="285728"/>
            <a:ext cx="2282031" cy="1785938"/>
          </a:xfrm>
          <a:prstGeom prst="rect">
            <a:avLst/>
          </a:prstGeom>
        </p:spPr>
      </p:pic>
      <p:pic>
        <p:nvPicPr>
          <p:cNvPr id="7" name="Obrázek 6" descr="topcom_vah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5720" y="1428736"/>
            <a:ext cx="2952753" cy="2214565"/>
          </a:xfrm>
          <a:prstGeom prst="rect">
            <a:avLst/>
          </a:prstGeom>
        </p:spPr>
      </p:pic>
      <p:pic>
        <p:nvPicPr>
          <p:cNvPr id="8" name="Obrázek 7" descr="vah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57620" y="1571612"/>
            <a:ext cx="2381255" cy="2000254"/>
          </a:xfrm>
          <a:prstGeom prst="rect">
            <a:avLst/>
          </a:prstGeom>
        </p:spPr>
      </p:pic>
      <p:sp>
        <p:nvSpPr>
          <p:cNvPr id="11" name="Obdélník s odříznutým jedním rohem 10"/>
          <p:cNvSpPr/>
          <p:nvPr/>
        </p:nvSpPr>
        <p:spPr>
          <a:xfrm>
            <a:off x="2714612" y="5643578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osobní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s odříznutým jedním rohem 11"/>
          <p:cNvSpPr/>
          <p:nvPr/>
        </p:nvSpPr>
        <p:spPr>
          <a:xfrm>
            <a:off x="714348" y="3571876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kojenecká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s odříznutým jedním rohem 12"/>
          <p:cNvSpPr/>
          <p:nvPr/>
        </p:nvSpPr>
        <p:spPr>
          <a:xfrm>
            <a:off x="3929058" y="3714752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laboratorní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 s odříznutým jedním rohem 13"/>
          <p:cNvSpPr/>
          <p:nvPr/>
        </p:nvSpPr>
        <p:spPr>
          <a:xfrm>
            <a:off x="6715140" y="2071678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kuchyňská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s odříznutým jedním rohem 14"/>
          <p:cNvSpPr/>
          <p:nvPr/>
        </p:nvSpPr>
        <p:spPr>
          <a:xfrm>
            <a:off x="6572264" y="5857892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obchodní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Kde se používají váhy na obrázku?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1026" name="Picture 2" descr="http://www.vaheta.cz/img/kern_als_al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113282"/>
            <a:ext cx="3315469" cy="4134001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611560" y="1700808"/>
            <a:ext cx="3240360" cy="12241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 potravinách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3140968"/>
            <a:ext cx="3240360" cy="12241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 lékárně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4653136"/>
            <a:ext cx="3240360" cy="12241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 zemědělství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CC"/>
                </a:solidFill>
                <a:effectLst/>
              </a:rPr>
              <a:t>Určitě jste už vážili na váze na obrázku, uhádnete , jak se nazývá?</a:t>
            </a:r>
            <a:endParaRPr lang="cs-CZ" sz="3200" dirty="0">
              <a:solidFill>
                <a:srgbClr val="0066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2996952"/>
            <a:ext cx="3528392" cy="136815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digitální  váhy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484784"/>
            <a:ext cx="3528392" cy="136815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automatické obchodní váhy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4509120"/>
            <a:ext cx="3528392" cy="136815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samoobslužné obchodní váhy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844_l_88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1947" y="2143116"/>
            <a:ext cx="4667264" cy="3333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1990" cy="79690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33"/>
                </a:solidFill>
                <a:effectLst/>
              </a:rPr>
              <a:t>Pojmenujte měřidla objemu:</a:t>
            </a:r>
            <a:endParaRPr lang="cs-CZ" sz="24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094" y="1357297"/>
            <a:ext cx="3746526" cy="2528905"/>
          </a:xfrm>
          <a:prstGeom prst="rect">
            <a:avLst/>
          </a:prstGeom>
        </p:spPr>
      </p:pic>
      <p:pic>
        <p:nvPicPr>
          <p:cNvPr id="5" name="Obrázek 4" descr="33185019148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13130" y="3786190"/>
            <a:ext cx="3016588" cy="2933474"/>
          </a:xfrm>
          <a:prstGeom prst="rect">
            <a:avLst/>
          </a:prstGeom>
        </p:spPr>
      </p:pic>
      <p:pic>
        <p:nvPicPr>
          <p:cNvPr id="6" name="Obrázek 5" descr="Measuring-Cylind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0" y="347640"/>
            <a:ext cx="2995294" cy="2795607"/>
          </a:xfrm>
          <a:prstGeom prst="rect">
            <a:avLst/>
          </a:prstGeom>
        </p:spPr>
      </p:pic>
      <p:sp>
        <p:nvSpPr>
          <p:cNvPr id="7" name="Popisek se šipkou nahoru 6"/>
          <p:cNvSpPr/>
          <p:nvPr/>
        </p:nvSpPr>
        <p:spPr>
          <a:xfrm>
            <a:off x="285720" y="4000504"/>
            <a:ext cx="2500330" cy="1785950"/>
          </a:xfrm>
          <a:prstGeom prst="upArrowCallou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Odměrné kádinky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Popisek se šipkou doprava 7"/>
          <p:cNvSpPr/>
          <p:nvPr/>
        </p:nvSpPr>
        <p:spPr>
          <a:xfrm>
            <a:off x="3500430" y="4572008"/>
            <a:ext cx="2928958" cy="1928826"/>
          </a:xfrm>
          <a:prstGeom prst="rightArrowCallou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Odměrné baňky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Popisek se šipkou doprava 8"/>
          <p:cNvSpPr/>
          <p:nvPr/>
        </p:nvSpPr>
        <p:spPr>
          <a:xfrm>
            <a:off x="3929058" y="1857364"/>
            <a:ext cx="2928958" cy="1928826"/>
          </a:xfrm>
          <a:prstGeom prst="rightArrowCallou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Odměrné válce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30718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Hustotu vypočítáme jako</a:t>
            </a:r>
          </a:p>
          <a:p>
            <a:pPr>
              <a:buNone/>
            </a:pPr>
            <a:endParaRPr lang="cs-CZ" sz="3200" b="1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                            a                          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 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340042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Doplňte text: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857884" y="2357430"/>
            <a:ext cx="2428892" cy="1588"/>
          </a:xfrm>
          <a:prstGeom prst="line">
            <a:avLst/>
          </a:prstGeom>
          <a:ln w="508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00100" y="3429000"/>
            <a:ext cx="2428892" cy="1588"/>
          </a:xfrm>
          <a:prstGeom prst="line">
            <a:avLst/>
          </a:prstGeom>
          <a:ln w="508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286380" y="3429000"/>
            <a:ext cx="2428892" cy="1588"/>
          </a:xfrm>
          <a:prstGeom prst="line">
            <a:avLst/>
          </a:prstGeom>
          <a:ln w="508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5786446" y="1500174"/>
            <a:ext cx="2857520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PODÍL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14348" y="2571744"/>
            <a:ext cx="2857520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hmotnosti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0628" y="2571744"/>
            <a:ext cx="2857520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objemu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43438" y="4500570"/>
            <a:ext cx="3500462" cy="1928826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4000" b="1" dirty="0" smtClean="0">
                <a:solidFill>
                  <a:srgbClr val="3333CC"/>
                </a:solidFill>
                <a:latin typeface="Arial"/>
                <a:cs typeface="Arial"/>
              </a:rPr>
              <a:t>ρ</a:t>
            </a:r>
            <a:r>
              <a:rPr lang="el-GR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=</a:t>
            </a:r>
            <a:r>
              <a:rPr lang="cs-CZ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m:V</a:t>
            </a:r>
            <a:endParaRPr lang="cs-CZ" sz="40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8" grpId="0" animBg="1"/>
      <p:bldP spid="9" grpId="0" animBg="1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285861"/>
            <a:ext cx="8786874" cy="278608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Hmotnost vypočítáme jako</a:t>
            </a:r>
          </a:p>
          <a:p>
            <a:pPr>
              <a:buNone/>
            </a:pPr>
            <a:endParaRPr lang="cs-CZ" sz="3200" b="1" dirty="0" smtClean="0">
              <a:solidFill>
                <a:srgbClr val="0033CC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                            a                           .</a:t>
            </a:r>
          </a:p>
          <a:p>
            <a:pPr>
              <a:buNone/>
            </a:pPr>
            <a:endParaRPr lang="cs-CZ" sz="3200" b="1" dirty="0" smtClean="0">
              <a:solidFill>
                <a:srgbClr val="0033CC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 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Doplňte text:</a:t>
            </a:r>
            <a:endParaRPr lang="cs-CZ" sz="3200" dirty="0">
              <a:solidFill>
                <a:srgbClr val="3333CC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215074" y="2357430"/>
            <a:ext cx="2428892" cy="1588"/>
          </a:xfrm>
          <a:prstGeom prst="line">
            <a:avLst/>
          </a:prstGeom>
          <a:ln w="50800">
            <a:solidFill>
              <a:srgbClr val="33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500034" y="3429000"/>
            <a:ext cx="2428892" cy="1588"/>
          </a:xfrm>
          <a:prstGeom prst="line">
            <a:avLst/>
          </a:prstGeom>
          <a:ln w="50800">
            <a:solidFill>
              <a:srgbClr val="33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72066" y="3429000"/>
            <a:ext cx="2428892" cy="1588"/>
          </a:xfrm>
          <a:prstGeom prst="line">
            <a:avLst/>
          </a:prstGeom>
          <a:ln w="50800">
            <a:solidFill>
              <a:srgbClr val="33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6143636" y="1428736"/>
            <a:ext cx="264320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SOUČIN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58" y="2500306"/>
            <a:ext cx="264320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hustoty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29190" y="2500306"/>
            <a:ext cx="264320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objemu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43438" y="4500570"/>
            <a:ext cx="3500462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m</a:t>
            </a:r>
            <a:r>
              <a:rPr lang="el-GR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=</a:t>
            </a:r>
            <a:r>
              <a:rPr lang="el-GR" sz="4000" b="1" dirty="0" smtClean="0">
                <a:solidFill>
                  <a:srgbClr val="3333CC"/>
                </a:solidFill>
                <a:latin typeface="Arial"/>
                <a:cs typeface="Arial"/>
              </a:rPr>
              <a:t>ρ</a:t>
            </a:r>
            <a:r>
              <a:rPr lang="cs-CZ" sz="4000" b="1" dirty="0">
                <a:solidFill>
                  <a:srgbClr val="3333CC"/>
                </a:solidFill>
                <a:latin typeface="Arial Black"/>
                <a:cs typeface="Arial"/>
              </a:rPr>
              <a:t>∙</a:t>
            </a:r>
            <a:r>
              <a:rPr lang="cs-CZ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V</a:t>
            </a:r>
            <a:endParaRPr lang="cs-CZ" sz="40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3"/>
            <a:ext cx="8229600" cy="27146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Objem vypočítáme jako</a:t>
            </a:r>
          </a:p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a                             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6172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Doplňte text: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643570" y="2571744"/>
            <a:ext cx="2571768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857224" y="3643314"/>
            <a:ext cx="2571768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00628" y="3643314"/>
            <a:ext cx="2571768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5500694" y="1643050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PODÍL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14348" y="2714620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hmotnosti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29190" y="2714620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hustoty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43438" y="4500570"/>
            <a:ext cx="3500462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3333CC"/>
                </a:solidFill>
                <a:latin typeface="Arial Black"/>
                <a:cs typeface="Arial"/>
              </a:rPr>
              <a:t>V</a:t>
            </a:r>
            <a:r>
              <a:rPr lang="el-GR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=</a:t>
            </a:r>
            <a:r>
              <a:rPr lang="cs-CZ" sz="4000" b="1" dirty="0" smtClean="0">
                <a:solidFill>
                  <a:srgbClr val="3333CC"/>
                </a:solidFill>
                <a:latin typeface="Arial Black" pitchFamily="34" charset="0"/>
                <a:cs typeface="Arial"/>
              </a:rPr>
              <a:t>m:</a:t>
            </a:r>
            <a:r>
              <a:rPr lang="el-GR" sz="4000" b="1" dirty="0" smtClean="0">
                <a:solidFill>
                  <a:srgbClr val="3333CC"/>
                </a:solidFill>
                <a:latin typeface="Arial Black" pitchFamily="34" charset="0"/>
                <a:cs typeface="Arial"/>
              </a:rPr>
              <a:t>ρ</a:t>
            </a:r>
            <a:endParaRPr lang="cs-CZ" sz="4000" b="1" dirty="0">
              <a:solidFill>
                <a:srgbClr val="3333CC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5900750" cy="36498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1 m³ smrkového dřeva má hmotnost 650 kg.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2,3 </a:t>
            </a:r>
            <a:r>
              <a:rPr lang="cs-CZ" sz="2600" b="1" dirty="0" smtClean="0">
                <a:solidFill>
                  <a:srgbClr val="FF0000"/>
                </a:solidFill>
              </a:rPr>
              <a:t>m³ smrkového dřeva má hmotnost 2,3</a:t>
            </a:r>
            <a:r>
              <a:rPr lang="cs-CZ" sz="2600" b="1" dirty="0" smtClean="0">
                <a:solidFill>
                  <a:srgbClr val="FF0000"/>
                </a:solidFill>
                <a:latin typeface="Arial"/>
                <a:cs typeface="Arial"/>
              </a:rPr>
              <a:t>∙650 kg = 1 495 kg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0000"/>
                </a:solidFill>
                <a:latin typeface="Arial"/>
                <a:cs typeface="Arial"/>
              </a:rPr>
              <a:t>Hmotnost kmen je přibližně 1 500 kg.</a:t>
            </a:r>
          </a:p>
          <a:p>
            <a:pPr>
              <a:buNone/>
            </a:pPr>
            <a:r>
              <a:rPr lang="cs-CZ" sz="2600" b="1" u="sng" dirty="0" smtClean="0">
                <a:solidFill>
                  <a:srgbClr val="FF0000"/>
                </a:solidFill>
                <a:latin typeface="Arial"/>
                <a:cs typeface="Arial"/>
              </a:rPr>
              <a:t>Počítali jsme podle vzorce m=</a:t>
            </a:r>
            <a:r>
              <a:rPr lang="el-GR" sz="2600" b="1" u="sng" dirty="0" smtClean="0">
                <a:solidFill>
                  <a:srgbClr val="FF0000"/>
                </a:solidFill>
                <a:latin typeface="Arial"/>
                <a:cs typeface="Arial"/>
              </a:rPr>
              <a:t>ρ∙</a:t>
            </a:r>
            <a:r>
              <a:rPr lang="cs-CZ" sz="2600" b="1" u="sng" dirty="0" smtClean="0">
                <a:solidFill>
                  <a:srgbClr val="FF0000"/>
                </a:solidFill>
                <a:latin typeface="Arial"/>
                <a:cs typeface="Arial"/>
              </a:rPr>
              <a:t>V</a:t>
            </a:r>
            <a:endParaRPr lang="cs-CZ" sz="2600" b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928826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8000"/>
                </a:solidFill>
                <a:effectLst/>
              </a:rPr>
              <a:t>Výpočet hmotnosti: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Jakou hmotnost má přibližně kmen poraženého smrku, jehož objem lesník vypočetl 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>2,3</a:t>
            </a:r>
            <a:r>
              <a:rPr lang="cs-CZ" sz="2800" dirty="0" smtClean="0">
                <a:solidFill>
                  <a:srgbClr val="008000"/>
                </a:solidFill>
              </a:rPr>
              <a:t>m³?</a:t>
            </a:r>
            <a:br>
              <a:rPr lang="cs-CZ" sz="2800" dirty="0" smtClean="0">
                <a:solidFill>
                  <a:srgbClr val="008000"/>
                </a:solidFill>
              </a:rPr>
            </a:br>
            <a:r>
              <a:rPr lang="cs-CZ" sz="2800" dirty="0" smtClean="0">
                <a:solidFill>
                  <a:srgbClr val="008000"/>
                </a:solidFill>
              </a:rPr>
              <a:t>Hustota smrkového dřeva je 650 kg/m³.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smr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36" y="2000240"/>
            <a:ext cx="2857501" cy="21431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472518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66CC"/>
                </a:solidFill>
              </a:rPr>
              <a:t>Řešení: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</a:rPr>
              <a:t>Nejprve vyhledáme hustotu benzinu: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  <a:latin typeface="Arial"/>
                <a:cs typeface="Arial"/>
              </a:rPr>
              <a:t>ρ= 700 kg/</a:t>
            </a:r>
            <a:r>
              <a:rPr lang="cs-CZ" sz="2400" b="1" dirty="0" smtClean="0">
                <a:solidFill>
                  <a:srgbClr val="0066CC"/>
                </a:solidFill>
              </a:rPr>
              <a:t>m³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</a:rPr>
              <a:t>1 m³ benzinu má hmotnost 700 kg.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</a:rPr>
              <a:t>0,045 m³ má hmotnost 0,045 </a:t>
            </a:r>
            <a:r>
              <a:rPr lang="cs-CZ" sz="2400" b="1" dirty="0" smtClean="0">
                <a:solidFill>
                  <a:srgbClr val="0066CC"/>
                </a:solidFill>
                <a:latin typeface="Arial"/>
                <a:cs typeface="Arial"/>
              </a:rPr>
              <a:t>∙ 700 kg=31,5 kg.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  <a:latin typeface="Arial"/>
                <a:cs typeface="Arial"/>
              </a:rPr>
              <a:t>V nádrži je benzin o hmotnosti 31,5 kg.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0066CC"/>
                </a:solidFill>
                <a:latin typeface="Arial"/>
                <a:cs typeface="Arial"/>
              </a:rPr>
              <a:t>Počítali jsme podle vzorce m=</a:t>
            </a:r>
            <a:r>
              <a:rPr lang="el-GR" sz="2400" b="1" u="sng" dirty="0" smtClean="0">
                <a:solidFill>
                  <a:srgbClr val="0066CC"/>
                </a:solidFill>
                <a:latin typeface="Arial"/>
                <a:cs typeface="Arial"/>
              </a:rPr>
              <a:t>ρ∙</a:t>
            </a:r>
            <a:r>
              <a:rPr lang="cs-CZ" sz="2400" b="1" u="sng" dirty="0" smtClean="0">
                <a:solidFill>
                  <a:srgbClr val="0066CC"/>
                </a:solidFill>
                <a:latin typeface="Arial"/>
                <a:cs typeface="Arial"/>
              </a:rPr>
              <a:t>V</a:t>
            </a:r>
            <a:endParaRPr lang="cs-CZ" sz="2400" b="1" dirty="0" smtClean="0">
              <a:solidFill>
                <a:srgbClr val="0066CC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400" b="1" dirty="0">
              <a:solidFill>
                <a:srgbClr val="0066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u="sng" dirty="0" smtClean="0">
                <a:solidFill>
                  <a:srgbClr val="000099"/>
                </a:solidFill>
                <a:effectLst/>
              </a:rPr>
              <a:t>Výpočet hmotnosti: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Vypočítejte hmotnost benzinu v plné automobilové nádrži o objemu 45 litrů (0,045 </a:t>
            </a:r>
            <a:r>
              <a:rPr lang="cs-CZ" sz="2800" dirty="0" smtClean="0">
                <a:solidFill>
                  <a:srgbClr val="000099"/>
                </a:solidFill>
              </a:rPr>
              <a:t>m³</a:t>
            </a:r>
            <a:r>
              <a:rPr lang="cs-CZ" sz="2800" dirty="0" smtClean="0">
                <a:solidFill>
                  <a:srgbClr val="0066CC"/>
                </a:solidFill>
              </a:rPr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).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59577_Plastic_fuel_tank_300L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86446" y="4786322"/>
            <a:ext cx="3071802" cy="18427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Unesli byste pytel soli objemu 25 d</a:t>
            </a:r>
            <a:r>
              <a:rPr lang="cs-CZ" sz="3200" dirty="0" smtClean="0">
                <a:solidFill>
                  <a:srgbClr val="660066"/>
                </a:solidFill>
              </a:rPr>
              <a:t>m³?</a:t>
            </a:r>
            <a:br>
              <a:rPr lang="cs-CZ" sz="3200" dirty="0" smtClean="0">
                <a:solidFill>
                  <a:srgbClr val="660066"/>
                </a:solidFill>
              </a:rPr>
            </a:br>
            <a:r>
              <a:rPr lang="cs-CZ" sz="3200" dirty="0" smtClean="0">
                <a:solidFill>
                  <a:srgbClr val="660066"/>
                </a:solidFill>
              </a:rPr>
              <a:t>Najděte hustotu soli, vypočítejte hmotnost pytle soli a vyberte správnou odpověď.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357430"/>
            <a:ext cx="3071834" cy="21431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l-GR" sz="2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=2 500 kg/</a:t>
            </a:r>
            <a:r>
              <a:rPr lang="cs-CZ" sz="2800" b="1" dirty="0" smtClean="0">
                <a:solidFill>
                  <a:srgbClr val="660066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=62,5kg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asi neunesli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algn="ctr"/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29256" y="4429132"/>
            <a:ext cx="3071834" cy="21431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l-GR" sz="2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=1 200 kg/</a:t>
            </a:r>
            <a:r>
              <a:rPr lang="cs-CZ" sz="2800" b="1" dirty="0" smtClean="0">
                <a:solidFill>
                  <a:srgbClr val="660066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=30kg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unesli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algn="ctr"/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1928802"/>
            <a:ext cx="3071834" cy="21431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l-GR" sz="2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=2 160 kg/</a:t>
            </a:r>
            <a:r>
              <a:rPr lang="cs-CZ" sz="2800" b="1" dirty="0" smtClean="0">
                <a:solidFill>
                  <a:srgbClr val="660066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=54kg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asi neunesli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algn="ctr"/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27050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64" y="4643446"/>
            <a:ext cx="1927314" cy="19383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http://www.didaktik.sk/novy/images/stories/vaha.jpg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http://www.domacky.cz/data/vyrobky/osobni-vahy/osobni-vahy-soehnle/63698-Osobn%C3%AD-v%C3%A1ha-body-bala.jpg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http://data.vsedomu.cz/elektro/0003/460/vaha-kuchynska-soehnle-65003-silvia.jpg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http://www.vahyapokladny.cz/fotky12890/fotos/_vyrn_2650.jpeg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http://www.mladatko.cz/images/topcom_vaha.jpg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http://www.ped.muni.cz/wchem/sm/hc/labtech/images/vybaveni_laboratore/kadinky/002.jpg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http://image.made-in-china.com/2f0j00eBMTsCvdyLkl/Measuring-Cylinder.jpg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http://eshop.merci.cz/www/obrazky/velke/331850191485.jpg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http://www.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vaheta.cz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/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img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/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kern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_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als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_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alj.jpg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http://www.uniprox.cz/_thumb/_</a:t>
            </a: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product/844_l_880.jpg?size=280x200&amp;rect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www.fotozin.cz/wp-content/foto/2009/12/smrk.jpg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http://4chandata.org/images/threads/59577_Plastic_fuel_tank_300L_.</a:t>
            </a: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4"/>
              </a:rPr>
              <a:t>http://</a:t>
            </a:r>
            <a:r>
              <a:rPr lang="cs-CZ" sz="1200" b="1" dirty="0" smtClean="0">
                <a:solidFill>
                  <a:srgbClr val="00CC00"/>
                </a:solidFill>
                <a:hlinkClick r:id="rId14"/>
              </a:rPr>
              <a:t>www.</a:t>
            </a:r>
            <a:r>
              <a:rPr lang="cs-CZ" sz="1200" b="1" dirty="0" err="1" smtClean="0">
                <a:solidFill>
                  <a:srgbClr val="00CC00"/>
                </a:solidFill>
                <a:hlinkClick r:id="rId14"/>
              </a:rPr>
              <a:t>toppotraviny.cz</a:t>
            </a:r>
            <a:r>
              <a:rPr lang="cs-CZ" sz="1200" b="1" dirty="0" smtClean="0">
                <a:solidFill>
                  <a:srgbClr val="00CC00"/>
                </a:solidFill>
                <a:hlinkClick r:id="rId14"/>
              </a:rPr>
              <a:t>/data/USR_001_BOSFOOD_001/27050_1.jpg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zopakování naučeného učiva a k naučení nového učiva.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 si nejprve formou otázek a odpovědí zopakuje již naučené znalosti o hmotnosti, objemu a hustotě jako odvozené fyzikální veličině.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vyplní tabulku fyzikálních veličin (hmotnost, objem a hustota).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převádět jednotky hmotnosti, objemu a hustoty.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řekne slovy vzorec pro výpočet hustoty, hmotnosti a </a:t>
            </a:r>
            <a:r>
              <a:rPr lang="cs-CZ" sz="2400" b="1" dirty="0" smtClean="0">
                <a:solidFill>
                  <a:srgbClr val="00B0F0"/>
                </a:solidFill>
              </a:rPr>
              <a:t>objemu.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se naučí řešit jednoduché úlohy na výpočet hmotnosti </a:t>
            </a:r>
            <a:r>
              <a:rPr lang="cs-CZ" sz="2400" b="1" dirty="0" smtClean="0">
                <a:solidFill>
                  <a:srgbClr val="00B0F0"/>
                </a:solidFill>
              </a:rPr>
              <a:t>ze </a:t>
            </a:r>
            <a:r>
              <a:rPr lang="cs-CZ" sz="2400" b="1" dirty="0" smtClean="0">
                <a:solidFill>
                  <a:srgbClr val="00B0F0"/>
                </a:solidFill>
              </a:rPr>
              <a:t>vzorce pro výpočet hustoty.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167</TotalTime>
  <Words>786</Words>
  <Application>Microsoft Office PowerPoint</Application>
  <PresentationFormat>Předvádění na obrazovce (4:3)</PresentationFormat>
  <Paragraphs>176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Doplňte tabulku:</vt:lpstr>
      <vt:lpstr>Převeďte jednotky hmotnosti na jednotky uvedené v závorkách:</vt:lpstr>
      <vt:lpstr>Převeďte jednotky objemu na jednotky uvedené v závorkách:</vt:lpstr>
      <vt:lpstr>Převeďte jednotky hustoty na jednotky uvedené v závorkách:</vt:lpstr>
      <vt:lpstr>Pojmenujte typy vah (měřidel hmotnosti):</vt:lpstr>
      <vt:lpstr>Kde se používají váhy na obrázku? Vyberte správnou odpověď:</vt:lpstr>
      <vt:lpstr>Určitě jste už vážili na váze na obrázku, uhádnete , jak se nazývá?</vt:lpstr>
      <vt:lpstr>Pojmenujte měřidla objemu:</vt:lpstr>
      <vt:lpstr>Doplňte text:</vt:lpstr>
      <vt:lpstr>Doplňte text:</vt:lpstr>
      <vt:lpstr>Doplňte text:</vt:lpstr>
      <vt:lpstr>Výpočet hmotnosti: Jakou hmotnost má přibližně kmen poraženého smrku, jehož objem lesník vypočetl 2,3m³? Hustota smrkového dřeva je 650 kg/m³.</vt:lpstr>
      <vt:lpstr> Výpočet hmotnosti: Vypočítejte hmotnost benzinu v plné automobilové nádrži o objemu 45 litrů (0,045 m³ ). </vt:lpstr>
      <vt:lpstr>Unesli byste pytel soli objemu 25 dm³? Najděte hustotu soli, vypočítejte hmotnost pytle soli a vyberte správnou odpověď.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21</cp:revision>
  <dcterms:created xsi:type="dcterms:W3CDTF">2012-12-12T17:09:00Z</dcterms:created>
  <dcterms:modified xsi:type="dcterms:W3CDTF">2012-12-15T16:11:01Z</dcterms:modified>
</cp:coreProperties>
</file>