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diagrams/colors1.xml" ContentType="application/vnd.openxmlformats-officedocument.drawingml.diagramColors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6"/>
  </p:notesMasterIdLst>
  <p:sldIdLst>
    <p:sldId id="278" r:id="rId2"/>
    <p:sldId id="279" r:id="rId3"/>
    <p:sldId id="256" r:id="rId4"/>
    <p:sldId id="261" r:id="rId5"/>
    <p:sldId id="262" r:id="rId6"/>
    <p:sldId id="263" r:id="rId7"/>
    <p:sldId id="264" r:id="rId8"/>
    <p:sldId id="265" r:id="rId9"/>
    <p:sldId id="272" r:id="rId10"/>
    <p:sldId id="273" r:id="rId11"/>
    <p:sldId id="274" r:id="rId12"/>
    <p:sldId id="271" r:id="rId13"/>
    <p:sldId id="275" r:id="rId14"/>
    <p:sldId id="277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4" d="100"/>
          <a:sy n="64" d="100"/>
        </p:scale>
        <p:origin x="-1482" y="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VY_32_INOVACE_3. 2. 5. 3. F 19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Základní škola Strančice, okres Praha-východ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Ing. Ivana Fiedlerová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Přírodopis 6 – Hmyz s proměnou dokonalou(2)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</a:t>
          </a:r>
          <a:r>
            <a:rPr lang="cs-CZ" sz="2000" dirty="0" smtClean="0">
              <a:solidFill>
                <a:prstClr val="black"/>
              </a:solidFill>
            </a:rPr>
            <a:t>CZ.1.07/1.4.00/21.2976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 custLinFactNeighborX="-2095" custLinFactNeighborY="-1569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D1017DEE-D111-423D-839C-1B4076B8A338}" type="presOf" srcId="{B651F6E3-6281-48DB-9319-2AEAFDAE7572}" destId="{6BB5E863-4638-4E1D-BFDE-399D028AC4ED}" srcOrd="1" destOrd="0" presId="urn:microsoft.com/office/officeart/2005/8/layout/target3"/>
    <dgm:cxn modelId="{15C1298A-AF2C-49A5-8305-0B8050D646C2}" type="presOf" srcId="{4C35D32F-0EAB-4CD7-82EE-45574DC2A586}" destId="{890E4F0B-2866-4A3F-A3C7-2A14B1797930}" srcOrd="1" destOrd="0" presId="urn:microsoft.com/office/officeart/2005/8/layout/target3"/>
    <dgm:cxn modelId="{19374595-DBFC-4A69-88F8-F32D434275DB}" type="presOf" srcId="{D8197B8C-B260-4A16-BDF4-0947B075E274}" destId="{5A5FFA88-C948-4069-8E93-59FA12366E83}" srcOrd="1" destOrd="0" presId="urn:microsoft.com/office/officeart/2005/8/layout/target3"/>
    <dgm:cxn modelId="{B02362DF-F0B0-4874-BD47-D3B6F546F2D4}" type="presOf" srcId="{4C35D32F-0EAB-4CD7-82EE-45574DC2A586}" destId="{8BEBB6EC-1DAA-4CAC-8A25-BC0FCBD5DBD5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5CD7C398-22D7-45ED-A8CE-EC03CA6F10AC}" type="presOf" srcId="{B651F6E3-6281-48DB-9319-2AEAFDAE7572}" destId="{619D679B-A015-4ECF-8348-D1034C574F40}" srcOrd="0" destOrd="0" presId="urn:microsoft.com/office/officeart/2005/8/layout/target3"/>
    <dgm:cxn modelId="{53B4E774-6FB6-413B-9D01-882C7052B095}" type="presOf" srcId="{D8197B8C-B260-4A16-BDF4-0947B075E274}" destId="{25B08C86-7E15-44DC-BE7F-FFB55DD49D12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E1CE7E97-3DE5-4603-A3DB-4491E2D50A42}" type="presOf" srcId="{D1D4F407-5343-4D3F-B5B9-D407B03CAEB4}" destId="{D005CE8C-CC26-4C3E-AC11-E15060ECD759}" srcOrd="0" destOrd="0" presId="urn:microsoft.com/office/officeart/2005/8/layout/target3"/>
    <dgm:cxn modelId="{22F03108-2CB1-4622-A39E-4183DB7193DC}" type="presOf" srcId="{757F3AB3-0718-4624-B441-E567A8F0AB56}" destId="{333A1088-737F-45CB-B68E-254E46348037}" srcOrd="0" destOrd="0" presId="urn:microsoft.com/office/officeart/2005/8/layout/target3"/>
    <dgm:cxn modelId="{B4A650D5-168E-4FB1-B149-E2ED439C6A76}" type="presOf" srcId="{D1B46980-6531-4606-95E6-44980827E919}" destId="{2BE915AB-18AA-4053-B92C-3BFC9ED204BB}" srcOrd="1" destOrd="0" presId="urn:microsoft.com/office/officeart/2005/8/layout/target3"/>
    <dgm:cxn modelId="{2290143D-AC63-45FF-9276-0E8EA332C480}" type="presOf" srcId="{D1D4F407-5343-4D3F-B5B9-D407B03CAEB4}" destId="{AED2198E-93D5-4001-81B4-73124B309672}" srcOrd="1" destOrd="0" presId="urn:microsoft.com/office/officeart/2005/8/layout/target3"/>
    <dgm:cxn modelId="{9082DA8F-2236-408A-8EF8-A5047265E342}" type="presOf" srcId="{D1B46980-6531-4606-95E6-44980827E919}" destId="{6140AFEC-043D-4C43-A2F9-D0F5331DF3A3}" srcOrd="0" destOrd="0" presId="urn:microsoft.com/office/officeart/2005/8/layout/target3"/>
    <dgm:cxn modelId="{6EF52D02-D02A-475F-9EB1-E3076D13FDCA}" type="presParOf" srcId="{333A1088-737F-45CB-B68E-254E46348037}" destId="{F5ABB229-8D3B-4694-996A-96F23CF14429}" srcOrd="0" destOrd="0" presId="urn:microsoft.com/office/officeart/2005/8/layout/target3"/>
    <dgm:cxn modelId="{4CBC6BFC-5DC7-4ED2-AE73-E202E278655E}" type="presParOf" srcId="{333A1088-737F-45CB-B68E-254E46348037}" destId="{F41139FD-01EE-4571-8B17-4FB00FC51163}" srcOrd="1" destOrd="0" presId="urn:microsoft.com/office/officeart/2005/8/layout/target3"/>
    <dgm:cxn modelId="{497C6E3D-B35E-4790-BAE7-CFCD6FC32AB8}" type="presParOf" srcId="{333A1088-737F-45CB-B68E-254E46348037}" destId="{D005CE8C-CC26-4C3E-AC11-E15060ECD759}" srcOrd="2" destOrd="0" presId="urn:microsoft.com/office/officeart/2005/8/layout/target3"/>
    <dgm:cxn modelId="{170CCD9D-3334-439F-B2F6-CF54F0743793}" type="presParOf" srcId="{333A1088-737F-45CB-B68E-254E46348037}" destId="{2C702D82-9B77-49B7-9568-BB8EB47C3372}" srcOrd="3" destOrd="0" presId="urn:microsoft.com/office/officeart/2005/8/layout/target3"/>
    <dgm:cxn modelId="{0D082E0F-9362-44DD-997D-69513B448FFD}" type="presParOf" srcId="{333A1088-737F-45CB-B68E-254E46348037}" destId="{A52A0455-90FF-4808-ABD0-F02540D31D5A}" srcOrd="4" destOrd="0" presId="urn:microsoft.com/office/officeart/2005/8/layout/target3"/>
    <dgm:cxn modelId="{B0E6E917-5329-445C-B011-0C81DAD2951F}" type="presParOf" srcId="{333A1088-737F-45CB-B68E-254E46348037}" destId="{6140AFEC-043D-4C43-A2F9-D0F5331DF3A3}" srcOrd="5" destOrd="0" presId="urn:microsoft.com/office/officeart/2005/8/layout/target3"/>
    <dgm:cxn modelId="{2EC2DB3D-ACD1-457A-AD89-39AF36E098F3}" type="presParOf" srcId="{333A1088-737F-45CB-B68E-254E46348037}" destId="{9358AC05-5D7D-4327-9F80-1AD486AEA664}" srcOrd="6" destOrd="0" presId="urn:microsoft.com/office/officeart/2005/8/layout/target3"/>
    <dgm:cxn modelId="{842F0049-58A0-40E4-8409-E29B9F242B25}" type="presParOf" srcId="{333A1088-737F-45CB-B68E-254E46348037}" destId="{313FC574-E1CD-4FB4-B054-0B805CE0447D}" srcOrd="7" destOrd="0" presId="urn:microsoft.com/office/officeart/2005/8/layout/target3"/>
    <dgm:cxn modelId="{D606CDC2-4AFD-45CE-98B2-684F730E3D81}" type="presParOf" srcId="{333A1088-737F-45CB-B68E-254E46348037}" destId="{619D679B-A015-4ECF-8348-D1034C574F40}" srcOrd="8" destOrd="0" presId="urn:microsoft.com/office/officeart/2005/8/layout/target3"/>
    <dgm:cxn modelId="{BBCCAF40-DABD-40AE-8E92-914A27A81B66}" type="presParOf" srcId="{333A1088-737F-45CB-B68E-254E46348037}" destId="{322283A8-4A27-4CDA-BAE3-F381106A9174}" srcOrd="9" destOrd="0" presId="urn:microsoft.com/office/officeart/2005/8/layout/target3"/>
    <dgm:cxn modelId="{DCC514BF-B3BF-478E-AC7F-5EFA4DEAFA6F}" type="presParOf" srcId="{333A1088-737F-45CB-B68E-254E46348037}" destId="{FFC9F71D-1B4F-4AD9-A4A6-86ADEFC8AF5C}" srcOrd="10" destOrd="0" presId="urn:microsoft.com/office/officeart/2005/8/layout/target3"/>
    <dgm:cxn modelId="{45BA1090-D591-41C7-84DC-37426C37B2F0}" type="presParOf" srcId="{333A1088-737F-45CB-B68E-254E46348037}" destId="{25B08C86-7E15-44DC-BE7F-FFB55DD49D12}" srcOrd="11" destOrd="0" presId="urn:microsoft.com/office/officeart/2005/8/layout/target3"/>
    <dgm:cxn modelId="{B8864630-622D-49E6-AF99-330A810E3E34}" type="presParOf" srcId="{333A1088-737F-45CB-B68E-254E46348037}" destId="{76644BE8-9D7C-4C09-B250-3D10AF48CBB7}" srcOrd="12" destOrd="0" presId="urn:microsoft.com/office/officeart/2005/8/layout/target3"/>
    <dgm:cxn modelId="{1F13BF99-885E-49CB-9274-399341213401}" type="presParOf" srcId="{333A1088-737F-45CB-B68E-254E46348037}" destId="{EE85B701-7295-41C0-BA7A-34D3756A2AE6}" srcOrd="13" destOrd="0" presId="urn:microsoft.com/office/officeart/2005/8/layout/target3"/>
    <dgm:cxn modelId="{A39A5AF4-A4FD-4363-9F11-49FAA4A531AA}" type="presParOf" srcId="{333A1088-737F-45CB-B68E-254E46348037}" destId="{8BEBB6EC-1DAA-4CAC-8A25-BC0FCBD5DBD5}" srcOrd="14" destOrd="0" presId="urn:microsoft.com/office/officeart/2005/8/layout/target3"/>
    <dgm:cxn modelId="{C84FB916-B17F-4BCA-B50F-51835517CF96}" type="presParOf" srcId="{333A1088-737F-45CB-B68E-254E46348037}" destId="{AED2198E-93D5-4001-81B4-73124B309672}" srcOrd="15" destOrd="0" presId="urn:microsoft.com/office/officeart/2005/8/layout/target3"/>
    <dgm:cxn modelId="{1C334102-60C2-4D6F-A69A-FED3FF70F949}" type="presParOf" srcId="{333A1088-737F-45CB-B68E-254E46348037}" destId="{2BE915AB-18AA-4053-B92C-3BFC9ED204BB}" srcOrd="16" destOrd="0" presId="urn:microsoft.com/office/officeart/2005/8/layout/target3"/>
    <dgm:cxn modelId="{E7B27FE8-E10B-44BE-85BE-D676DA264092}" type="presParOf" srcId="{333A1088-737F-45CB-B68E-254E46348037}" destId="{6BB5E863-4638-4E1D-BFDE-399D028AC4ED}" srcOrd="17" destOrd="0" presId="urn:microsoft.com/office/officeart/2005/8/layout/target3"/>
    <dgm:cxn modelId="{8D9D2FC6-8D61-46C1-8BCD-DAA5B6884578}" type="presParOf" srcId="{333A1088-737F-45CB-B68E-254E46348037}" destId="{5A5FFA88-C948-4069-8E93-59FA12366E83}" srcOrd="18" destOrd="0" presId="urn:microsoft.com/office/officeart/2005/8/layout/target3"/>
    <dgm:cxn modelId="{4EF52DCC-9874-4A48-AFF7-046633F69DDD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Základní škola Strančice, okres Praha-východ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Ing. Ivana Fiedlerová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04062" y="792083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VY_32_INOVACE_3. 2. 5. 3. F 19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Přírodopis 6 – Hmyz s proměnou dokonalou(2)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</a:t>
          </a:r>
          <a:r>
            <a:rPr lang="cs-CZ" sz="2000" kern="1200" dirty="0" smtClean="0">
              <a:solidFill>
                <a:prstClr val="black"/>
              </a:solidFill>
            </a:rPr>
            <a:t>CZ.1.07/1.4.00/21.2976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59F8ED8-5A05-4795-9051-8139C0547771}" type="datetimeFigureOut">
              <a:rPr lang="cs-CZ" smtClean="0"/>
              <a:pPr/>
              <a:t>11.3.2012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7CD9509-7E79-446F-976A-39E634EB70A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69662072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>
                <a:solidFill>
                  <a:prstClr val="black"/>
                </a:solidFill>
              </a:rPr>
              <a:pPr/>
              <a:t>1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96FC58-FB6D-4413-89B9-2B6672B8F9C3}" type="datetimeFigureOut">
              <a:rPr lang="cs-CZ" smtClean="0"/>
              <a:pPr/>
              <a:t>11.3.2012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F734E1-4D24-4AED-8670-0A7E6F052F9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01968304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96FC58-FB6D-4413-89B9-2B6672B8F9C3}" type="datetimeFigureOut">
              <a:rPr lang="cs-CZ" smtClean="0"/>
              <a:pPr/>
              <a:t>11.3.2012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F734E1-4D24-4AED-8670-0A7E6F052F9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18807088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96FC58-FB6D-4413-89B9-2B6672B8F9C3}" type="datetimeFigureOut">
              <a:rPr lang="cs-CZ" smtClean="0"/>
              <a:pPr/>
              <a:t>11.3.2012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F734E1-4D24-4AED-8670-0A7E6F052F9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6390128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96FC58-FB6D-4413-89B9-2B6672B8F9C3}" type="datetimeFigureOut">
              <a:rPr lang="cs-CZ" smtClean="0"/>
              <a:pPr/>
              <a:t>11.3.2012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F734E1-4D24-4AED-8670-0A7E6F052F9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4142018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96FC58-FB6D-4413-89B9-2B6672B8F9C3}" type="datetimeFigureOut">
              <a:rPr lang="cs-CZ" smtClean="0"/>
              <a:pPr/>
              <a:t>11.3.2012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F734E1-4D24-4AED-8670-0A7E6F052F9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72461914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96FC58-FB6D-4413-89B9-2B6672B8F9C3}" type="datetimeFigureOut">
              <a:rPr lang="cs-CZ" smtClean="0"/>
              <a:pPr/>
              <a:t>11.3.2012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F734E1-4D24-4AED-8670-0A7E6F052F9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32309593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96FC58-FB6D-4413-89B9-2B6672B8F9C3}" type="datetimeFigureOut">
              <a:rPr lang="cs-CZ" smtClean="0"/>
              <a:pPr/>
              <a:t>11.3.2012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F734E1-4D24-4AED-8670-0A7E6F052F9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79210969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96FC58-FB6D-4413-89B9-2B6672B8F9C3}" type="datetimeFigureOut">
              <a:rPr lang="cs-CZ" smtClean="0"/>
              <a:pPr/>
              <a:t>11.3.2012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F734E1-4D24-4AED-8670-0A7E6F052F9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55979431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96FC58-FB6D-4413-89B9-2B6672B8F9C3}" type="datetimeFigureOut">
              <a:rPr lang="cs-CZ" smtClean="0"/>
              <a:pPr/>
              <a:t>11.3.2012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F734E1-4D24-4AED-8670-0A7E6F052F9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37854550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96FC58-FB6D-4413-89B9-2B6672B8F9C3}" type="datetimeFigureOut">
              <a:rPr lang="cs-CZ" smtClean="0"/>
              <a:pPr/>
              <a:t>11.3.2012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F734E1-4D24-4AED-8670-0A7E6F052F9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8677353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96FC58-FB6D-4413-89B9-2B6672B8F9C3}" type="datetimeFigureOut">
              <a:rPr lang="cs-CZ" smtClean="0"/>
              <a:pPr/>
              <a:t>11.3.2012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F734E1-4D24-4AED-8670-0A7E6F052F9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05363532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B96FC58-FB6D-4413-89B9-2B6672B8F9C3}" type="datetimeFigureOut">
              <a:rPr lang="cs-CZ" smtClean="0"/>
              <a:pPr/>
              <a:t>11.3.2012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FF734E1-4D24-4AED-8670-0A7E6F052F9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88577520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4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8.xml"/><Relationship Id="rId5" Type="http://schemas.openxmlformats.org/officeDocument/2006/relationships/image" Target="../media/image7.jpeg"/><Relationship Id="rId4" Type="http://schemas.openxmlformats.org/officeDocument/2006/relationships/hyperlink" Target="//upload.wikimedia.org/wikipedia/commons/1/12/Ips.typographus.jpg" TargetMode="Externa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hyperlink" Target="//upload.wikimedia.org/wikipedia/commons/2/21/Colorado_potato_beetle.jpg" TargetMode="External"/><Relationship Id="rId1" Type="http://schemas.openxmlformats.org/officeDocument/2006/relationships/slideLayout" Target="../slideLayouts/slideLayout8.xml"/><Relationship Id="rId6" Type="http://schemas.openxmlformats.org/officeDocument/2006/relationships/image" Target="../media/image10.png"/><Relationship Id="rId5" Type="http://schemas.openxmlformats.org/officeDocument/2006/relationships/image" Target="../media/image9.jpeg"/><Relationship Id="rId4" Type="http://schemas.openxmlformats.org/officeDocument/2006/relationships/hyperlink" Target="//upload.wikimedia.org/wikipedia/commons/2/2e/Potato_beetle_larvae.jpg" TargetMode="Externa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8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hyperlink" Target="//upload.wikimedia.org/wikipedia/commons/1/12/Ips.typographus.jpg" TargetMode="External"/><Relationship Id="rId1" Type="http://schemas.openxmlformats.org/officeDocument/2006/relationships/slideLayout" Target="../slideLayouts/slideLayout8.xml"/><Relationship Id="rId5" Type="http://schemas.openxmlformats.org/officeDocument/2006/relationships/image" Target="../media/image13.jpeg"/><Relationship Id="rId4" Type="http://schemas.openxmlformats.org/officeDocument/2006/relationships/hyperlink" Target="http://plebs.cz/wp-content/uploads/2011/08/kurovec-lykozrout-smrkovy.jpg" TargetMode="Externa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hyperlink" Target="//upload.wikimedia.org/wikipedia/commons/4/4c/Tenebrio_molitor_MHNT.jpg" TargetMode="External"/><Relationship Id="rId1" Type="http://schemas.openxmlformats.org/officeDocument/2006/relationships/slideLayout" Target="../slideLayouts/slideLayout8.xml"/><Relationship Id="rId5" Type="http://schemas.openxmlformats.org/officeDocument/2006/relationships/image" Target="../media/image16.png"/><Relationship Id="rId4" Type="http://schemas.openxmlformats.org/officeDocument/2006/relationships/image" Target="../media/image15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8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8.xml"/><Relationship Id="rId5" Type="http://schemas.openxmlformats.org/officeDocument/2006/relationships/image" Target="../media/image21.jpeg"/><Relationship Id="rId4" Type="http://schemas.openxmlformats.org/officeDocument/2006/relationships/hyperlink" Target="//upload.wikimedia.org/wikipedia/commons/e/ef/Pavi_oko_kukla.jpg" TargetMode="Externa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eg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8.xml"/><Relationship Id="rId4" Type="http://schemas.openxmlformats.org/officeDocument/2006/relationships/image" Target="../media/image24.jpe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//upload.wikimedia.org/wikipedia/commons/1/1e/Macroglossum_stellatarum01.jpg" TargetMode="External"/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8.xml"/><Relationship Id="rId4" Type="http://schemas.openxmlformats.org/officeDocument/2006/relationships/image" Target="../media/image26.jpe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jpeg"/><Relationship Id="rId2" Type="http://schemas.openxmlformats.org/officeDocument/2006/relationships/hyperlink" Target="//upload.wikimedia.org/wikipedia/commons/b/b4/Macroglossum.stellatarum.caterpillar.3088.Liosi.jpg" TargetMode="External"/><Relationship Id="rId1" Type="http://schemas.openxmlformats.org/officeDocument/2006/relationships/slideLayout" Target="../slideLayouts/slideLayout8.xml"/><Relationship Id="rId4" Type="http://schemas.openxmlformats.org/officeDocument/2006/relationships/image" Target="../media/image28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Dlouhozobka_sv%C3%ADzelov%C3%A1" TargetMode="External"/><Relationship Id="rId2" Type="http://schemas.openxmlformats.org/officeDocument/2006/relationships/hyperlink" Target="http://cs.wikipedia.org/wiki/Brouci" TargetMode="External"/><Relationship Id="rId1" Type="http://schemas.openxmlformats.org/officeDocument/2006/relationships/slideLayout" Target="../slideLayouts/slideLayout1.xml"/><Relationship Id="rId5" Type="http://schemas.openxmlformats.org/officeDocument/2006/relationships/hyperlink" Target="http://cs.wikipedia.org/wiki/Babo%C4%8Dka_pav%C3%AD_oko" TargetMode="External"/><Relationship Id="rId4" Type="http://schemas.openxmlformats.org/officeDocument/2006/relationships/hyperlink" Target="http://www.goliathus.com/cs/gallery.php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3972359952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441981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dirty="0" smtClean="0">
                <a:latin typeface="Comic Sans MS" pitchFamily="66" charset="0"/>
              </a:rPr>
              <a:t/>
            </a:r>
            <a:br>
              <a:rPr lang="cs-CZ" dirty="0" smtClean="0">
                <a:latin typeface="Comic Sans MS" pitchFamily="66" charset="0"/>
              </a:rPr>
            </a:br>
            <a:r>
              <a:rPr lang="cs-CZ" dirty="0" smtClean="0">
                <a:latin typeface="Comic Sans MS" pitchFamily="66" charset="0"/>
              </a:rPr>
              <a:t>Anotace</a:t>
            </a:r>
            <a:endParaRPr lang="cs-CZ" dirty="0">
              <a:latin typeface="Comic Sans MS" pitchFamily="66" charset="0"/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>
                <a:latin typeface="Comic Sans MS" pitchFamily="66" charset="0"/>
              </a:rPr>
              <a:t>Třída: Hmyz</a:t>
            </a:r>
            <a:br>
              <a:rPr lang="cs-CZ" b="1" dirty="0">
                <a:latin typeface="Comic Sans MS" pitchFamily="66" charset="0"/>
              </a:rPr>
            </a:br>
            <a:endParaRPr lang="cs-CZ" b="1" dirty="0" smtClean="0">
              <a:latin typeface="Comic Sans MS" pitchFamily="66" charset="0"/>
            </a:endParaRPr>
          </a:p>
          <a:p>
            <a:r>
              <a:rPr lang="cs-CZ" sz="2400" b="1" dirty="0" smtClean="0">
                <a:latin typeface="Comic Sans MS" pitchFamily="66" charset="0"/>
              </a:rPr>
              <a:t>1.</a:t>
            </a:r>
            <a:r>
              <a:rPr lang="cs-CZ" sz="2400" dirty="0" smtClean="0">
                <a:latin typeface="Comic Sans MS" pitchFamily="66" charset="0"/>
              </a:rPr>
              <a:t>Hmyz </a:t>
            </a:r>
            <a:r>
              <a:rPr lang="cs-CZ" sz="2400" dirty="0">
                <a:latin typeface="Comic Sans MS" pitchFamily="66" charset="0"/>
              </a:rPr>
              <a:t>s proměnou </a:t>
            </a:r>
            <a:r>
              <a:rPr lang="cs-CZ" sz="2400" dirty="0" smtClean="0">
                <a:latin typeface="Comic Sans MS" pitchFamily="66" charset="0"/>
              </a:rPr>
              <a:t>dokonalou</a:t>
            </a:r>
          </a:p>
          <a:p>
            <a:r>
              <a:rPr lang="cs-CZ" sz="2400" dirty="0" smtClean="0">
                <a:latin typeface="Comic Sans MS" pitchFamily="66" charset="0"/>
              </a:rPr>
              <a:t>Tento materiál je určen pro žáky</a:t>
            </a:r>
            <a:br>
              <a:rPr lang="cs-CZ" sz="2400" dirty="0" smtClean="0">
                <a:latin typeface="Comic Sans MS" pitchFamily="66" charset="0"/>
              </a:rPr>
            </a:br>
            <a:r>
              <a:rPr lang="cs-CZ" sz="2400" dirty="0" smtClean="0">
                <a:latin typeface="Comic Sans MS" pitchFamily="66" charset="0"/>
              </a:rPr>
              <a:t>6. ročníku ZŠ</a:t>
            </a:r>
          </a:p>
          <a:p>
            <a:r>
              <a:rPr lang="cs-CZ" sz="2400" dirty="0" smtClean="0">
                <a:latin typeface="Comic Sans MS" pitchFamily="66" charset="0"/>
              </a:rPr>
              <a:t>definuje hlavní znaky </a:t>
            </a:r>
            <a:r>
              <a:rPr lang="cs-CZ" sz="2400" dirty="0">
                <a:latin typeface="Comic Sans MS" pitchFamily="66" charset="0"/>
              </a:rPr>
              <a:t>zástupců hmyzu s proměnou </a:t>
            </a:r>
            <a:r>
              <a:rPr lang="cs-CZ" sz="2400" dirty="0" smtClean="0">
                <a:latin typeface="Comic Sans MS" pitchFamily="66" charset="0"/>
              </a:rPr>
              <a:t>dokonalou z řádů brouci a motýli</a:t>
            </a:r>
            <a:endParaRPr lang="cs-CZ" sz="2400" dirty="0">
              <a:latin typeface="Comic Sans MS" pitchFamily="66" charset="0"/>
            </a:endParaRPr>
          </a:p>
          <a:p>
            <a:r>
              <a:rPr lang="cs-CZ" sz="2400" dirty="0" smtClean="0">
                <a:latin typeface="Comic Sans MS" pitchFamily="66" charset="0"/>
              </a:rPr>
              <a:t>popisuje a ukazuje zástupce těchto řádů a jejich hlavní znaky</a:t>
            </a:r>
            <a:endParaRPr lang="cs-CZ" sz="2400" dirty="0"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3090266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755576" y="1628800"/>
            <a:ext cx="6336704" cy="1440160"/>
          </a:xfrm>
        </p:spPr>
        <p:txBody>
          <a:bodyPr>
            <a:normAutofit/>
          </a:bodyPr>
          <a:lstStyle/>
          <a:p>
            <a:pPr algn="l"/>
            <a:r>
              <a:rPr lang="cs-CZ" sz="1800" dirty="0" err="1" smtClean="0">
                <a:solidFill>
                  <a:schemeClr val="tx1"/>
                </a:solidFill>
              </a:rPr>
              <a:t>holometabolie</a:t>
            </a:r>
            <a:endParaRPr lang="cs-CZ" sz="1800" dirty="0" smtClean="0">
              <a:solidFill>
                <a:schemeClr val="tx1"/>
              </a:solidFill>
            </a:endParaRPr>
          </a:p>
          <a:p>
            <a:pPr algn="l"/>
            <a:r>
              <a:rPr lang="cs-CZ" sz="1800" b="1" dirty="0" smtClean="0">
                <a:solidFill>
                  <a:schemeClr val="tx1"/>
                </a:solidFill>
              </a:rPr>
              <a:t>vajíčko</a:t>
            </a:r>
            <a:r>
              <a:rPr lang="cs-CZ" sz="1800" dirty="0" smtClean="0">
                <a:solidFill>
                  <a:schemeClr val="tx1"/>
                </a:solidFill>
              </a:rPr>
              <a:t> - </a:t>
            </a:r>
            <a:r>
              <a:rPr lang="cs-CZ" sz="1800" b="1" dirty="0" smtClean="0">
                <a:solidFill>
                  <a:schemeClr val="tx1"/>
                </a:solidFill>
              </a:rPr>
              <a:t>larva</a:t>
            </a:r>
            <a:r>
              <a:rPr lang="cs-CZ" sz="1800" dirty="0" smtClean="0">
                <a:solidFill>
                  <a:schemeClr val="tx1"/>
                </a:solidFill>
              </a:rPr>
              <a:t> </a:t>
            </a:r>
            <a:r>
              <a:rPr lang="cs-CZ" sz="1800" i="1" dirty="0" smtClean="0">
                <a:solidFill>
                  <a:schemeClr val="tx1"/>
                </a:solidFill>
              </a:rPr>
              <a:t>(instar) </a:t>
            </a:r>
            <a:r>
              <a:rPr lang="cs-CZ" sz="1800" dirty="0" smtClean="0">
                <a:solidFill>
                  <a:schemeClr val="tx1"/>
                </a:solidFill>
              </a:rPr>
              <a:t>- </a:t>
            </a:r>
            <a:r>
              <a:rPr lang="cs-CZ" sz="1800" b="1" dirty="0" smtClean="0">
                <a:solidFill>
                  <a:schemeClr val="tx1"/>
                </a:solidFill>
              </a:rPr>
              <a:t>kukla</a:t>
            </a:r>
            <a:r>
              <a:rPr lang="cs-CZ" sz="1800" dirty="0" smtClean="0">
                <a:solidFill>
                  <a:schemeClr val="tx1"/>
                </a:solidFill>
              </a:rPr>
              <a:t> - </a:t>
            </a:r>
            <a:r>
              <a:rPr lang="cs-CZ" sz="1800" b="1" dirty="0" smtClean="0">
                <a:solidFill>
                  <a:schemeClr val="tx1"/>
                </a:solidFill>
              </a:rPr>
              <a:t>dospělec </a:t>
            </a:r>
            <a:r>
              <a:rPr lang="cs-CZ" sz="1800" i="1" dirty="0" smtClean="0">
                <a:solidFill>
                  <a:schemeClr val="tx1"/>
                </a:solidFill>
              </a:rPr>
              <a:t>(imago)</a:t>
            </a:r>
          </a:p>
          <a:p>
            <a:pPr algn="l"/>
            <a:r>
              <a:rPr lang="cs-CZ" sz="1800" i="1" dirty="0" smtClean="0">
                <a:solidFill>
                  <a:schemeClr val="tx1"/>
                </a:solidFill>
              </a:rPr>
              <a:t>brouci, denní i noční motýli</a:t>
            </a:r>
            <a:endParaRPr lang="cs-CZ" sz="2400" i="1" dirty="0">
              <a:solidFill>
                <a:schemeClr val="tx1"/>
              </a:solidFill>
            </a:endParaRPr>
          </a:p>
        </p:txBody>
      </p:sp>
      <p:pic>
        <p:nvPicPr>
          <p:cNvPr id="1026" name="Picture 2" descr="http://www.hmyz.net/Img/art030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79512" y="2989491"/>
            <a:ext cx="2232248" cy="22322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Jan\Desktop\P7168566.JPG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0059" t="2475" r="9138" b="33190"/>
          <a:stretch/>
        </p:blipFill>
        <p:spPr bwMode="auto">
          <a:xfrm>
            <a:off x="4282000" y="3006969"/>
            <a:ext cx="4862000" cy="38582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Jan\Pictures\Moje Fotky\adršpach 2011\300820111948.jpg"/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6046" t="27985" r="39917" b="40107"/>
          <a:stretch/>
        </p:blipFill>
        <p:spPr bwMode="auto">
          <a:xfrm>
            <a:off x="2382861" y="4967653"/>
            <a:ext cx="1899139" cy="18903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bdélník 3"/>
          <p:cNvSpPr/>
          <p:nvPr/>
        </p:nvSpPr>
        <p:spPr>
          <a:xfrm>
            <a:off x="301716" y="30378"/>
            <a:ext cx="8645265" cy="1754326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5400" b="1" cap="none" spc="300" dirty="0" smtClean="0">
                <a:ln w="11430" cmpd="sng">
                  <a:solidFill>
                    <a:schemeClr val="accent1">
                      <a:tint val="10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83000"/>
                        <a:shade val="100000"/>
                        <a:satMod val="200000"/>
                      </a:schemeClr>
                    </a:gs>
                    <a:gs pos="75000">
                      <a:schemeClr val="accent1">
                        <a:tint val="100000"/>
                        <a:shade val="50000"/>
                        <a:satMod val="150000"/>
                      </a:schemeClr>
                    </a:gs>
                  </a:gsLst>
                  <a:lin ang="5400000"/>
                </a:gradFill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</a:effectLst>
              </a:rPr>
              <a:t>Hmyz s proměnou </a:t>
            </a:r>
            <a:r>
              <a:rPr lang="cs-CZ" sz="5400" b="1" cap="none" spc="300" dirty="0" smtClean="0">
                <a:ln w="11430" cmpd="sng">
                  <a:solidFill>
                    <a:schemeClr val="accent1">
                      <a:tint val="10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83000"/>
                        <a:shade val="100000"/>
                        <a:satMod val="200000"/>
                      </a:schemeClr>
                    </a:gs>
                    <a:gs pos="75000">
                      <a:schemeClr val="accent1">
                        <a:tint val="100000"/>
                        <a:shade val="50000"/>
                        <a:satMod val="150000"/>
                      </a:schemeClr>
                    </a:gs>
                  </a:gsLst>
                  <a:lin ang="5400000"/>
                </a:gradFill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</a:effectLst>
              </a:rPr>
              <a:t>dokonalou- </a:t>
            </a:r>
            <a:r>
              <a:rPr lang="cs-CZ" sz="5400" b="1" cap="none" spc="300" dirty="0" smtClean="0">
                <a:ln w="11430" cmpd="sng">
                  <a:solidFill>
                    <a:schemeClr val="accent1">
                      <a:tint val="10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83000"/>
                        <a:shade val="100000"/>
                        <a:satMod val="200000"/>
                      </a:schemeClr>
                    </a:gs>
                    <a:gs pos="75000">
                      <a:schemeClr val="accent1">
                        <a:tint val="100000"/>
                        <a:shade val="50000"/>
                        <a:satMod val="150000"/>
                      </a:schemeClr>
                    </a:gs>
                  </a:gsLst>
                  <a:lin ang="5400000"/>
                </a:gradFill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</a:effectLst>
              </a:rPr>
              <a:t>brouci, motýli</a:t>
            </a:r>
            <a:endParaRPr lang="cs-CZ" sz="5400" b="1" cap="none" spc="300" dirty="0">
              <a:ln w="11430" cmpd="sng">
                <a:solidFill>
                  <a:schemeClr val="accent1">
                    <a:tint val="10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1">
                      <a:tint val="83000"/>
                      <a:shade val="100000"/>
                      <a:satMod val="200000"/>
                    </a:schemeClr>
                  </a:gs>
                  <a:gs pos="75000">
                    <a:schemeClr val="accent1">
                      <a:tint val="100000"/>
                      <a:shade val="50000"/>
                      <a:satMod val="150000"/>
                    </a:schemeClr>
                  </a:gs>
                </a:gsLst>
                <a:lin ang="5400000"/>
              </a:gradFill>
              <a:effectLst>
                <a:glow rad="45500">
                  <a:schemeClr val="accent1">
                    <a:satMod val="220000"/>
                    <a:alpha val="35000"/>
                  </a:schemeClr>
                </a:glo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xmlns="" val="4949431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836712"/>
            <a:ext cx="5050904" cy="1296144"/>
          </a:xfrm>
        </p:spPr>
        <p:txBody>
          <a:bodyPr>
            <a:noAutofit/>
          </a:bodyPr>
          <a:lstStyle/>
          <a:p>
            <a:r>
              <a:rPr lang="cs-CZ" sz="1800" dirty="0" smtClean="0"/>
              <a:t> mandelinka bramborová,  roháč obecný,  potemník moučný, lýkožrout smrkový, potápník vroubený, střevlík měděný, hrobařík obecný, tesařík obrovský, slunéčka,  </a:t>
            </a:r>
            <a:endParaRPr lang="cs-CZ" sz="180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95536" y="2236179"/>
            <a:ext cx="5030268" cy="4042991"/>
          </a:xfrm>
        </p:spPr>
        <p:txBody>
          <a:bodyPr/>
          <a:lstStyle/>
          <a:p>
            <a:pPr marL="285750" indent="-285750">
              <a:buFont typeface="Arial" pitchFamily="34" charset="0"/>
              <a:buChar char="•"/>
            </a:pPr>
            <a:r>
              <a:rPr lang="cs-CZ" dirty="0" smtClean="0"/>
              <a:t>mají první pár křídel přeměněn v krovky (tvrdé - vyztužené chitinem)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dirty="0" smtClean="0"/>
              <a:t>druhý pár křídel je blanitý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dirty="0" smtClean="0"/>
              <a:t>přes 400 000 popsaných druhů rozčleněných ve více než 160 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dirty="0" smtClean="0"/>
              <a:t>larvy některých druhů se nazývají ponravy (chroust) - přeměna je dokonalá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dirty="0" smtClean="0"/>
              <a:t>dělíme je na masožravé a všežravé; užitečné a škodlivé</a:t>
            </a:r>
          </a:p>
          <a:p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1533953" y="186780"/>
            <a:ext cx="2171941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Brouci </a:t>
            </a:r>
            <a:endParaRPr lang="cs-CZ" sz="5400" b="1" cap="none" spc="0" dirty="0">
              <a:ln w="31550" cmpd="sng">
                <a:gradFill>
                  <a:gsLst>
                    <a:gs pos="25000">
                      <a:schemeClr val="accent1">
                        <a:shade val="25000"/>
                        <a:satMod val="190000"/>
                      </a:schemeClr>
                    </a:gs>
                    <a:gs pos="80000">
                      <a:schemeClr val="accent1">
                        <a:tint val="75000"/>
                        <a:satMod val="19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rgbClr val="FFFFFF"/>
              </a:solidFill>
              <a:effectLst>
                <a:outerShdw blurRad="41275" dist="12700" dir="120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pic>
        <p:nvPicPr>
          <p:cNvPr id="5123" name="Picture 3" descr="C:\Users\Jan\AppData\Local\Microsoft\Windows\Temporary Internet Files\Content.IE5\7Q1Q5ZW4\MP900438538[1]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7645" t="13749" r="22206" b="17599"/>
          <a:stretch/>
        </p:blipFill>
        <p:spPr bwMode="auto">
          <a:xfrm>
            <a:off x="5934075" y="-6846"/>
            <a:ext cx="3209925" cy="32139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5124" name="Picture 4" descr="C:\Users\Jan\Desktop\P7086509.JPG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7885" t="31532" r="37512" b="36362"/>
          <a:stretch/>
        </p:blipFill>
        <p:spPr bwMode="auto">
          <a:xfrm>
            <a:off x="5419761" y="3207098"/>
            <a:ext cx="3724239" cy="3645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5126" name="Picture 6" descr="Soubor:Ips.typographus.jp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4102344"/>
            <a:ext cx="4139952" cy="27556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5530883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800" dirty="0" smtClean="0"/>
              <a:t> </a:t>
            </a:r>
            <a:endParaRPr lang="cs-CZ" sz="480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-143802" y="2636912"/>
            <a:ext cx="4104456" cy="3382145"/>
          </a:xfrm>
        </p:spPr>
        <p:txBody>
          <a:bodyPr>
            <a:normAutofit/>
          </a:bodyPr>
          <a:lstStyle/>
          <a:p>
            <a:pPr marL="628650" lvl="1" indent="-171450">
              <a:buFont typeface="Arial" pitchFamily="34" charset="0"/>
              <a:buChar char="•"/>
            </a:pPr>
            <a:r>
              <a:rPr lang="cs-CZ" sz="1800" dirty="0" smtClean="0"/>
              <a:t>(</a:t>
            </a:r>
            <a:r>
              <a:rPr lang="cs-CZ" sz="1800" i="1" dirty="0" err="1" smtClean="0"/>
              <a:t>Leptinotarsa</a:t>
            </a:r>
            <a:r>
              <a:rPr lang="cs-CZ" sz="1800" i="1" dirty="0" smtClean="0"/>
              <a:t> </a:t>
            </a:r>
            <a:r>
              <a:rPr lang="cs-CZ" sz="1800" i="1" dirty="0" err="1" smtClean="0"/>
              <a:t>decemlineata</a:t>
            </a:r>
            <a:r>
              <a:rPr lang="cs-CZ" sz="1800" dirty="0" smtClean="0"/>
              <a:t>) je brouk z čeledi mandelinkovitých, který se živí spásáním bramborové natě</a:t>
            </a:r>
          </a:p>
          <a:p>
            <a:pPr marL="628650" lvl="1" indent="-171450">
              <a:buFont typeface="Arial" pitchFamily="34" charset="0"/>
              <a:buChar char="•"/>
            </a:pPr>
            <a:r>
              <a:rPr lang="cs-CZ" sz="1800" dirty="0" smtClean="0"/>
              <a:t>Vzhledově je nezaměnitelná: má bíložluté až </a:t>
            </a:r>
            <a:r>
              <a:rPr lang="cs-CZ" sz="1800" dirty="0" err="1" smtClean="0"/>
              <a:t>bílooranžové</a:t>
            </a:r>
            <a:r>
              <a:rPr lang="cs-CZ" sz="1800" dirty="0" smtClean="0"/>
              <a:t> krovky s celkem deseti černými podélnými čarami. Dorůstá velikosti až 12 mm délky a 8 mm </a:t>
            </a:r>
            <a:r>
              <a:rPr lang="cs-CZ" sz="1800" dirty="0" smtClean="0"/>
              <a:t>šířky.</a:t>
            </a:r>
            <a:endParaRPr lang="cs-CZ" sz="1800" dirty="0" smtClean="0"/>
          </a:p>
        </p:txBody>
      </p:sp>
      <p:sp>
        <p:nvSpPr>
          <p:cNvPr id="5" name="Obdélník 4"/>
          <p:cNvSpPr/>
          <p:nvPr/>
        </p:nvSpPr>
        <p:spPr>
          <a:xfrm>
            <a:off x="1536210" y="188640"/>
            <a:ext cx="2171941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Brouci </a:t>
            </a:r>
            <a:endParaRPr lang="cs-CZ" sz="5400" b="1" cap="none" spc="0" dirty="0">
              <a:ln w="31550" cmpd="sng">
                <a:gradFill>
                  <a:gsLst>
                    <a:gs pos="25000">
                      <a:schemeClr val="accent1">
                        <a:shade val="25000"/>
                        <a:satMod val="190000"/>
                      </a:schemeClr>
                    </a:gs>
                    <a:gs pos="80000">
                      <a:schemeClr val="accent1">
                        <a:tint val="75000"/>
                        <a:satMod val="19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rgbClr val="FFFFFF"/>
              </a:solidFill>
              <a:effectLst>
                <a:outerShdw blurRad="41275" dist="12700" dir="120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1043608" y="1526902"/>
            <a:ext cx="2676951" cy="954107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28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Mandelinka bramborová</a:t>
            </a:r>
            <a:endParaRPr lang="cs-CZ" sz="28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  <p:pic>
        <p:nvPicPr>
          <p:cNvPr id="7170" name="Picture 2" descr="Soubor:Colorado potato beetle.jpg">
            <a:hlinkClick r:id="rId2"/>
          </p:cNvPr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684" t="6147" r="8580" b="9372"/>
          <a:stretch/>
        </p:blipFill>
        <p:spPr bwMode="auto">
          <a:xfrm>
            <a:off x="4499993" y="12408"/>
            <a:ext cx="4644008" cy="32164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7172" name="Picture 4" descr="Soubor:Potato beetle larvae.jpg">
            <a:hlinkClick r:id="rId4"/>
          </p:cNvPr>
          <p:cNvPicPr>
            <a:picLocks noChangeAspect="1" noChangeArrowheads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2083" t="21557" r="13247" b="21491"/>
          <a:stretch/>
        </p:blipFill>
        <p:spPr bwMode="auto">
          <a:xfrm>
            <a:off x="0" y="5842223"/>
            <a:ext cx="1647826" cy="10096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0" y="5503669"/>
            <a:ext cx="2808313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>
                <a:effectLst/>
              </a:rPr>
              <a:t>Larvy mandelinky bramborové</a:t>
            </a:r>
            <a:endParaRPr lang="cs-CZ" sz="1600" dirty="0"/>
          </a:p>
        </p:txBody>
      </p:sp>
      <p:pic>
        <p:nvPicPr>
          <p:cNvPr id="7173" name="Picture 5"/>
          <p:cNvPicPr>
            <a:picLocks noChangeAspect="1" noChangeArrowheads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t="23256" b="11870"/>
          <a:stretch/>
        </p:blipFill>
        <p:spPr bwMode="auto">
          <a:xfrm>
            <a:off x="4932041" y="3228890"/>
            <a:ext cx="4211960" cy="364535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4932041" y="5950917"/>
            <a:ext cx="210598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effectLst/>
              </a:rPr>
              <a:t>Vajíčka mandelinky na spodní straně bramborových listů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6234210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800" dirty="0" smtClean="0"/>
              <a:t> </a:t>
            </a:r>
            <a:endParaRPr lang="cs-CZ" sz="4800" dirty="0"/>
          </a:p>
        </p:txBody>
      </p:sp>
      <p:sp>
        <p:nvSpPr>
          <p:cNvPr id="5" name="Obdélník 4"/>
          <p:cNvSpPr/>
          <p:nvPr/>
        </p:nvSpPr>
        <p:spPr>
          <a:xfrm>
            <a:off x="1536210" y="188640"/>
            <a:ext cx="2171941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Brouci </a:t>
            </a:r>
            <a:endParaRPr lang="cs-CZ" sz="5400" b="1" cap="none" spc="0" dirty="0">
              <a:ln w="31550" cmpd="sng">
                <a:gradFill>
                  <a:gsLst>
                    <a:gs pos="25000">
                      <a:schemeClr val="accent1">
                        <a:shade val="25000"/>
                        <a:satMod val="190000"/>
                      </a:schemeClr>
                    </a:gs>
                    <a:gs pos="80000">
                      <a:schemeClr val="accent1">
                        <a:tint val="75000"/>
                        <a:satMod val="19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rgbClr val="FFFFFF"/>
              </a:solidFill>
              <a:effectLst>
                <a:outerShdw blurRad="41275" dist="12700" dir="120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1031200" y="1340768"/>
            <a:ext cx="2676951" cy="954107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28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Roháč obecný</a:t>
            </a:r>
          </a:p>
          <a:p>
            <a:pPr algn="ctr"/>
            <a:r>
              <a:rPr lang="cs-CZ" sz="28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Hrobařík obecný </a:t>
            </a:r>
            <a:endParaRPr lang="cs-CZ" sz="28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85432" y="6309320"/>
            <a:ext cx="3491880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b="1" dirty="0" smtClean="0"/>
              <a:t>Hrobařík obecný</a:t>
            </a:r>
            <a:r>
              <a:rPr lang="cs-CZ" sz="1600" dirty="0" smtClean="0"/>
              <a:t> (</a:t>
            </a:r>
            <a:r>
              <a:rPr lang="cs-CZ" sz="1600" i="1" dirty="0" err="1" smtClean="0"/>
              <a:t>Nicrophorus</a:t>
            </a:r>
            <a:r>
              <a:rPr lang="cs-CZ" sz="1600" i="1" dirty="0" smtClean="0"/>
              <a:t> </a:t>
            </a:r>
            <a:r>
              <a:rPr lang="cs-CZ" sz="1600" i="1" dirty="0" err="1" smtClean="0"/>
              <a:t>vespillo</a:t>
            </a:r>
            <a:r>
              <a:rPr lang="cs-CZ" sz="1600" dirty="0" smtClean="0"/>
              <a:t>)</a:t>
            </a:r>
            <a:endParaRPr lang="cs-CZ" sz="16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4808216" y="5646117"/>
            <a:ext cx="37962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Roháč obecný</a:t>
            </a:r>
            <a:r>
              <a:rPr lang="cs-CZ" dirty="0" smtClean="0"/>
              <a:t> (</a:t>
            </a:r>
            <a:r>
              <a:rPr lang="cs-CZ" i="1" dirty="0" err="1" smtClean="0"/>
              <a:t>Lucanus</a:t>
            </a:r>
            <a:r>
              <a:rPr lang="cs-CZ" i="1" dirty="0" smtClean="0"/>
              <a:t> </a:t>
            </a:r>
            <a:r>
              <a:rPr lang="cs-CZ" i="1" dirty="0" err="1" smtClean="0"/>
              <a:t>cervus</a:t>
            </a:r>
            <a:r>
              <a:rPr lang="cs-CZ" i="1" dirty="0" smtClean="0"/>
              <a:t>)</a:t>
            </a:r>
            <a:endParaRPr lang="cs-CZ" dirty="0"/>
          </a:p>
        </p:txBody>
      </p:sp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826522" y="-1"/>
            <a:ext cx="4317478" cy="57566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196" name="Picture 4" descr="http://upload.wikimedia.org/wikipedia/commons/7/70/Krompootdoodgraver_Nicrophorus_vespillo_achter_grassprietje.jpg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147" t="6287" r="2705" b="4428"/>
          <a:stretch/>
        </p:blipFill>
        <p:spPr bwMode="auto">
          <a:xfrm>
            <a:off x="-20991" y="2636912"/>
            <a:ext cx="4847513" cy="36724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9995715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800" dirty="0" smtClean="0"/>
              <a:t> </a:t>
            </a:r>
            <a:endParaRPr lang="cs-CZ" sz="480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-143802" y="2636912"/>
            <a:ext cx="4104456" cy="3382145"/>
          </a:xfrm>
        </p:spPr>
        <p:txBody>
          <a:bodyPr>
            <a:normAutofit/>
          </a:bodyPr>
          <a:lstStyle/>
          <a:p>
            <a:pPr marL="628650" lvl="1" indent="-171450">
              <a:buFont typeface="Arial" pitchFamily="34" charset="0"/>
              <a:buChar char="•"/>
            </a:pPr>
            <a:r>
              <a:rPr lang="cs-CZ" sz="1800" dirty="0" smtClean="0"/>
              <a:t>(</a:t>
            </a:r>
            <a:r>
              <a:rPr lang="cs-CZ" sz="1800" i="1" dirty="0" err="1" smtClean="0"/>
              <a:t>Ips</a:t>
            </a:r>
            <a:r>
              <a:rPr lang="cs-CZ" sz="1800" i="1" dirty="0" smtClean="0"/>
              <a:t> </a:t>
            </a:r>
            <a:r>
              <a:rPr lang="cs-CZ" sz="1800" i="1" dirty="0" err="1" smtClean="0"/>
              <a:t>typographus</a:t>
            </a:r>
            <a:r>
              <a:rPr lang="cs-CZ" sz="1800" dirty="0" smtClean="0"/>
              <a:t>) podčeledi </a:t>
            </a:r>
            <a:r>
              <a:rPr lang="cs-CZ" sz="1800" b="1" dirty="0" smtClean="0"/>
              <a:t>kůrovci</a:t>
            </a:r>
            <a:r>
              <a:rPr lang="cs-CZ" sz="1800" dirty="0" smtClean="0"/>
              <a:t> </a:t>
            </a:r>
            <a:endParaRPr lang="cs-CZ" sz="1800" dirty="0"/>
          </a:p>
          <a:p>
            <a:pPr marL="628650" lvl="1" indent="-171450">
              <a:buFont typeface="Arial" pitchFamily="34" charset="0"/>
              <a:buChar char="•"/>
            </a:pPr>
            <a:r>
              <a:rPr lang="cs-CZ" sz="1800" dirty="0" smtClean="0"/>
              <a:t>Lidově se označuje často prostě jako </a:t>
            </a:r>
            <a:r>
              <a:rPr lang="cs-CZ" sz="1800" i="1" dirty="0" smtClean="0"/>
              <a:t>kůrovec </a:t>
            </a:r>
          </a:p>
          <a:p>
            <a:pPr marL="628650" lvl="1" indent="-171450">
              <a:buFont typeface="Arial" pitchFamily="34" charset="0"/>
              <a:buChar char="•"/>
            </a:pPr>
            <a:r>
              <a:rPr lang="cs-CZ" sz="1800" dirty="0" smtClean="0"/>
              <a:t>Vzhledově má bíložluté až </a:t>
            </a:r>
            <a:r>
              <a:rPr lang="cs-CZ" sz="1800" dirty="0" err="1" smtClean="0"/>
              <a:t>bílooranžové</a:t>
            </a:r>
            <a:r>
              <a:rPr lang="cs-CZ" sz="1800" dirty="0" smtClean="0"/>
              <a:t> krovky s celkem deseti černými podélnými čarami. Dorůstá velikosti až 12 mm délky a 8 mm </a:t>
            </a:r>
            <a:r>
              <a:rPr lang="cs-CZ" sz="1800" dirty="0" smtClean="0"/>
              <a:t>šířky.</a:t>
            </a:r>
            <a:endParaRPr lang="cs-CZ" sz="1800" dirty="0" smtClean="0"/>
          </a:p>
        </p:txBody>
      </p:sp>
      <p:sp>
        <p:nvSpPr>
          <p:cNvPr id="5" name="Obdélník 4"/>
          <p:cNvSpPr/>
          <p:nvPr/>
        </p:nvSpPr>
        <p:spPr>
          <a:xfrm>
            <a:off x="1536210" y="188640"/>
            <a:ext cx="2171941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Brouci </a:t>
            </a:r>
            <a:endParaRPr lang="cs-CZ" sz="5400" b="1" cap="none" spc="0" dirty="0">
              <a:ln w="31550" cmpd="sng">
                <a:gradFill>
                  <a:gsLst>
                    <a:gs pos="25000">
                      <a:schemeClr val="accent1">
                        <a:shade val="25000"/>
                        <a:satMod val="190000"/>
                      </a:schemeClr>
                    </a:gs>
                    <a:gs pos="80000">
                      <a:schemeClr val="accent1">
                        <a:tint val="75000"/>
                        <a:satMod val="19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rgbClr val="FFFFFF"/>
              </a:solidFill>
              <a:effectLst>
                <a:outerShdw blurRad="41275" dist="12700" dir="120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1043608" y="1526902"/>
            <a:ext cx="2676951" cy="954107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28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Lýkožrout smrkový</a:t>
            </a:r>
            <a:endParaRPr lang="cs-CZ" sz="28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  <p:pic>
        <p:nvPicPr>
          <p:cNvPr id="9218" name="Picture 2" descr="Soubor:Ips.typographus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100633" y="0"/>
            <a:ext cx="5043368" cy="33569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9220" name="Picture 4" descr="Kůrovec - lýkožrout smrkový. Zdroj: flickr.cz">
            <a:hlinkClick r:id="rId4" tooltip="Kůrovec - lýkožrout smrkový. Zdroj: flickr.cz"/>
          </p:cNvPr>
          <p:cNvPicPr>
            <a:picLocks noChangeAspect="1" noChangeArrowheads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1007" r="5703"/>
          <a:stretch/>
        </p:blipFill>
        <p:spPr bwMode="auto">
          <a:xfrm>
            <a:off x="4535389" y="3363119"/>
            <a:ext cx="4610100" cy="34948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4047651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800" dirty="0" smtClean="0"/>
              <a:t> </a:t>
            </a:r>
            <a:endParaRPr lang="cs-CZ" sz="480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-143802" y="2636912"/>
            <a:ext cx="4104456" cy="3382145"/>
          </a:xfrm>
        </p:spPr>
        <p:txBody>
          <a:bodyPr>
            <a:normAutofit/>
          </a:bodyPr>
          <a:lstStyle/>
          <a:p>
            <a:pPr marL="628650" lvl="1" indent="-171450">
              <a:buFont typeface="Arial" pitchFamily="34" charset="0"/>
              <a:buChar char="•"/>
            </a:pPr>
            <a:r>
              <a:rPr lang="cs-CZ" sz="1800" i="1" dirty="0" smtClean="0"/>
              <a:t>(</a:t>
            </a:r>
            <a:r>
              <a:rPr lang="cs-CZ" sz="1800" i="1" dirty="0" err="1" smtClean="0"/>
              <a:t>Tenebrio</a:t>
            </a:r>
            <a:r>
              <a:rPr lang="cs-CZ" sz="1800" i="1" dirty="0" smtClean="0"/>
              <a:t> </a:t>
            </a:r>
            <a:r>
              <a:rPr lang="cs-CZ" sz="1800" i="1" dirty="0" err="1" smtClean="0"/>
              <a:t>molitor</a:t>
            </a:r>
            <a:r>
              <a:rPr lang="cs-CZ" sz="1800" i="1" dirty="0" smtClean="0"/>
              <a:t>)</a:t>
            </a:r>
            <a:r>
              <a:rPr lang="cs-CZ" sz="1800" dirty="0" smtClean="0"/>
              <a:t> je z čeledi Tenebrionidae, larválnímu stadiu tohoto brouka se říká </a:t>
            </a:r>
            <a:r>
              <a:rPr lang="cs-CZ" sz="1800" b="1" dirty="0" smtClean="0"/>
              <a:t>moučný červ</a:t>
            </a:r>
            <a:r>
              <a:rPr lang="cs-CZ" sz="1800" dirty="0" smtClean="0"/>
              <a:t>. </a:t>
            </a:r>
          </a:p>
          <a:p>
            <a:pPr marL="628650" lvl="1" indent="-171450">
              <a:buFont typeface="Arial" pitchFamily="34" charset="0"/>
              <a:buChar char="•"/>
            </a:pPr>
            <a:r>
              <a:rPr lang="cs-CZ" sz="1800" dirty="0" smtClean="0"/>
              <a:t>Larvy mívají kolem 2,5 cm nebo více, zatímco dospělci obecně měří mezi 1,25 až 1,8 cm.</a:t>
            </a:r>
          </a:p>
        </p:txBody>
      </p:sp>
      <p:sp>
        <p:nvSpPr>
          <p:cNvPr id="5" name="Obdélník 4"/>
          <p:cNvSpPr/>
          <p:nvPr/>
        </p:nvSpPr>
        <p:spPr>
          <a:xfrm>
            <a:off x="1536210" y="188640"/>
            <a:ext cx="2171941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Brouci </a:t>
            </a:r>
            <a:endParaRPr lang="cs-CZ" sz="5400" b="1" cap="none" spc="0" dirty="0">
              <a:ln w="31550" cmpd="sng">
                <a:gradFill>
                  <a:gsLst>
                    <a:gs pos="25000">
                      <a:schemeClr val="accent1">
                        <a:shade val="25000"/>
                        <a:satMod val="190000"/>
                      </a:schemeClr>
                    </a:gs>
                    <a:gs pos="80000">
                      <a:schemeClr val="accent1">
                        <a:tint val="75000"/>
                        <a:satMod val="19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rgbClr val="FFFFFF"/>
              </a:solidFill>
              <a:effectLst>
                <a:outerShdw blurRad="41275" dist="12700" dir="120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1043608" y="1526902"/>
            <a:ext cx="2676951" cy="954107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28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Potemník moučný</a:t>
            </a:r>
            <a:endParaRPr lang="cs-CZ" sz="28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  <p:pic>
        <p:nvPicPr>
          <p:cNvPr id="10242" name="Picture 2" descr="Soubor:Tenebrio molitor MHNT.jpg">
            <a:hlinkClick r:id="rId2"/>
          </p:cNvPr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r="5196"/>
          <a:stretch/>
        </p:blipFill>
        <p:spPr bwMode="auto">
          <a:xfrm>
            <a:off x="6516216" y="0"/>
            <a:ext cx="2627784" cy="39597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43" name="Picture 3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181872" y="16743"/>
            <a:ext cx="2719958" cy="293520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44" name="Picture 4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181872" y="3550514"/>
            <a:ext cx="4962128" cy="332462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24576989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648445"/>
            <a:ext cx="5050904" cy="1296144"/>
          </a:xfrm>
        </p:spPr>
        <p:txBody>
          <a:bodyPr>
            <a:noAutofit/>
          </a:bodyPr>
          <a:lstStyle/>
          <a:p>
            <a:r>
              <a:rPr lang="cs-CZ" sz="2400" dirty="0" smtClean="0"/>
              <a:t>denní motýli </a:t>
            </a:r>
            <a:r>
              <a:rPr lang="cs-CZ" sz="1800" dirty="0" smtClean="0"/>
              <a:t>- babočka admirál, babočka paví oko, babočka osiková, babočka kopřivová</a:t>
            </a:r>
            <a:endParaRPr lang="cs-CZ" sz="180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95536" y="2236179"/>
            <a:ext cx="4176464" cy="4361173"/>
          </a:xfrm>
        </p:spPr>
        <p:txBody>
          <a:bodyPr/>
          <a:lstStyle/>
          <a:p>
            <a:pPr marL="285750" indent="-285750">
              <a:buFont typeface="Arial" pitchFamily="34" charset="0"/>
              <a:buChar char="•"/>
            </a:pPr>
            <a:r>
              <a:rPr lang="cs-CZ" b="1" dirty="0" smtClean="0"/>
              <a:t>Motýli</a:t>
            </a:r>
            <a:r>
              <a:rPr lang="cs-CZ" dirty="0" smtClean="0"/>
              <a:t> (</a:t>
            </a:r>
            <a:r>
              <a:rPr lang="cs-CZ" dirty="0" err="1" smtClean="0"/>
              <a:t>Lepidoptera</a:t>
            </a:r>
            <a:r>
              <a:rPr lang="cs-CZ" dirty="0" smtClean="0"/>
              <a:t> Linné) tvoří druhý největší řád hmyzu, hned po broucích. Jsou rozšířeni na celém světě kromě Antarktidy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dirty="0" smtClean="0"/>
              <a:t>kolem 180 000 druhů.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dirty="0" smtClean="0"/>
              <a:t>mají dva páry blanitých křídel, které jsou kryté šupinami nebo chloupky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dirty="0" smtClean="0"/>
              <a:t>kráčivé, slabé nohy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dirty="0" smtClean="0"/>
              <a:t>hlava zřetelně oddělena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dirty="0" smtClean="0"/>
              <a:t>ústní ústrojí sací (spirálně stočený sosák)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dirty="0" smtClean="0"/>
              <a:t>larvy housenky s panožkami na zadečku - kousací ústní ústrojí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dirty="0" smtClean="0"/>
              <a:t>převážně býložravé</a:t>
            </a:r>
          </a:p>
          <a:p>
            <a:pPr marL="285750" indent="-285750">
              <a:buFont typeface="Arial" pitchFamily="34" charset="0"/>
              <a:buChar char="•"/>
            </a:pP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1490446" y="186780"/>
            <a:ext cx="2228494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Motýli </a:t>
            </a:r>
            <a:endParaRPr lang="cs-CZ" sz="5400" b="1" cap="none" spc="0" dirty="0">
              <a:ln w="31550" cmpd="sng">
                <a:gradFill>
                  <a:gsLst>
                    <a:gs pos="25000">
                      <a:schemeClr val="accent1">
                        <a:shade val="25000"/>
                        <a:satMod val="190000"/>
                      </a:schemeClr>
                    </a:gs>
                    <a:gs pos="80000">
                      <a:schemeClr val="accent1">
                        <a:tint val="75000"/>
                        <a:satMod val="19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rgbClr val="FFFFFF"/>
              </a:solidFill>
              <a:effectLst>
                <a:outerShdw blurRad="41275" dist="12700" dir="120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pic>
        <p:nvPicPr>
          <p:cNvPr id="16387" name="Picture 3" descr="C:\Users\Jan\Desktop\P7168507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7722" t="18310" r="26061" b="22754"/>
          <a:stretch/>
        </p:blipFill>
        <p:spPr bwMode="auto">
          <a:xfrm>
            <a:off x="5220072" y="3772678"/>
            <a:ext cx="3923928" cy="30853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7411" name="Picture 3" descr="C:\Users\Jan\Desktop\P7168571.JPG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4985" t="18669" r="31262" b="23700"/>
          <a:stretch/>
        </p:blipFill>
        <p:spPr bwMode="auto">
          <a:xfrm>
            <a:off x="5325007" y="0"/>
            <a:ext cx="3818994" cy="37726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0189423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69280"/>
            <a:ext cx="3008313" cy="1162050"/>
          </a:xfrm>
        </p:spPr>
        <p:txBody>
          <a:bodyPr>
            <a:normAutofit/>
          </a:bodyPr>
          <a:lstStyle/>
          <a:p>
            <a:r>
              <a:rPr lang="cs-CZ" sz="4800" dirty="0" smtClean="0"/>
              <a:t> </a:t>
            </a:r>
            <a:endParaRPr lang="cs-CZ" sz="480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-143802" y="2204864"/>
            <a:ext cx="4104456" cy="3814193"/>
          </a:xfrm>
        </p:spPr>
        <p:txBody>
          <a:bodyPr>
            <a:normAutofit/>
          </a:bodyPr>
          <a:lstStyle/>
          <a:p>
            <a:pPr marL="628650" lvl="1" indent="-171450">
              <a:buFont typeface="Arial" pitchFamily="34" charset="0"/>
              <a:buChar char="•"/>
            </a:pPr>
            <a:r>
              <a:rPr lang="cs-CZ" sz="1800" dirty="0" smtClean="0"/>
              <a:t>(</a:t>
            </a:r>
            <a:r>
              <a:rPr lang="cs-CZ" sz="1800" dirty="0" err="1" smtClean="0"/>
              <a:t>Inachis</a:t>
            </a:r>
            <a:r>
              <a:rPr lang="cs-CZ" sz="1800" dirty="0" smtClean="0"/>
              <a:t> </a:t>
            </a:r>
            <a:r>
              <a:rPr lang="cs-CZ" sz="1800" dirty="0" err="1" smtClean="0"/>
              <a:t>io</a:t>
            </a:r>
            <a:r>
              <a:rPr lang="cs-CZ" sz="1800" dirty="0" smtClean="0"/>
              <a:t>) z rodu baboček, patřících do čeledi </a:t>
            </a:r>
            <a:r>
              <a:rPr lang="cs-CZ" sz="1800" dirty="0" err="1" smtClean="0"/>
              <a:t>babočkovitých</a:t>
            </a:r>
            <a:r>
              <a:rPr lang="cs-CZ" sz="1800" dirty="0" smtClean="0"/>
              <a:t> (</a:t>
            </a:r>
            <a:r>
              <a:rPr lang="cs-CZ" sz="1800" dirty="0" err="1" smtClean="0"/>
              <a:t>Nymphalidae</a:t>
            </a:r>
            <a:r>
              <a:rPr lang="cs-CZ" sz="1800" dirty="0" smtClean="0"/>
              <a:t>). </a:t>
            </a:r>
          </a:p>
          <a:p>
            <a:pPr marL="628650" lvl="1" indent="-171450">
              <a:buFont typeface="Arial" pitchFamily="34" charset="0"/>
              <a:buChar char="•"/>
            </a:pPr>
            <a:r>
              <a:rPr lang="cs-CZ" sz="1800" dirty="0" smtClean="0"/>
              <a:t>Svoje druhové jméno dostal podle výrazně zbarvených skvrn, které se nacházejí na jeho křídlech.</a:t>
            </a:r>
          </a:p>
          <a:p>
            <a:pPr marL="628650" lvl="1" indent="-171450">
              <a:buFont typeface="Arial" pitchFamily="34" charset="0"/>
              <a:buChar char="•"/>
            </a:pPr>
            <a:r>
              <a:rPr lang="cs-CZ" sz="1800" dirty="0" smtClean="0"/>
              <a:t>V současnosti není babočka paví oko na území Česka řazena mezi ohrožené druhy a je po celém území státu hojně </a:t>
            </a:r>
            <a:r>
              <a:rPr lang="cs-CZ" sz="1800" dirty="0" smtClean="0"/>
              <a:t>rozšířena.</a:t>
            </a:r>
            <a:endParaRPr lang="cs-CZ" sz="1800" dirty="0" smtClean="0"/>
          </a:p>
          <a:p>
            <a:pPr marL="628650" lvl="1" indent="-171450">
              <a:buFont typeface="Arial" pitchFamily="34" charset="0"/>
              <a:buChar char="•"/>
            </a:pPr>
            <a:r>
              <a:rPr lang="cs-CZ" sz="1800" dirty="0" smtClean="0"/>
              <a:t> Řadí se mezi nejznámější a nejhojnější motýly na území státu.</a:t>
            </a:r>
          </a:p>
        </p:txBody>
      </p:sp>
      <p:sp>
        <p:nvSpPr>
          <p:cNvPr id="5" name="Obdélník 4"/>
          <p:cNvSpPr/>
          <p:nvPr/>
        </p:nvSpPr>
        <p:spPr>
          <a:xfrm>
            <a:off x="1507933" y="188640"/>
            <a:ext cx="2228494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Motýli </a:t>
            </a:r>
            <a:endParaRPr lang="cs-CZ" sz="5400" b="1" cap="none" spc="0" dirty="0">
              <a:ln w="31550" cmpd="sng">
                <a:gradFill>
                  <a:gsLst>
                    <a:gs pos="25000">
                      <a:schemeClr val="accent1">
                        <a:shade val="25000"/>
                        <a:satMod val="190000"/>
                      </a:schemeClr>
                    </a:gs>
                    <a:gs pos="80000">
                      <a:schemeClr val="accent1">
                        <a:tint val="75000"/>
                        <a:satMod val="19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rgbClr val="FFFFFF"/>
              </a:solidFill>
              <a:effectLst>
                <a:outerShdw blurRad="41275" dist="12700" dir="120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1043608" y="1465682"/>
            <a:ext cx="2880320" cy="52322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28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Babočka paví oko</a:t>
            </a:r>
            <a:endParaRPr lang="cs-CZ" sz="28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  <p:pic>
        <p:nvPicPr>
          <p:cNvPr id="8" name="Picture 2" descr="C:\Users\Jan\Desktop\P7168586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2744" t="15083" r="26688" b="7093"/>
          <a:stretch/>
        </p:blipFill>
        <p:spPr bwMode="auto">
          <a:xfrm>
            <a:off x="6464697" y="26"/>
            <a:ext cx="2679302" cy="30925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8437" name="Picture 5" descr="C:\Users\Jan\Desktop\P7168598.JPG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6157" t="8348" r="28661" b="21439"/>
          <a:stretch/>
        </p:blipFill>
        <p:spPr bwMode="auto">
          <a:xfrm>
            <a:off x="4427984" y="3067050"/>
            <a:ext cx="4716016" cy="381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8439" name="Picture 7" descr="Soubor:Pavi oko kukla.jp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148689" y="-7987"/>
            <a:ext cx="2316007" cy="30880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Obdélník 5"/>
          <p:cNvSpPr/>
          <p:nvPr/>
        </p:nvSpPr>
        <p:spPr>
          <a:xfrm>
            <a:off x="4151343" y="2728496"/>
            <a:ext cx="2098523" cy="338554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1600" dirty="0" smtClean="0">
                <a:solidFill>
                  <a:schemeClr val="bg1">
                    <a:lumMod val="95000"/>
                  </a:schemeClr>
                </a:solidFill>
                <a:effectLst/>
              </a:rPr>
              <a:t>kukla babočky paví oko</a:t>
            </a:r>
            <a:endParaRPr lang="cs-CZ" sz="1600" dirty="0">
              <a:solidFill>
                <a:schemeClr val="bg1">
                  <a:lumMod val="9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3075874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460" name="Picture 4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r="16876" b="2386"/>
          <a:stretch/>
        </p:blipFill>
        <p:spPr bwMode="auto">
          <a:xfrm rot="16200000">
            <a:off x="5626853" y="435801"/>
            <a:ext cx="3924248" cy="307026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9458" name="Picture 2" descr="http://upload.wikimedia.org/wikipedia/commons/d/d0/Chrysalis-butterfly-vulcan-chrysalide-papillon-vulcain-vanessa-atalanta-2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355975" y="8807"/>
            <a:ext cx="2108721" cy="36718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69280"/>
            <a:ext cx="3008313" cy="1162050"/>
          </a:xfrm>
        </p:spPr>
        <p:txBody>
          <a:bodyPr>
            <a:normAutofit/>
          </a:bodyPr>
          <a:lstStyle/>
          <a:p>
            <a:r>
              <a:rPr lang="cs-CZ" sz="4800" dirty="0" smtClean="0"/>
              <a:t> </a:t>
            </a:r>
            <a:endParaRPr lang="cs-CZ" sz="480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-143802" y="2204864"/>
            <a:ext cx="4104456" cy="3814193"/>
          </a:xfrm>
        </p:spPr>
        <p:txBody>
          <a:bodyPr>
            <a:normAutofit fontScale="85000" lnSpcReduction="10000"/>
          </a:bodyPr>
          <a:lstStyle/>
          <a:p>
            <a:pPr marL="628650" lvl="1" indent="-171450">
              <a:buFont typeface="Arial" pitchFamily="34" charset="0"/>
              <a:buChar char="•"/>
            </a:pPr>
            <a:r>
              <a:rPr lang="cs-CZ" sz="1800" dirty="0" smtClean="0"/>
              <a:t>(</a:t>
            </a:r>
            <a:r>
              <a:rPr lang="cs-CZ" sz="1800" dirty="0" err="1" smtClean="0"/>
              <a:t>Vanessaz</a:t>
            </a:r>
            <a:r>
              <a:rPr lang="cs-CZ" sz="1800" dirty="0" smtClean="0"/>
              <a:t> čeledi </a:t>
            </a:r>
            <a:r>
              <a:rPr lang="cs-CZ" sz="1800" dirty="0" err="1" smtClean="0"/>
              <a:t>babočkovitých</a:t>
            </a:r>
            <a:r>
              <a:rPr lang="cs-CZ" sz="1800" dirty="0" smtClean="0"/>
              <a:t>. Rozpětí křídel dosahuje šesti centimetrů. </a:t>
            </a:r>
          </a:p>
          <a:p>
            <a:pPr marL="628650" lvl="1" indent="-171450">
              <a:buFont typeface="Arial" pitchFamily="34" charset="0"/>
              <a:buChar char="•"/>
            </a:pPr>
            <a:r>
              <a:rPr lang="cs-CZ" sz="1800" dirty="0" smtClean="0"/>
              <a:t>Je rozšířena v téměř celé Evropě, severní Americe, Asii a severní Africe.</a:t>
            </a:r>
          </a:p>
          <a:p>
            <a:pPr marL="628650" lvl="1" indent="-171450">
              <a:buFont typeface="Arial" pitchFamily="34" charset="0"/>
              <a:buChar char="•"/>
            </a:pPr>
            <a:r>
              <a:rPr lang="cs-CZ" sz="1800" dirty="0" smtClean="0"/>
              <a:t> Vyskytuje se převážně v teplejších oblastech, ale v létě migruje i dále na sever.</a:t>
            </a:r>
          </a:p>
          <a:p>
            <a:pPr marL="628650" lvl="1" indent="-171450">
              <a:buFont typeface="Arial" pitchFamily="34" charset="0"/>
              <a:buChar char="•"/>
            </a:pPr>
            <a:r>
              <a:rPr lang="cs-CZ" sz="1800" dirty="0" smtClean="0"/>
              <a:t> U nás výjimečně přezimují ve sklepech. Velmi charakteristické jsou oranžové pruhy a bílé skvrny na předních křídlech, které jsou velmi kontrastní k tmavě hnědému podkladu.</a:t>
            </a:r>
          </a:p>
          <a:p>
            <a:pPr marL="628650" lvl="1" indent="-171450">
              <a:buFont typeface="Arial" pitchFamily="34" charset="0"/>
              <a:buChar char="•"/>
            </a:pPr>
            <a:r>
              <a:rPr lang="cs-CZ" sz="1800" dirty="0" smtClean="0"/>
              <a:t> Housenky se živí kopřivami, dospělci nektarem a na podzim mnohdy zralým </a:t>
            </a:r>
            <a:r>
              <a:rPr lang="cs-CZ" sz="1800" dirty="0" smtClean="0"/>
              <a:t>ovocem.</a:t>
            </a:r>
            <a:endParaRPr lang="cs-CZ" sz="1800" dirty="0" smtClean="0"/>
          </a:p>
        </p:txBody>
      </p:sp>
      <p:sp>
        <p:nvSpPr>
          <p:cNvPr id="5" name="Obdélník 4"/>
          <p:cNvSpPr/>
          <p:nvPr/>
        </p:nvSpPr>
        <p:spPr>
          <a:xfrm>
            <a:off x="1507933" y="188640"/>
            <a:ext cx="2228494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Motýli </a:t>
            </a:r>
            <a:endParaRPr lang="cs-CZ" sz="5400" b="1" cap="none" spc="0" dirty="0">
              <a:ln w="31550" cmpd="sng">
                <a:gradFill>
                  <a:gsLst>
                    <a:gs pos="25000">
                      <a:schemeClr val="accent1">
                        <a:shade val="25000"/>
                        <a:satMod val="190000"/>
                      </a:schemeClr>
                    </a:gs>
                    <a:gs pos="80000">
                      <a:schemeClr val="accent1">
                        <a:tint val="75000"/>
                        <a:satMod val="19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rgbClr val="FFFFFF"/>
              </a:solidFill>
              <a:effectLst>
                <a:outerShdw blurRad="41275" dist="12700" dir="120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1043608" y="1465682"/>
            <a:ext cx="2880320" cy="52322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28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Babočka admirál</a:t>
            </a:r>
            <a:endParaRPr lang="cs-CZ" sz="28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4355975" y="19363"/>
            <a:ext cx="2098523" cy="338554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1600" dirty="0" smtClean="0">
                <a:solidFill>
                  <a:schemeClr val="bg1">
                    <a:lumMod val="95000"/>
                  </a:schemeClr>
                </a:solidFill>
                <a:effectLst/>
              </a:rPr>
              <a:t>kukla babočky admirál</a:t>
            </a:r>
            <a:endParaRPr lang="cs-CZ" sz="1600" dirty="0">
              <a:solidFill>
                <a:schemeClr val="bg1">
                  <a:lumMod val="95000"/>
                </a:schemeClr>
              </a:solidFill>
            </a:endParaRPr>
          </a:p>
        </p:txBody>
      </p:sp>
      <p:pic>
        <p:nvPicPr>
          <p:cNvPr id="19459" name="Picture 3" descr="C:\Users\Jan\Desktop\P7168371 - Copy.JPG"/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1057" t="17592" r="18057" b="25026"/>
          <a:stretch/>
        </p:blipFill>
        <p:spPr bwMode="auto">
          <a:xfrm>
            <a:off x="4366174" y="3482752"/>
            <a:ext cx="4775122" cy="33752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8640908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648445"/>
            <a:ext cx="5050904" cy="1296144"/>
          </a:xfrm>
        </p:spPr>
        <p:txBody>
          <a:bodyPr>
            <a:noAutofit/>
          </a:bodyPr>
          <a:lstStyle/>
          <a:p>
            <a:r>
              <a:rPr lang="cs-CZ" sz="2400" dirty="0" smtClean="0"/>
              <a:t>noční motýli </a:t>
            </a:r>
            <a:r>
              <a:rPr lang="cs-CZ" sz="1800" dirty="0" smtClean="0"/>
              <a:t>- můra sosnokaz, zavíječ moučný, lišaj pryšcový, </a:t>
            </a:r>
            <a:r>
              <a:rPr lang="cs-CZ" sz="1800" dirty="0" err="1" smtClean="0"/>
              <a:t>dlouhozobka</a:t>
            </a:r>
            <a:r>
              <a:rPr lang="cs-CZ" sz="1800" dirty="0" smtClean="0"/>
              <a:t> svízelová , bekyně mniška </a:t>
            </a:r>
            <a:endParaRPr lang="cs-CZ" sz="180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95536" y="2236179"/>
            <a:ext cx="4176464" cy="4361173"/>
          </a:xfrm>
        </p:spPr>
        <p:txBody>
          <a:bodyPr/>
          <a:lstStyle/>
          <a:p>
            <a:pPr marL="285750" indent="-285750">
              <a:buFont typeface="Arial" pitchFamily="34" charset="0"/>
              <a:buChar char="•"/>
            </a:pPr>
            <a:r>
              <a:rPr lang="cs-CZ" b="1" dirty="0" smtClean="0"/>
              <a:t>Motýli</a:t>
            </a:r>
            <a:r>
              <a:rPr lang="cs-CZ" dirty="0" smtClean="0"/>
              <a:t> (</a:t>
            </a:r>
            <a:r>
              <a:rPr lang="cs-CZ" dirty="0" err="1" smtClean="0"/>
              <a:t>Lepidoptera</a:t>
            </a:r>
            <a:r>
              <a:rPr lang="cs-CZ" dirty="0" smtClean="0"/>
              <a:t> Linné) tvoří druhý největší řád hmyzu, hned po broucích. Jsou rozšířeni na celém světě kromě Antarktidy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dirty="0" smtClean="0"/>
              <a:t>kolem 180 000 druhů.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dirty="0" smtClean="0"/>
              <a:t>mají dva páry blanitých křídel, které jsou kryté šupinami nebo chloupky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dirty="0" smtClean="0"/>
              <a:t>kráčivé, slabé nohy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dirty="0" smtClean="0"/>
              <a:t>hlava zřetelně oddělena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dirty="0" smtClean="0"/>
              <a:t>ústní ústrojí sací (spirálně stočený sosák)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dirty="0" smtClean="0"/>
              <a:t>larvy housenky s panožkami na zadečku - kousací ústní ústrojí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dirty="0" smtClean="0"/>
              <a:t>převážně býložravé</a:t>
            </a:r>
          </a:p>
          <a:p>
            <a:pPr marL="285750" indent="-285750">
              <a:buFont typeface="Arial" pitchFamily="34" charset="0"/>
              <a:buChar char="•"/>
            </a:pP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1490446" y="186780"/>
            <a:ext cx="2228494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Motýli </a:t>
            </a:r>
            <a:endParaRPr lang="cs-CZ" sz="5400" b="1" cap="none" spc="0" dirty="0">
              <a:ln w="31550" cmpd="sng">
                <a:gradFill>
                  <a:gsLst>
                    <a:gs pos="25000">
                      <a:schemeClr val="accent1">
                        <a:shade val="25000"/>
                        <a:satMod val="190000"/>
                      </a:schemeClr>
                    </a:gs>
                    <a:gs pos="80000">
                      <a:schemeClr val="accent1">
                        <a:tint val="75000"/>
                        <a:satMod val="19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rgbClr val="FFFFFF"/>
              </a:solidFill>
              <a:effectLst>
                <a:outerShdw blurRad="41275" dist="12700" dir="120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pic>
        <p:nvPicPr>
          <p:cNvPr id="16388" name="Picture 4" descr="C:\Users\Jan\Desktop\P7075933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3503" t="31172" r="36730" b="31172"/>
          <a:stretch/>
        </p:blipFill>
        <p:spPr bwMode="auto">
          <a:xfrm>
            <a:off x="5833519" y="0"/>
            <a:ext cx="3310481" cy="31409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6390" name="Picture 6" descr="Soubor:Macroglossum stellatarum01.jpg">
            <a:hlinkClick r:id="rId3"/>
          </p:cNvPr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3393"/>
          <a:stretch/>
        </p:blipFill>
        <p:spPr bwMode="auto">
          <a:xfrm>
            <a:off x="4810124" y="3104964"/>
            <a:ext cx="4333875" cy="37530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518879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482" name="Picture 2" descr="Soubor:Macroglossum.stellatarum.caterpillar.3088.Liosi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276724" y="19363"/>
            <a:ext cx="4884763" cy="31683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69280"/>
            <a:ext cx="3008313" cy="1162050"/>
          </a:xfrm>
        </p:spPr>
        <p:txBody>
          <a:bodyPr>
            <a:normAutofit/>
          </a:bodyPr>
          <a:lstStyle/>
          <a:p>
            <a:r>
              <a:rPr lang="cs-CZ" sz="4800" dirty="0" smtClean="0"/>
              <a:t> </a:t>
            </a:r>
            <a:endParaRPr lang="cs-CZ" sz="480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-143802" y="2204864"/>
            <a:ext cx="4104456" cy="3814193"/>
          </a:xfrm>
        </p:spPr>
        <p:txBody>
          <a:bodyPr>
            <a:normAutofit/>
          </a:bodyPr>
          <a:lstStyle/>
          <a:p>
            <a:pPr marL="628650" lvl="1" indent="-171450">
              <a:buFont typeface="Arial" pitchFamily="34" charset="0"/>
              <a:buChar char="•"/>
            </a:pPr>
            <a:r>
              <a:rPr lang="cs-CZ" sz="1800" dirty="0" smtClean="0"/>
              <a:t>(</a:t>
            </a:r>
            <a:r>
              <a:rPr lang="cs-CZ" sz="1800" dirty="0" err="1" smtClean="0"/>
              <a:t>Macroglossum</a:t>
            </a:r>
            <a:r>
              <a:rPr lang="cs-CZ" sz="1800" dirty="0" smtClean="0"/>
              <a:t> </a:t>
            </a:r>
            <a:r>
              <a:rPr lang="cs-CZ" sz="1800" dirty="0" err="1" smtClean="0"/>
              <a:t>stellatarum</a:t>
            </a:r>
            <a:r>
              <a:rPr lang="cs-CZ" sz="1800" dirty="0" smtClean="0"/>
              <a:t>) je noční motýl patřící mezi lišajovité</a:t>
            </a:r>
          </a:p>
          <a:p>
            <a:pPr marL="628650" lvl="1" indent="-171450">
              <a:buFont typeface="Arial" pitchFamily="34" charset="0"/>
              <a:buChar char="•"/>
            </a:pPr>
            <a:r>
              <a:rPr lang="cs-CZ" sz="1800" dirty="0" smtClean="0"/>
              <a:t>v České republice poměrně hojným druhem, ale směrem na západ ve střední Evropě je pak vzácnější</a:t>
            </a:r>
          </a:p>
          <a:p>
            <a:pPr marL="628650" lvl="1" indent="-171450">
              <a:buFont typeface="Arial" pitchFamily="34" charset="0"/>
              <a:buChar char="•"/>
            </a:pPr>
            <a:r>
              <a:rPr lang="cs-CZ" sz="1800" dirty="0" smtClean="0"/>
              <a:t> Na rozdíl od většiny ostatních nočních </a:t>
            </a:r>
            <a:r>
              <a:rPr lang="cs-CZ" sz="1800" dirty="0" smtClean="0"/>
              <a:t>motýlů </a:t>
            </a:r>
            <a:r>
              <a:rPr lang="cs-CZ" sz="1800" dirty="0" smtClean="0"/>
              <a:t>lítá </a:t>
            </a:r>
            <a:r>
              <a:rPr lang="cs-CZ" sz="1800" dirty="0" err="1" smtClean="0"/>
              <a:t>dlouhozubka</a:t>
            </a:r>
            <a:r>
              <a:rPr lang="cs-CZ" sz="1800" dirty="0" smtClean="0"/>
              <a:t> přes den za poledního slunce a i v noci podobně jako ostatní </a:t>
            </a:r>
            <a:r>
              <a:rPr lang="cs-CZ" sz="1800" dirty="0" err="1" smtClean="0"/>
              <a:t>dlouhozubky</a:t>
            </a:r>
            <a:r>
              <a:rPr lang="cs-CZ" sz="1800" dirty="0" smtClean="0"/>
              <a:t>.</a:t>
            </a:r>
            <a:endParaRPr lang="cs-CZ" sz="1800" dirty="0" smtClean="0"/>
          </a:p>
        </p:txBody>
      </p:sp>
      <p:sp>
        <p:nvSpPr>
          <p:cNvPr id="5" name="Obdélník 4"/>
          <p:cNvSpPr/>
          <p:nvPr/>
        </p:nvSpPr>
        <p:spPr>
          <a:xfrm>
            <a:off x="1507933" y="188640"/>
            <a:ext cx="2228494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Motýli </a:t>
            </a:r>
            <a:endParaRPr lang="cs-CZ" sz="5400" b="1" cap="none" spc="0" dirty="0">
              <a:ln w="31550" cmpd="sng">
                <a:gradFill>
                  <a:gsLst>
                    <a:gs pos="25000">
                      <a:schemeClr val="accent1">
                        <a:shade val="25000"/>
                        <a:satMod val="190000"/>
                      </a:schemeClr>
                    </a:gs>
                    <a:gs pos="80000">
                      <a:schemeClr val="accent1">
                        <a:tint val="75000"/>
                        <a:satMod val="19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rgbClr val="FFFFFF"/>
              </a:solidFill>
              <a:effectLst>
                <a:outerShdw blurRad="41275" dist="12700" dir="120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971600" y="1268760"/>
            <a:ext cx="2952328" cy="954107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2800" b="1" dirty="0" err="1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Dlouhozobka</a:t>
            </a:r>
            <a:r>
              <a:rPr lang="cs-CZ" sz="28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 svízelová </a:t>
            </a:r>
            <a:endParaRPr lang="cs-CZ" sz="28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4355975" y="19363"/>
            <a:ext cx="1740926" cy="338554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1600" dirty="0" smtClean="0">
                <a:solidFill>
                  <a:schemeClr val="bg1">
                    <a:lumMod val="95000"/>
                  </a:schemeClr>
                </a:solidFill>
                <a:effectLst/>
              </a:rPr>
              <a:t>Larva </a:t>
            </a:r>
            <a:r>
              <a:rPr lang="cs-CZ" sz="1600" dirty="0" err="1" smtClean="0">
                <a:solidFill>
                  <a:schemeClr val="bg1">
                    <a:lumMod val="95000"/>
                  </a:schemeClr>
                </a:solidFill>
                <a:effectLst/>
              </a:rPr>
              <a:t>dlouhozobky</a:t>
            </a:r>
            <a:endParaRPr lang="cs-CZ" sz="1600" dirty="0">
              <a:solidFill>
                <a:schemeClr val="bg1">
                  <a:lumMod val="95000"/>
                </a:schemeClr>
              </a:solidFill>
            </a:endParaRPr>
          </a:p>
        </p:txBody>
      </p:sp>
      <p:pic>
        <p:nvPicPr>
          <p:cNvPr id="20483" name="Picture 3"/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7837" t="13833" r="10392" b="21833"/>
          <a:stretch/>
        </p:blipFill>
        <p:spPr bwMode="auto">
          <a:xfrm>
            <a:off x="4276724" y="3187715"/>
            <a:ext cx="4867275" cy="36766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39563394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301716" y="30378"/>
            <a:ext cx="8645265" cy="92333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5400" b="1" cap="none" spc="300" dirty="0" smtClean="0">
                <a:ln w="11430" cmpd="sng">
                  <a:solidFill>
                    <a:schemeClr val="accent1">
                      <a:tint val="10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83000"/>
                        <a:shade val="100000"/>
                        <a:satMod val="200000"/>
                      </a:schemeClr>
                    </a:gs>
                    <a:gs pos="75000">
                      <a:schemeClr val="accent1">
                        <a:tint val="100000"/>
                        <a:shade val="50000"/>
                        <a:satMod val="150000"/>
                      </a:schemeClr>
                    </a:gs>
                  </a:gsLst>
                  <a:lin ang="5400000"/>
                </a:gradFill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</a:effectLst>
              </a:rPr>
              <a:t>Zdroje</a:t>
            </a:r>
            <a:endParaRPr lang="cs-CZ" sz="5400" b="1" cap="none" spc="300" dirty="0">
              <a:ln w="11430" cmpd="sng">
                <a:solidFill>
                  <a:schemeClr val="accent1">
                    <a:tint val="10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1">
                      <a:tint val="83000"/>
                      <a:shade val="100000"/>
                      <a:satMod val="200000"/>
                    </a:schemeClr>
                  </a:gs>
                  <a:gs pos="75000">
                    <a:schemeClr val="accent1">
                      <a:tint val="100000"/>
                      <a:shade val="50000"/>
                      <a:satMod val="150000"/>
                    </a:schemeClr>
                  </a:gs>
                </a:gsLst>
                <a:lin ang="5400000"/>
              </a:gradFill>
              <a:effectLst>
                <a:glow rad="45500">
                  <a:schemeClr val="accent1">
                    <a:satMod val="220000"/>
                    <a:alpha val="35000"/>
                  </a:schemeClr>
                </a:glow>
              </a:effectLst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467544" y="953708"/>
            <a:ext cx="7632847" cy="649408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pl-PL" sz="1400" i="1" dirty="0" smtClean="0">
                <a:effectLst/>
              </a:rPr>
              <a:t>Brouci</a:t>
            </a:r>
            <a:r>
              <a:rPr lang="pl-PL" sz="1400" dirty="0" smtClean="0">
                <a:effectLst/>
              </a:rPr>
              <a:t> [online]. 2012 [cit. 2012-03-04]. Dostupné z: </a:t>
            </a:r>
            <a:r>
              <a:rPr lang="pl-PL" sz="1400" dirty="0" smtClean="0">
                <a:effectLst/>
                <a:hlinkClick r:id="rId2"/>
              </a:rPr>
              <a:t>http://cs.wikipedia.org/wiki/Brouci</a:t>
            </a:r>
            <a:endParaRPr lang="pl-PL" sz="1400" dirty="0" smtClean="0">
              <a:effectLst/>
            </a:endParaRPr>
          </a:p>
          <a:p>
            <a:endParaRPr lang="pl-PL" sz="1400" b="1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</a:endParaRPr>
          </a:p>
          <a:p>
            <a:r>
              <a:rPr lang="cs-CZ" sz="1400" i="1" dirty="0" err="1" smtClean="0">
                <a:effectLst/>
              </a:rPr>
              <a:t>Dlouhozobka</a:t>
            </a:r>
            <a:r>
              <a:rPr lang="cs-CZ" sz="1400" i="1" dirty="0" smtClean="0">
                <a:effectLst/>
              </a:rPr>
              <a:t> svízelová</a:t>
            </a:r>
            <a:r>
              <a:rPr lang="cs-CZ" sz="1400" dirty="0" smtClean="0">
                <a:effectLst/>
              </a:rPr>
              <a:t> [online].2012. [cit. 2012-03-04]. Dostupné z: </a:t>
            </a:r>
            <a:r>
              <a:rPr lang="cs-CZ" sz="1400" dirty="0" smtClean="0">
                <a:effectLst/>
                <a:hlinkClick r:id="rId3"/>
              </a:rPr>
              <a:t>http://cs.wikipedia.org/wiki/Dlouhozobka_sv%C3%ADzelov%C3%A1</a:t>
            </a:r>
            <a:endParaRPr lang="cs-CZ" sz="1400" dirty="0" smtClean="0">
              <a:effectLst/>
            </a:endParaRPr>
          </a:p>
          <a:p>
            <a:endParaRPr lang="cs-CZ" sz="1400" b="1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</a:endParaRPr>
          </a:p>
          <a:p>
            <a:r>
              <a:rPr lang="cs-CZ" sz="1400" i="1" dirty="0" smtClean="0">
                <a:effectLst/>
              </a:rPr>
              <a:t>Obr-brouci</a:t>
            </a:r>
            <a:r>
              <a:rPr lang="cs-CZ" sz="1400" dirty="0" smtClean="0">
                <a:effectLst/>
              </a:rPr>
              <a:t>: </a:t>
            </a:r>
            <a:r>
              <a:rPr lang="cs-CZ" sz="1400" i="1" dirty="0" smtClean="0">
                <a:effectLst/>
              </a:rPr>
              <a:t>mandelinka bramborová, roháč obecný, potemník moučný, lýkožrout smrkový, hrobařík obecný</a:t>
            </a:r>
            <a:r>
              <a:rPr lang="cs-CZ" sz="1400" dirty="0" smtClean="0">
                <a:effectLst/>
              </a:rPr>
              <a:t> [online]. [cit. 2012-03-04]. Dostupné z: </a:t>
            </a:r>
            <a:r>
              <a:rPr lang="cs-CZ" sz="1400" dirty="0" smtClean="0">
                <a:effectLst/>
                <a:hlinkClick r:id="rId4"/>
              </a:rPr>
              <a:t>http://www.goliathus.com/cs/gallery.php</a:t>
            </a:r>
            <a:endParaRPr lang="cs-CZ" sz="1400" dirty="0" smtClean="0">
              <a:effectLst/>
            </a:endParaRPr>
          </a:p>
          <a:p>
            <a:endParaRPr lang="cs-CZ" sz="1400" dirty="0"/>
          </a:p>
          <a:p>
            <a:r>
              <a:rPr lang="cs-CZ" sz="1400" i="1" dirty="0" smtClean="0">
                <a:effectLst/>
              </a:rPr>
              <a:t>Babočka paví oko</a:t>
            </a:r>
            <a:r>
              <a:rPr lang="cs-CZ" sz="1400" dirty="0" smtClean="0">
                <a:effectLst/>
              </a:rPr>
              <a:t> [online].2012. [cit. 2012-03-04]. Dostupné z: </a:t>
            </a:r>
            <a:r>
              <a:rPr lang="cs-CZ" sz="1400" dirty="0" smtClean="0">
                <a:effectLst/>
                <a:hlinkClick r:id="rId5"/>
              </a:rPr>
              <a:t>http://cs.wikipedia.org/wiki/Babo%C4%8Dka_pav%C3%AD_oko</a:t>
            </a:r>
            <a:endParaRPr lang="cs-CZ" sz="1400" dirty="0" smtClean="0">
              <a:effectLst/>
            </a:endParaRPr>
          </a:p>
          <a:p>
            <a:endParaRPr lang="cs-CZ" sz="1400" dirty="0"/>
          </a:p>
          <a:p>
            <a:r>
              <a:rPr lang="pl-PL" sz="1400" i="1" dirty="0"/>
              <a:t>Brouci</a:t>
            </a:r>
            <a:r>
              <a:rPr lang="pl-PL" sz="1400" dirty="0"/>
              <a:t> [online]. 2012 [cit. 2012-03-04]. Dostupné z: </a:t>
            </a:r>
            <a:r>
              <a:rPr lang="pl-PL" sz="1400" dirty="0">
                <a:hlinkClick r:id="rId2"/>
              </a:rPr>
              <a:t>http://cs.wikipedia.org/wiki/Brouci</a:t>
            </a:r>
            <a:endParaRPr lang="pl-PL" sz="1400" dirty="0"/>
          </a:p>
          <a:p>
            <a:endParaRPr lang="pl-PL" sz="1400" b="1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</a:endParaRPr>
          </a:p>
          <a:p>
            <a:r>
              <a:rPr lang="cs-CZ" sz="1400" i="1" dirty="0" err="1"/>
              <a:t>Dlouhozobka</a:t>
            </a:r>
            <a:r>
              <a:rPr lang="cs-CZ" sz="1400" i="1" dirty="0"/>
              <a:t> svízelová</a:t>
            </a:r>
            <a:r>
              <a:rPr lang="cs-CZ" sz="1400" dirty="0"/>
              <a:t> [online].2012. [cit. 2012-03-04]. Dostupné z: </a:t>
            </a:r>
            <a:r>
              <a:rPr lang="cs-CZ" sz="1400" dirty="0">
                <a:hlinkClick r:id="rId3"/>
              </a:rPr>
              <a:t>http://cs.wikipedia.org/wiki/Dlouhozobka_sv%C3%ADzelov%C3%A1</a:t>
            </a:r>
            <a:endParaRPr lang="cs-CZ" sz="1400" dirty="0"/>
          </a:p>
          <a:p>
            <a:endParaRPr lang="cs-CZ" sz="1400" b="1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</a:endParaRPr>
          </a:p>
          <a:p>
            <a:r>
              <a:rPr lang="cs-CZ" sz="1400" i="1" dirty="0"/>
              <a:t>Obr-brouci</a:t>
            </a:r>
            <a:r>
              <a:rPr lang="cs-CZ" sz="1400" dirty="0"/>
              <a:t>: </a:t>
            </a:r>
            <a:r>
              <a:rPr lang="cs-CZ" sz="1400" i="1" dirty="0"/>
              <a:t>mandelinka bramborová, roháč obecný, potemník moučný, lýkožrout smrkový, hrobařík obecný</a:t>
            </a:r>
            <a:r>
              <a:rPr lang="cs-CZ" sz="1400" dirty="0"/>
              <a:t> [online]. [cit. 2012-03-04]. Dostupné z: </a:t>
            </a:r>
            <a:r>
              <a:rPr lang="cs-CZ" sz="1400" dirty="0">
                <a:hlinkClick r:id="rId4"/>
              </a:rPr>
              <a:t>http://www.goliathus.com/cs/gallery.php</a:t>
            </a:r>
            <a:endParaRPr lang="cs-CZ" sz="1400" dirty="0"/>
          </a:p>
          <a:p>
            <a:endParaRPr lang="cs-CZ" sz="1400" dirty="0"/>
          </a:p>
          <a:p>
            <a:r>
              <a:rPr lang="cs-CZ" sz="1400" i="1" dirty="0"/>
              <a:t>Babočka paví oko</a:t>
            </a:r>
            <a:r>
              <a:rPr lang="cs-CZ" sz="1400" dirty="0"/>
              <a:t> [online].2012. [cit. 2012-03-04]. Dostupné z: </a:t>
            </a:r>
            <a:r>
              <a:rPr lang="cs-CZ" sz="1400" dirty="0">
                <a:hlinkClick r:id="rId5"/>
              </a:rPr>
              <a:t>http://cs.wikipedia.org/wiki/Babo%C4%8Dka_pav%C3%AD_oko</a:t>
            </a:r>
            <a:endParaRPr lang="cs-CZ" sz="1400" dirty="0"/>
          </a:p>
          <a:p>
            <a:endParaRPr lang="cs-CZ" sz="1400" dirty="0"/>
          </a:p>
          <a:p>
            <a:r>
              <a:rPr lang="cs-CZ" sz="1600" dirty="0" smtClean="0"/>
              <a:t>Obr- vlastní zdroje</a:t>
            </a:r>
            <a:endParaRPr lang="cs-CZ" sz="1600" dirty="0"/>
          </a:p>
          <a:p>
            <a:endParaRPr lang="cs-CZ" dirty="0" smtClean="0">
              <a:effectLst/>
            </a:endParaRPr>
          </a:p>
          <a:p>
            <a:endParaRPr lang="cs-CZ" b="1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</a:endParaRPr>
          </a:p>
          <a:p>
            <a:endParaRPr lang="cs-CZ" b="1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</a:endParaRPr>
          </a:p>
          <a:p>
            <a:endParaRPr lang="cs-CZ" b="1" dirty="0" smtClean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9729764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240</TotalTime>
  <Words>854</Words>
  <Application>Microsoft Office PowerPoint</Application>
  <PresentationFormat>Předvádění na obrazovce (4:3)</PresentationFormat>
  <Paragraphs>112</Paragraphs>
  <Slides>14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Motiv systému Office</vt:lpstr>
      <vt:lpstr>Snímek 1</vt:lpstr>
      <vt:lpstr> Anotace</vt:lpstr>
      <vt:lpstr>Snímek 3</vt:lpstr>
      <vt:lpstr> mandelinka bramborová,  roháč obecný,  potemník moučný, lýkožrout smrkový, potápník vroubený, střevlík měděný, hrobařík obecný, tesařík obrovský, slunéčka,  </vt:lpstr>
      <vt:lpstr> </vt:lpstr>
      <vt:lpstr> </vt:lpstr>
      <vt:lpstr> </vt:lpstr>
      <vt:lpstr> </vt:lpstr>
      <vt:lpstr>denní motýli - babočka admirál, babočka paví oko, babočka osiková, babočka kopřivová</vt:lpstr>
      <vt:lpstr> </vt:lpstr>
      <vt:lpstr> </vt:lpstr>
      <vt:lpstr>noční motýli - můra sosnokaz, zavíječ moučný, lišaj pryšcový, dlouhozobka svízelová , bekyně mniška </vt:lpstr>
      <vt:lpstr> </vt:lpstr>
      <vt:lpstr>Snímek 14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Hmyz s proměnou dokonalou</dc:title>
  <dc:creator>Jan</dc:creator>
  <cp:lastModifiedBy>expert</cp:lastModifiedBy>
  <cp:revision>35</cp:revision>
  <dcterms:created xsi:type="dcterms:W3CDTF">2012-03-04T08:11:02Z</dcterms:created>
  <dcterms:modified xsi:type="dcterms:W3CDTF">2012-03-11T14:25:21Z</dcterms:modified>
</cp:coreProperties>
</file>