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57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FF0000"/>
    <a:srgbClr val="000099"/>
    <a:srgbClr val="0000FF"/>
    <a:srgbClr val="660066"/>
    <a:srgbClr val="FFCCFF"/>
    <a:srgbClr val="800080"/>
    <a:srgbClr val="CCFFCC"/>
    <a:srgbClr val="008000"/>
    <a:srgbClr val="FFFFCC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DB5475A-BB7F-42A7-8BAF-2811C3E0FCC1}" type="datetimeFigureOut">
              <a:rPr lang="cs-CZ" smtClean="0"/>
              <a:pPr/>
              <a:t>6.1.2013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6D9C3FD-1806-4049-AEB2-91CB833803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B5475A-BB7F-42A7-8BAF-2811C3E0FCC1}" type="datetimeFigureOut">
              <a:rPr lang="cs-CZ" smtClean="0"/>
              <a:pPr/>
              <a:t>6.1.2013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D9C3FD-1806-4049-AEB2-91CB833803B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B5475A-BB7F-42A7-8BAF-2811C3E0FCC1}" type="datetimeFigureOut">
              <a:rPr lang="cs-CZ" smtClean="0"/>
              <a:pPr/>
              <a:t>6.1.2013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D9C3FD-1806-4049-AEB2-91CB833803B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B5475A-BB7F-42A7-8BAF-2811C3E0FCC1}" type="datetimeFigureOut">
              <a:rPr lang="cs-CZ" smtClean="0"/>
              <a:pPr/>
              <a:t>6.1.2013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D9C3FD-1806-4049-AEB2-91CB833803B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B5475A-BB7F-42A7-8BAF-2811C3E0FCC1}" type="datetimeFigureOut">
              <a:rPr lang="cs-CZ" smtClean="0"/>
              <a:pPr/>
              <a:t>6.1.2013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D9C3FD-1806-4049-AEB2-91CB833803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B5475A-BB7F-42A7-8BAF-2811C3E0FCC1}" type="datetimeFigureOut">
              <a:rPr lang="cs-CZ" smtClean="0"/>
              <a:pPr/>
              <a:t>6.1.2013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D9C3FD-1806-4049-AEB2-91CB833803B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B5475A-BB7F-42A7-8BAF-2811C3E0FCC1}" type="datetimeFigureOut">
              <a:rPr lang="cs-CZ" smtClean="0"/>
              <a:pPr/>
              <a:t>6.1.2013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D9C3FD-1806-4049-AEB2-91CB833803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8DB5475A-BB7F-42A7-8BAF-2811C3E0FCC1}" type="datetimeFigureOut">
              <a:rPr lang="cs-CZ" smtClean="0"/>
              <a:pPr/>
              <a:t>6.1.2013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D9C3FD-1806-4049-AEB2-91CB833803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DB5475A-BB7F-42A7-8BAF-2811C3E0FCC1}" type="datetimeFigureOut">
              <a:rPr lang="cs-CZ" smtClean="0"/>
              <a:pPr/>
              <a:t>6.1.2013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6D9C3FD-1806-4049-AEB2-91CB833803B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B5475A-BB7F-42A7-8BAF-2811C3E0FCC1}" type="datetimeFigureOut">
              <a:rPr lang="cs-CZ" smtClean="0"/>
              <a:pPr/>
              <a:t>6.1.2013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D9C3FD-1806-4049-AEB2-91CB833803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B5475A-BB7F-42A7-8BAF-2811C3E0FCC1}" type="datetimeFigureOut">
              <a:rPr lang="cs-CZ" smtClean="0"/>
              <a:pPr/>
              <a:t>6.1.2013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D9C3FD-1806-4049-AEB2-91CB833803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8DB5475A-BB7F-42A7-8BAF-2811C3E0FCC1}" type="datetimeFigureOut">
              <a:rPr lang="cs-CZ" smtClean="0"/>
              <a:pPr/>
              <a:t>6.1.2013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6D9C3FD-1806-4049-AEB2-91CB833803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gi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files.jaroslavsvoboda.webnode.cz/system_preview_detail_200000247-c8546c8ad9-public/Anders%20Celsius.gif" TargetMode="External"/><Relationship Id="rId2" Type="http://schemas.openxmlformats.org/officeDocument/2006/relationships/hyperlink" Target="http://astronomia.zcu.cz/obr/hvezdy/charakteristika/teplota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turistickyatlas.cz/galery/Klementinum.jpg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331640" y="4143380"/>
            <a:ext cx="6624736" cy="157163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6. ročníku. Prezentace slouží k prohloubení znalostí  o teplotě, se kterou se žák  seznámil  v přírodovědě. Žák se dozví, že je to základní fyzikální veličina, související s pohybem atomů a molekul. Pochopí konstrukci Celsiovy stupnice a </a:t>
            </a:r>
            <a:r>
              <a:rPr lang="cs-CZ" sz="1600" b="1" dirty="0" smtClean="0">
                <a:solidFill>
                  <a:srgbClr val="00B0F0"/>
                </a:solidFill>
              </a:rPr>
              <a:t>naučí se používat jednotku </a:t>
            </a:r>
            <a:r>
              <a:rPr lang="cs-CZ" sz="1600" b="1" dirty="0" smtClean="0">
                <a:solidFill>
                  <a:srgbClr val="00B0F0"/>
                </a:solidFill>
                <a:latin typeface="Arial"/>
                <a:cs typeface="Arial"/>
              </a:rPr>
              <a:t>°C.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643042" y="3214686"/>
            <a:ext cx="6357982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Teplota  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57422" y="546970"/>
            <a:ext cx="63910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01/2013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VY_32_INOVACE_FY.6.A.05_teplota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428604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344787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99"/>
                </a:solidFill>
              </a:rPr>
              <a:t>používáme ji k popisu stavu tělesa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99"/>
                </a:solidFill>
              </a:rPr>
              <a:t>mění se při zahřátí tělesa nebo při jeho ochlazení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99"/>
                </a:solidFill>
              </a:rPr>
              <a:t>souvisí s rychlostí pohybu atomů a molekul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99"/>
                </a:solidFill>
              </a:rPr>
              <a:t>čím rychleji se atomy nebo molekuly pohybují, tím je teplota větší</a:t>
            </a:r>
            <a:endParaRPr lang="cs-CZ" sz="2800" b="1" dirty="0">
              <a:solidFill>
                <a:srgbClr val="CC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800080"/>
                </a:solidFill>
                <a:effectLst/>
              </a:rPr>
              <a:t>Teplota – základní fyzikální veličina</a:t>
            </a:r>
            <a:endParaRPr lang="cs-CZ" sz="2800" dirty="0">
              <a:solidFill>
                <a:srgbClr val="800080"/>
              </a:solidFill>
              <a:effectLst/>
            </a:endParaRPr>
          </a:p>
        </p:txBody>
      </p:sp>
      <p:pic>
        <p:nvPicPr>
          <p:cNvPr id="4" name="Obrázek 3" descr="teplot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0628" y="4429132"/>
            <a:ext cx="3327094" cy="222540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1428736"/>
            <a:ext cx="6472254" cy="287636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66FF"/>
                </a:solidFill>
              </a:rPr>
              <a:t>Značka (symbol) teploty : t</a:t>
            </a:r>
          </a:p>
          <a:p>
            <a:pPr>
              <a:buNone/>
            </a:pPr>
            <a:endParaRPr lang="cs-CZ" sz="2800" b="1" dirty="0" smtClean="0">
              <a:solidFill>
                <a:srgbClr val="0066FF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66FF"/>
                </a:solidFill>
              </a:rPr>
              <a:t>Jednotka teploty: </a:t>
            </a:r>
            <a:r>
              <a:rPr lang="cs-CZ" sz="2800" b="1" dirty="0" smtClean="0">
                <a:solidFill>
                  <a:srgbClr val="0066FF"/>
                </a:solidFill>
                <a:latin typeface="Arial"/>
                <a:cs typeface="Arial"/>
              </a:rPr>
              <a:t>°C (stupeň Celsia)</a:t>
            </a:r>
          </a:p>
          <a:p>
            <a:pPr>
              <a:buNone/>
            </a:pPr>
            <a:endParaRPr lang="cs-CZ" sz="2800" b="1" dirty="0" smtClean="0">
              <a:solidFill>
                <a:srgbClr val="0066FF"/>
              </a:solidFill>
              <a:latin typeface="Arial"/>
              <a:cs typeface="Arial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66FF"/>
                </a:solidFill>
                <a:latin typeface="Arial"/>
                <a:cs typeface="Arial"/>
              </a:rPr>
              <a:t>Měřidlo: teploměr</a:t>
            </a:r>
            <a:endParaRPr lang="cs-CZ" sz="2800" b="1" dirty="0">
              <a:solidFill>
                <a:srgbClr val="0066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33CC"/>
                </a:solidFill>
                <a:effectLst/>
              </a:rPr>
              <a:t>Teplota – základní fyzikální veličina</a:t>
            </a:r>
            <a:endParaRPr lang="cs-CZ" sz="3200" dirty="0">
              <a:solidFill>
                <a:srgbClr val="0033CC"/>
              </a:solidFill>
              <a:effectLst/>
            </a:endParaRPr>
          </a:p>
        </p:txBody>
      </p:sp>
      <p:pic>
        <p:nvPicPr>
          <p:cNvPr id="4" name="Obrázek 3" descr="MC900250625.WM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0760" y="3004858"/>
            <a:ext cx="2447551" cy="36457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144760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800000"/>
                </a:solidFill>
              </a:rPr>
              <a:t>0 </a:t>
            </a:r>
            <a:r>
              <a:rPr lang="cs-CZ" sz="3200" b="1" dirty="0" smtClean="0">
                <a:solidFill>
                  <a:srgbClr val="800000"/>
                </a:solidFill>
                <a:latin typeface="Arial"/>
                <a:cs typeface="Arial"/>
              </a:rPr>
              <a:t>°C</a:t>
            </a:r>
            <a:r>
              <a:rPr lang="cs-CZ" sz="3200" b="1" dirty="0" smtClean="0">
                <a:solidFill>
                  <a:srgbClr val="800000"/>
                </a:solidFill>
              </a:rPr>
              <a:t>  - teplota tajícího ledu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800000"/>
                </a:solidFill>
              </a:rPr>
              <a:t>100 </a:t>
            </a:r>
            <a:r>
              <a:rPr lang="cs-CZ" sz="3200" b="1" dirty="0" smtClean="0">
                <a:solidFill>
                  <a:srgbClr val="800000"/>
                </a:solidFill>
                <a:latin typeface="Arial"/>
                <a:cs typeface="Arial"/>
              </a:rPr>
              <a:t>°C</a:t>
            </a:r>
            <a:r>
              <a:rPr lang="cs-CZ" sz="3200" b="1" dirty="0" smtClean="0">
                <a:solidFill>
                  <a:srgbClr val="800000"/>
                </a:solidFill>
              </a:rPr>
              <a:t> – bod varu vody</a:t>
            </a:r>
            <a:endParaRPr lang="cs-CZ" sz="3200" b="1" dirty="0">
              <a:solidFill>
                <a:srgbClr val="8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effectLst/>
              </a:rPr>
              <a:t>Základní body Celsiovy stupnice:</a:t>
            </a:r>
            <a:endParaRPr lang="cs-CZ" sz="3200" dirty="0">
              <a:solidFill>
                <a:srgbClr val="FF0000"/>
              </a:solidFill>
              <a:effectLst/>
            </a:endParaRPr>
          </a:p>
        </p:txBody>
      </p:sp>
      <p:pic>
        <p:nvPicPr>
          <p:cNvPr id="4" name="Obrázek 3" descr="MP90043121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4282" y="3286124"/>
            <a:ext cx="3648078" cy="2405451"/>
          </a:xfrm>
          <a:prstGeom prst="rect">
            <a:avLst/>
          </a:prstGeom>
        </p:spPr>
      </p:pic>
      <p:pic>
        <p:nvPicPr>
          <p:cNvPr id="5" name="Obrázek 4" descr="MP90044251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3893" y="3143248"/>
            <a:ext cx="4800393" cy="300298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428992" y="4000504"/>
            <a:ext cx="4114800" cy="244773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6600"/>
                </a:solidFill>
              </a:rPr>
              <a:t>Celsiova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6600"/>
                </a:solidFill>
              </a:rPr>
              <a:t>Kelvinova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6600"/>
                </a:solidFill>
              </a:rPr>
              <a:t>Fahrenheitova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6600"/>
                </a:solidFill>
              </a:rPr>
              <a:t>Réaumurova …</a:t>
            </a:r>
            <a:endParaRPr lang="cs-CZ" sz="3200" b="1" dirty="0">
              <a:solidFill>
                <a:srgbClr val="0066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14282" y="3143248"/>
            <a:ext cx="7643866" cy="72547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Teplotních stupnic existuje více: 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28662" y="428604"/>
            <a:ext cx="764386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Termodynamická teplota: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Značka (symbol): T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Kelvinova stupnice: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Jednotka: K (Kelvin)-základní jednotka SI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0 </a:t>
            </a:r>
            <a:r>
              <a:rPr lang="cs-CZ" sz="2800" b="1" dirty="0" smtClean="0">
                <a:solidFill>
                  <a:srgbClr val="FF0000"/>
                </a:solidFill>
                <a:latin typeface="Arial"/>
                <a:cs typeface="Arial"/>
              </a:rPr>
              <a:t>°C=273,15 K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Arial"/>
                <a:cs typeface="Arial"/>
              </a:rPr>
              <a:t>100 °C=373,15 K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2571744"/>
            <a:ext cx="5114932" cy="1733358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66"/>
                </a:solidFill>
              </a:rPr>
              <a:t>Švédský matematik a fyzik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66"/>
                </a:solidFill>
              </a:rPr>
              <a:t>Je po něm pojmenována základní teplotní stupnice</a:t>
            </a:r>
          </a:p>
          <a:p>
            <a:pPr>
              <a:buNone/>
            </a:pPr>
            <a:endParaRPr lang="cs-CZ" sz="2800" b="1" dirty="0" smtClean="0">
              <a:solidFill>
                <a:srgbClr val="660066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543692" cy="151128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D60093"/>
                </a:solidFill>
                <a:effectLst/>
              </a:rPr>
              <a:t>Andres Celsius (1701 – 1744)</a:t>
            </a:r>
            <a:endParaRPr lang="cs-CZ" sz="3200" dirty="0">
              <a:solidFill>
                <a:srgbClr val="D60093"/>
              </a:solidFill>
              <a:effectLst/>
            </a:endParaRPr>
          </a:p>
        </p:txBody>
      </p:sp>
      <p:pic>
        <p:nvPicPr>
          <p:cNvPr id="5" name="Obrázek 4" descr="Anders Celsius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8" y="1857364"/>
            <a:ext cx="3268878" cy="402908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00FF"/>
                </a:solidFill>
                <a:effectLst/>
              </a:rPr>
              <a:t>V následující tabulce jsou uvedeny některé teploty:</a:t>
            </a:r>
            <a:endParaRPr lang="cs-CZ" sz="2800" dirty="0">
              <a:solidFill>
                <a:srgbClr val="0000FF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57158" y="1397000"/>
          <a:ext cx="8072494" cy="429768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5786478"/>
                <a:gridCol w="228601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000099"/>
                          </a:solidFill>
                        </a:rPr>
                        <a:t>Nejvyšší teplota vzduchu naměřená</a:t>
                      </a:r>
                      <a:r>
                        <a:rPr lang="cs-CZ" sz="2400" baseline="0" dirty="0" smtClean="0">
                          <a:solidFill>
                            <a:srgbClr val="000099"/>
                          </a:solidFill>
                        </a:rPr>
                        <a:t> na Zemi (Libye)</a:t>
                      </a:r>
                      <a:endParaRPr lang="cs-CZ" sz="2400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58,3 </a:t>
                      </a:r>
                      <a:r>
                        <a:rPr lang="cs-CZ" sz="2400" b="1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Nejnižší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teplota vzduchu naměřená na Zemi (Antarktida)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- 89,6 </a:t>
                      </a:r>
                      <a:r>
                        <a:rPr lang="cs-CZ" sz="2400" b="1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Přibližná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teplota povrchu Slunce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6 000 </a:t>
                      </a:r>
                      <a:r>
                        <a:rPr lang="cs-CZ" sz="2400" b="1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Přibližná teplota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ledovců a ledových ker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- 10 </a:t>
                      </a:r>
                      <a:r>
                        <a:rPr lang="cs-CZ" sz="2400" b="1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Přibližná teplota v kráteru sopky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1 000 </a:t>
                      </a:r>
                      <a:r>
                        <a:rPr lang="cs-CZ" sz="2400" b="1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Teplota na Marsu v rovníkové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oblasti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- 63 </a:t>
                      </a:r>
                      <a:r>
                        <a:rPr lang="cs-CZ" sz="2400" b="1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Přibližná teplota lidského těla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36,5 </a:t>
                      </a:r>
                      <a:r>
                        <a:rPr lang="cs-CZ" sz="2400" b="1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effectLst/>
              </a:rPr>
              <a:t>Ve známé pražské památce Klementinu se sleduje počasí už od poloviny 18.století.</a:t>
            </a:r>
            <a:br>
              <a:rPr lang="cs-CZ" sz="2800" dirty="0" smtClean="0">
                <a:solidFill>
                  <a:srgbClr val="FF0000"/>
                </a:solidFill>
                <a:effectLst/>
              </a:rPr>
            </a:br>
            <a:r>
              <a:rPr lang="cs-CZ" sz="2800" dirty="0" smtClean="0">
                <a:solidFill>
                  <a:srgbClr val="FF0000"/>
                </a:solidFill>
                <a:effectLst/>
              </a:rPr>
              <a:t>Měření zahájili jezuité.</a:t>
            </a:r>
            <a:endParaRPr lang="cs-CZ" sz="2800" dirty="0">
              <a:solidFill>
                <a:srgbClr val="FF0000"/>
              </a:solidFill>
              <a:effectLst/>
            </a:endParaRPr>
          </a:p>
        </p:txBody>
      </p:sp>
      <p:pic>
        <p:nvPicPr>
          <p:cNvPr id="4" name="Obrázek 3" descr="Klementinum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8926" y="2357430"/>
            <a:ext cx="5500726" cy="412554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400420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Doplňovačka: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71474" y="1495419"/>
          <a:ext cx="4714902" cy="4557735"/>
        </p:xfrm>
        <a:graphic>
          <a:graphicData uri="http://schemas.openxmlformats.org/drawingml/2006/table">
            <a:tbl>
              <a:tblPr/>
              <a:tblGrid>
                <a:gridCol w="523878"/>
                <a:gridCol w="523878"/>
                <a:gridCol w="523878"/>
                <a:gridCol w="500066"/>
                <a:gridCol w="547690"/>
                <a:gridCol w="523878"/>
                <a:gridCol w="523878"/>
                <a:gridCol w="523878"/>
                <a:gridCol w="523878"/>
              </a:tblGrid>
              <a:tr h="633416"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7F7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33416"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7F7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33416"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7F7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633416"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7F7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757239"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7F7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633416"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7F7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633416"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7F7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57158" y="1714488"/>
            <a:ext cx="36433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6600"/>
                </a:solidFill>
              </a:rPr>
              <a:t>     S     L     U     N     C     E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7158" y="2357430"/>
            <a:ext cx="5072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6600"/>
                </a:solidFill>
              </a:rPr>
              <a:t>                          K     E     L      V      I     N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596" y="3000372"/>
            <a:ext cx="42148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6600"/>
                </a:solidFill>
              </a:rPr>
              <a:t>                                L     E      D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3643314"/>
            <a:ext cx="3071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6600"/>
                </a:solidFill>
              </a:rPr>
              <a:t>                   P     E      S   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7158" y="4286256"/>
            <a:ext cx="4929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6600"/>
                </a:solidFill>
              </a:rPr>
              <a:t>                          L      I      B      Y      E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7158" y="4845618"/>
            <a:ext cx="36433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6600"/>
                </a:solidFill>
              </a:rPr>
              <a:t>                   R     T     U     Ť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7158" y="5500702"/>
            <a:ext cx="4286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6600"/>
                </a:solidFill>
              </a:rPr>
              <a:t>    Š      V     É     D     S      K     O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071934" y="1500174"/>
            <a:ext cx="4714908" cy="50006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Těleso s povrch.teplotou 6 000 </a:t>
            </a:r>
            <a:r>
              <a:rPr lang="cs-CZ" sz="1600" b="1" dirty="0" smtClean="0">
                <a:solidFill>
                  <a:srgbClr val="FF0000"/>
                </a:solidFill>
                <a:latin typeface="Arial"/>
                <a:cs typeface="Arial"/>
              </a:rPr>
              <a:t>°C</a:t>
            </a:r>
            <a:r>
              <a:rPr lang="cs-CZ" sz="2000" b="1" dirty="0" smtClean="0">
                <a:solidFill>
                  <a:srgbClr val="FF0000"/>
                </a:solidFill>
                <a:latin typeface="Arial"/>
                <a:cs typeface="Arial"/>
              </a:rPr>
              <a:t>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429256" y="2214554"/>
            <a:ext cx="3429024" cy="50006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Jednotka teploty.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429092" y="2857496"/>
            <a:ext cx="4429188" cy="50006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  <a:latin typeface="Arial"/>
                <a:cs typeface="Arial"/>
              </a:rPr>
              <a:t>Voda při teplotách nižších než 0 °C.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143372" y="3429000"/>
            <a:ext cx="4714908" cy="50006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Domácí zvíře s vyšší teplotou, než má člověk.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786314" y="4143380"/>
            <a:ext cx="4143404" cy="50006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Stát s nejvyšší naměř.teplotou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4143372" y="4857760"/>
            <a:ext cx="4714908" cy="50006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  <a:latin typeface="Arial"/>
                <a:cs typeface="Arial"/>
              </a:rPr>
              <a:t>Kapalný kov používaný v teploměrech</a:t>
            </a:r>
            <a:r>
              <a:rPr lang="cs-CZ" sz="2000" b="1" dirty="0" smtClean="0">
                <a:solidFill>
                  <a:srgbClr val="FF0000"/>
                </a:solidFill>
                <a:latin typeface="Arial"/>
                <a:cs typeface="Arial"/>
              </a:rPr>
              <a:t>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4500562" y="5500702"/>
            <a:ext cx="4429156" cy="50006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Vlast tvůrce běžně používané teplotní stupnice.</a:t>
            </a:r>
            <a:endParaRPr lang="cs-CZ" sz="1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33CC"/>
                </a:solidFill>
                <a:effectLst/>
              </a:rPr>
              <a:t>Doplňte znaménka rovnosti či nerovnosti:</a:t>
            </a:r>
            <a:endParaRPr lang="cs-CZ" sz="2800" dirty="0">
              <a:solidFill>
                <a:srgbClr val="0033CC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28596" y="1357298"/>
            <a:ext cx="2643206" cy="4714908"/>
          </a:xfrm>
          <a:prstGeom prst="roundRect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99"/>
                </a:solidFill>
              </a:rPr>
              <a:t>95 </a:t>
            </a:r>
            <a:r>
              <a:rPr lang="cs-CZ" sz="3200" b="1" dirty="0" smtClean="0">
                <a:solidFill>
                  <a:srgbClr val="000099"/>
                </a:solidFill>
                <a:latin typeface="Arial"/>
                <a:cs typeface="Arial"/>
              </a:rPr>
              <a:t>°C</a:t>
            </a:r>
          </a:p>
          <a:p>
            <a:pPr algn="ctr"/>
            <a:endParaRPr lang="cs-CZ" sz="3200" b="1" dirty="0">
              <a:solidFill>
                <a:srgbClr val="000099"/>
              </a:solidFill>
              <a:latin typeface="Arial"/>
              <a:cs typeface="Arial"/>
            </a:endParaRPr>
          </a:p>
          <a:p>
            <a:pPr algn="ctr"/>
            <a:r>
              <a:rPr lang="cs-CZ" sz="3200" b="1" dirty="0" smtClean="0">
                <a:solidFill>
                  <a:srgbClr val="000099"/>
                </a:solidFill>
                <a:latin typeface="Arial"/>
                <a:cs typeface="Arial"/>
              </a:rPr>
              <a:t>0 °C</a:t>
            </a:r>
          </a:p>
          <a:p>
            <a:pPr algn="ctr"/>
            <a:endParaRPr lang="cs-CZ" sz="3200" b="1" dirty="0">
              <a:solidFill>
                <a:srgbClr val="000099"/>
              </a:solidFill>
              <a:latin typeface="Arial"/>
              <a:cs typeface="Arial"/>
            </a:endParaRPr>
          </a:p>
          <a:p>
            <a:pPr algn="ctr">
              <a:buFontTx/>
              <a:buChar char="-"/>
            </a:pPr>
            <a:r>
              <a:rPr lang="cs-CZ" sz="3200" b="1" dirty="0" smtClean="0">
                <a:solidFill>
                  <a:srgbClr val="000099"/>
                </a:solidFill>
                <a:latin typeface="Arial"/>
                <a:cs typeface="Arial"/>
              </a:rPr>
              <a:t>12 °C</a:t>
            </a:r>
          </a:p>
          <a:p>
            <a:pPr algn="ctr">
              <a:buFontTx/>
              <a:buChar char="-"/>
            </a:pPr>
            <a:endParaRPr lang="cs-CZ" sz="3200" b="1" dirty="0">
              <a:solidFill>
                <a:srgbClr val="000099"/>
              </a:solidFill>
              <a:latin typeface="Arial"/>
              <a:cs typeface="Arial"/>
            </a:endParaRPr>
          </a:p>
          <a:p>
            <a:pPr algn="ctr"/>
            <a:r>
              <a:rPr lang="cs-CZ" sz="3200" b="1" dirty="0" smtClean="0">
                <a:solidFill>
                  <a:srgbClr val="000099"/>
                </a:solidFill>
                <a:latin typeface="Arial"/>
                <a:cs typeface="Arial"/>
              </a:rPr>
              <a:t>- 273,15 °C</a:t>
            </a:r>
            <a:endParaRPr lang="cs-CZ" sz="3200" b="1" dirty="0">
              <a:solidFill>
                <a:srgbClr val="000099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357818" y="1428736"/>
            <a:ext cx="2643206" cy="4714908"/>
          </a:xfrm>
          <a:prstGeom prst="roundRect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99"/>
                </a:solidFill>
                <a:latin typeface="Arial"/>
                <a:cs typeface="Arial"/>
              </a:rPr>
              <a:t>373,15 K</a:t>
            </a:r>
          </a:p>
          <a:p>
            <a:pPr algn="ctr"/>
            <a:endParaRPr lang="cs-CZ" sz="3200" b="1" dirty="0">
              <a:solidFill>
                <a:srgbClr val="000099"/>
              </a:solidFill>
              <a:latin typeface="Arial"/>
              <a:cs typeface="Arial"/>
            </a:endParaRPr>
          </a:p>
          <a:p>
            <a:pPr algn="ctr"/>
            <a:r>
              <a:rPr lang="cs-CZ" sz="3200" b="1" dirty="0" smtClean="0">
                <a:solidFill>
                  <a:srgbClr val="000099"/>
                </a:solidFill>
                <a:latin typeface="Arial"/>
                <a:cs typeface="Arial"/>
              </a:rPr>
              <a:t>273,15 K</a:t>
            </a:r>
          </a:p>
          <a:p>
            <a:pPr algn="ctr"/>
            <a:endParaRPr lang="cs-CZ" sz="3200" b="1" dirty="0">
              <a:solidFill>
                <a:srgbClr val="000099"/>
              </a:solidFill>
              <a:latin typeface="Arial"/>
              <a:cs typeface="Arial"/>
            </a:endParaRPr>
          </a:p>
          <a:p>
            <a:pPr algn="ctr"/>
            <a:r>
              <a:rPr lang="cs-CZ" sz="3200" b="1" dirty="0" smtClean="0">
                <a:solidFill>
                  <a:srgbClr val="000099"/>
                </a:solidFill>
                <a:latin typeface="Arial"/>
                <a:cs typeface="Arial"/>
              </a:rPr>
              <a:t>155 K</a:t>
            </a:r>
          </a:p>
          <a:p>
            <a:pPr algn="ctr">
              <a:buFontTx/>
              <a:buChar char="-"/>
            </a:pPr>
            <a:endParaRPr lang="cs-CZ" sz="3200" b="1" dirty="0">
              <a:solidFill>
                <a:srgbClr val="000099"/>
              </a:solidFill>
              <a:latin typeface="Arial"/>
              <a:cs typeface="Arial"/>
            </a:endParaRPr>
          </a:p>
          <a:p>
            <a:pPr algn="ctr"/>
            <a:r>
              <a:rPr lang="cs-CZ" sz="3200" b="1" dirty="0" smtClean="0">
                <a:solidFill>
                  <a:srgbClr val="000099"/>
                </a:solidFill>
                <a:latin typeface="Arial"/>
                <a:cs typeface="Arial"/>
              </a:rPr>
              <a:t>0 K</a:t>
            </a:r>
            <a:endParaRPr lang="cs-CZ" sz="3200" b="1" dirty="0">
              <a:solidFill>
                <a:srgbClr val="000099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643306" y="1643050"/>
            <a:ext cx="1071570" cy="928694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>
                <a:solidFill>
                  <a:srgbClr val="FF0000"/>
                </a:solidFill>
                <a:latin typeface="Arial"/>
                <a:cs typeface="Arial"/>
              </a:rPr>
              <a:t>‹</a:t>
            </a: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643306" y="2786058"/>
            <a:ext cx="1071570" cy="928694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>
                <a:solidFill>
                  <a:srgbClr val="FF0000"/>
                </a:solidFill>
                <a:latin typeface="Arial"/>
                <a:cs typeface="Arial"/>
              </a:rPr>
              <a:t>=</a:t>
            </a: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643306" y="3857628"/>
            <a:ext cx="1071570" cy="928694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rgbClr val="FF0000"/>
                </a:solidFill>
                <a:latin typeface="Arial"/>
                <a:cs typeface="Arial"/>
              </a:rPr>
              <a:t>›</a:t>
            </a: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643306" y="4929198"/>
            <a:ext cx="1071570" cy="928694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>
                <a:solidFill>
                  <a:srgbClr val="FF0000"/>
                </a:solidFill>
                <a:latin typeface="Arial"/>
                <a:cs typeface="Arial"/>
              </a:rPr>
              <a:t>=</a:t>
            </a:r>
            <a:endParaRPr lang="cs-CZ" sz="9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3985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8000"/>
                </a:solidFill>
                <a:effectLst/>
              </a:rPr>
              <a:t>V jakých jednotkách se měří teplota v USA?</a:t>
            </a:r>
            <a:br>
              <a:rPr lang="cs-CZ" sz="2800" dirty="0" smtClean="0">
                <a:solidFill>
                  <a:srgbClr val="008000"/>
                </a:solidFill>
                <a:effectLst/>
              </a:rPr>
            </a:br>
            <a:r>
              <a:rPr lang="cs-CZ" sz="2800" dirty="0" smtClean="0">
                <a:solidFill>
                  <a:srgbClr val="008000"/>
                </a:solidFill>
                <a:effectLst/>
              </a:rPr>
              <a:t>Vyberte správnou odpověď: </a:t>
            </a:r>
            <a:endParaRPr lang="cs-CZ" sz="2800" dirty="0">
              <a:solidFill>
                <a:srgbClr val="008000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428596" y="1714488"/>
            <a:ext cx="2571768" cy="2643206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006600"/>
                </a:solidFill>
                <a:latin typeface="Arial"/>
                <a:cs typeface="Arial"/>
              </a:rPr>
              <a:t>°F</a:t>
            </a:r>
            <a:endParaRPr lang="cs-CZ" sz="9600" b="1" dirty="0">
              <a:solidFill>
                <a:srgbClr val="0066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143504" y="1500174"/>
            <a:ext cx="2571768" cy="2643206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rgbClr val="006600"/>
                </a:solidFill>
                <a:latin typeface="Arial"/>
                <a:cs typeface="Arial"/>
              </a:rPr>
              <a:t>K</a:t>
            </a:r>
            <a:endParaRPr lang="cs-CZ" sz="9600" b="1" dirty="0">
              <a:solidFill>
                <a:srgbClr val="0066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928926" y="3929066"/>
            <a:ext cx="2571768" cy="2643206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006600"/>
                </a:solidFill>
                <a:latin typeface="Arial"/>
                <a:cs typeface="Arial"/>
              </a:rPr>
              <a:t>°C</a:t>
            </a:r>
            <a:endParaRPr lang="cs-CZ" sz="9600" b="1" dirty="0">
              <a:solidFill>
                <a:srgbClr val="0066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4282" y="4643446"/>
            <a:ext cx="2571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6600"/>
                </a:solidFill>
              </a:rPr>
              <a:t>Fahrenheitův stupeň</a:t>
            </a:r>
            <a:endParaRPr lang="cs-CZ" b="1" dirty="0">
              <a:solidFill>
                <a:srgbClr val="00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800080"/>
                </a:solidFill>
                <a:effectLst/>
              </a:rPr>
              <a:t>Vyhledejte teplotu tání rtuti a vyberte správný údaj:</a:t>
            </a:r>
            <a:endParaRPr lang="cs-CZ" sz="2800" dirty="0">
              <a:solidFill>
                <a:srgbClr val="80008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42910" y="1714488"/>
            <a:ext cx="4000528" cy="1643074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rgbClr val="660066"/>
                </a:solidFill>
              </a:rPr>
              <a:t>-98,9</a:t>
            </a:r>
            <a:r>
              <a:rPr lang="cs-CZ" sz="6600" b="1" dirty="0" smtClean="0">
                <a:solidFill>
                  <a:srgbClr val="660066"/>
                </a:solidFill>
                <a:latin typeface="Arial"/>
                <a:cs typeface="Arial"/>
              </a:rPr>
              <a:t>°C</a:t>
            </a:r>
            <a:endParaRPr lang="cs-CZ" sz="6600" b="1" dirty="0">
              <a:solidFill>
                <a:srgbClr val="66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00034" y="4143380"/>
            <a:ext cx="4000528" cy="1643074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rgbClr val="660066"/>
                </a:solidFill>
              </a:rPr>
              <a:t>38,9</a:t>
            </a:r>
            <a:r>
              <a:rPr lang="cs-CZ" sz="6600" b="1" dirty="0" smtClean="0">
                <a:solidFill>
                  <a:srgbClr val="660066"/>
                </a:solidFill>
                <a:latin typeface="Arial"/>
                <a:cs typeface="Arial"/>
              </a:rPr>
              <a:t>°C</a:t>
            </a:r>
            <a:endParaRPr lang="cs-CZ" sz="6600" b="1" dirty="0">
              <a:solidFill>
                <a:srgbClr val="66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857752" y="2857496"/>
            <a:ext cx="4000528" cy="1643074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rgbClr val="660066"/>
                </a:solidFill>
              </a:rPr>
              <a:t>-38,9</a:t>
            </a:r>
            <a:r>
              <a:rPr lang="cs-CZ" sz="6600" b="1" dirty="0" smtClean="0">
                <a:solidFill>
                  <a:srgbClr val="660066"/>
                </a:solidFill>
                <a:latin typeface="Arial"/>
                <a:cs typeface="Arial"/>
              </a:rPr>
              <a:t>°C</a:t>
            </a:r>
            <a:endParaRPr lang="cs-CZ" sz="66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007183"/>
          </a:xfrm>
        </p:spPr>
        <p:txBody>
          <a:bodyPr>
            <a:normAutofit/>
          </a:bodyPr>
          <a:lstStyle/>
          <a:p>
            <a:pPr marL="624078" indent="-514350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0099"/>
                </a:solidFill>
              </a:rPr>
              <a:t>Jakou teplotu vzduchu považujete za příjemnou pro lyžování, koupání, pro turistický výlet? </a:t>
            </a:r>
          </a:p>
          <a:p>
            <a:pPr marL="624078" indent="-514350">
              <a:buNone/>
            </a:pPr>
            <a:r>
              <a:rPr lang="cs-CZ" sz="2400" b="1" u="sng" dirty="0" smtClean="0">
                <a:solidFill>
                  <a:srgbClr val="FF0000"/>
                </a:solidFill>
              </a:rPr>
              <a:t>Řešení: </a:t>
            </a:r>
          </a:p>
          <a:p>
            <a:pPr marL="624078" indent="-514350">
              <a:buNone/>
            </a:pPr>
            <a:r>
              <a:rPr lang="cs-CZ" sz="2400" b="1" dirty="0" smtClean="0">
                <a:solidFill>
                  <a:srgbClr val="000099"/>
                </a:solidFill>
              </a:rPr>
              <a:t>Lyžování: -5</a:t>
            </a:r>
            <a:r>
              <a:rPr lang="cs-CZ" sz="2400" b="1" dirty="0" smtClean="0">
                <a:solidFill>
                  <a:srgbClr val="000099"/>
                </a:solidFill>
                <a:latin typeface="Arial"/>
                <a:cs typeface="Arial"/>
              </a:rPr>
              <a:t>°C</a:t>
            </a:r>
          </a:p>
          <a:p>
            <a:pPr marL="624078" indent="-514350">
              <a:buNone/>
            </a:pPr>
            <a:r>
              <a:rPr lang="cs-CZ" sz="2400" b="1" dirty="0" smtClean="0">
                <a:solidFill>
                  <a:srgbClr val="000099"/>
                </a:solidFill>
                <a:latin typeface="Arial"/>
                <a:cs typeface="Arial"/>
              </a:rPr>
              <a:t>Koupání: 30 °C</a:t>
            </a:r>
          </a:p>
          <a:p>
            <a:pPr marL="624078" indent="-514350">
              <a:buNone/>
            </a:pPr>
            <a:r>
              <a:rPr lang="cs-CZ" sz="2400" b="1" dirty="0" smtClean="0">
                <a:solidFill>
                  <a:srgbClr val="000099"/>
                </a:solidFill>
                <a:latin typeface="Arial"/>
                <a:cs typeface="Arial"/>
              </a:rPr>
              <a:t>Výlet: 22 °C</a:t>
            </a:r>
            <a:endParaRPr lang="cs-CZ" sz="2400" b="1" dirty="0" smtClean="0">
              <a:solidFill>
                <a:srgbClr val="000099"/>
              </a:solidFill>
            </a:endParaRPr>
          </a:p>
          <a:p>
            <a:pPr marL="624078" indent="-514350">
              <a:buNone/>
            </a:pP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86834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00FF"/>
                </a:solidFill>
                <a:effectLst/>
              </a:rPr>
              <a:t>Odpovězte na otázku: </a:t>
            </a:r>
            <a:endParaRPr lang="cs-CZ" sz="2800" dirty="0">
              <a:solidFill>
                <a:srgbClr val="0000FF"/>
              </a:solidFill>
              <a:effectLst/>
            </a:endParaRPr>
          </a:p>
        </p:txBody>
      </p:sp>
      <p:pic>
        <p:nvPicPr>
          <p:cNvPr id="4" name="Obrázek 3" descr="MM900295187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43636" y="2185675"/>
            <a:ext cx="2286016" cy="2115781"/>
          </a:xfrm>
          <a:prstGeom prst="rect">
            <a:avLst/>
          </a:prstGeom>
        </p:spPr>
      </p:pic>
      <p:pic>
        <p:nvPicPr>
          <p:cNvPr id="5" name="Obrázek 4" descr="MM900303468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3240" y="2786058"/>
            <a:ext cx="2388044" cy="1638309"/>
          </a:xfrm>
          <a:prstGeom prst="rect">
            <a:avLst/>
          </a:prstGeom>
        </p:spPr>
      </p:pic>
      <p:pic>
        <p:nvPicPr>
          <p:cNvPr id="6" name="Obrázek 5" descr="MM900354669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43702" y="4357694"/>
            <a:ext cx="1385893" cy="2287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071678"/>
            <a:ext cx="8229600" cy="271464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Rauner K., Havel V., a kol., Fyzika 6 pro ZŠ a víceletá gymnázia, Nakladatelství Fraus 2005.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Bohuněk, J., Sbírka úloh z fyziky pro ZŠ 1díl, Prometheus, s.r.o., ISBN 80-85849-06-2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galerie office</a:t>
            </a: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2"/>
              </a:rPr>
              <a:t>http://astronomia.zcu.cz/obr/hvezdy/charakteristika/teplota.jpg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:2013-01-07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3"/>
              </a:rPr>
              <a:t>http://files.jaroslavsvoboda.webnode.cz/system_preview_detail_200000247-c8546c8ad9-public/Anders%20Celsius.gif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 [cit</a:t>
            </a:r>
            <a:r>
              <a:rPr lang="cs-CZ" sz="1400" b="1" dirty="0" smtClean="0">
                <a:solidFill>
                  <a:srgbClr val="00B050"/>
                </a:solidFill>
              </a:rPr>
              <a:t>:2013-01-07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4"/>
              </a:rPr>
              <a:t>http://turistickyatlas.cz/galery/Klementinum.jpg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:2013-01-07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sz="1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071546"/>
            <a:ext cx="4114800" cy="58259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/>
          </a:bodyPr>
          <a:lstStyle/>
          <a:p>
            <a:pPr marL="452628" indent="-342900">
              <a:buAutoNum type="arabicPeriod"/>
            </a:pPr>
            <a:r>
              <a:rPr lang="cs-CZ" sz="1800" b="1" dirty="0" smtClean="0">
                <a:solidFill>
                  <a:srgbClr val="0070C0"/>
                </a:solidFill>
              </a:rPr>
              <a:t>Prezentace slouží k prohloubení znalostí o teplotě.</a:t>
            </a:r>
          </a:p>
          <a:p>
            <a:pPr marL="452628" indent="-342900">
              <a:buAutoNum type="arabicPeriod"/>
            </a:pPr>
            <a:r>
              <a:rPr lang="cs-CZ" sz="1800" b="1" dirty="0" smtClean="0">
                <a:solidFill>
                  <a:srgbClr val="0070C0"/>
                </a:solidFill>
              </a:rPr>
              <a:t>Žák si připomene teplotu, kterou zná z přírodovědy, a dozví se, že je to základní fyzikální veličina, související s pohybem atomů a molekul. </a:t>
            </a:r>
          </a:p>
          <a:p>
            <a:pPr marL="452628" indent="-342900">
              <a:buAutoNum type="arabicPeriod"/>
            </a:pPr>
            <a:r>
              <a:rPr lang="cs-CZ" sz="1800" b="1" dirty="0" smtClean="0">
                <a:solidFill>
                  <a:srgbClr val="0070C0"/>
                </a:solidFill>
              </a:rPr>
              <a:t>Žák pochopí konstrukci Celsiovy stupnice a naučí se používat jednotku </a:t>
            </a:r>
            <a:r>
              <a:rPr lang="cs-CZ" sz="1800" b="1" dirty="0" smtClean="0">
                <a:solidFill>
                  <a:srgbClr val="0070C0"/>
                </a:solidFill>
                <a:latin typeface="Arial"/>
                <a:cs typeface="Arial"/>
              </a:rPr>
              <a:t>°C.</a:t>
            </a:r>
          </a:p>
          <a:p>
            <a:pPr marL="452628" indent="-342900">
              <a:buAutoNum type="arabicPeriod"/>
            </a:pPr>
            <a:r>
              <a:rPr lang="cs-CZ" sz="1800" b="1" dirty="0" smtClean="0">
                <a:solidFill>
                  <a:srgbClr val="0070C0"/>
                </a:solidFill>
                <a:latin typeface="Arial"/>
                <a:cs typeface="Arial"/>
              </a:rPr>
              <a:t>Žák řekne základní dva body teploty.</a:t>
            </a:r>
          </a:p>
          <a:p>
            <a:pPr marL="452628" indent="-342900">
              <a:buAutoNum type="arabicPeriod"/>
            </a:pPr>
            <a:r>
              <a:rPr lang="cs-CZ" sz="1800" b="1" dirty="0" smtClean="0">
                <a:solidFill>
                  <a:srgbClr val="0070C0"/>
                </a:solidFill>
                <a:latin typeface="Arial"/>
                <a:cs typeface="Arial"/>
              </a:rPr>
              <a:t>Žák jmenuje jiné teplotní stupnice než Celsiovy.</a:t>
            </a:r>
          </a:p>
          <a:p>
            <a:pPr marL="452628" indent="-342900">
              <a:buAutoNum type="arabicPeriod"/>
            </a:pPr>
            <a:r>
              <a:rPr lang="cs-CZ" sz="1800" b="1" dirty="0" smtClean="0">
                <a:solidFill>
                  <a:srgbClr val="0070C0"/>
                </a:solidFill>
                <a:latin typeface="Arial"/>
                <a:cs typeface="Arial"/>
              </a:rPr>
              <a:t>Ukázka některých teplotních údajů.</a:t>
            </a:r>
          </a:p>
          <a:p>
            <a:pPr marL="452628" indent="-342900">
              <a:buAutoNum type="arabicPeriod"/>
            </a:pPr>
            <a:r>
              <a:rPr lang="cs-CZ" sz="1800" b="1" dirty="0" smtClean="0">
                <a:solidFill>
                  <a:srgbClr val="0070C0"/>
                </a:solidFill>
                <a:latin typeface="Arial"/>
                <a:cs typeface="Arial"/>
              </a:rPr>
              <a:t>Žák vyřeší doplňovačku.</a:t>
            </a:r>
          </a:p>
          <a:p>
            <a:pPr marL="452628" indent="-342900">
              <a:buAutoNum type="arabicPeriod"/>
            </a:pPr>
            <a:r>
              <a:rPr lang="cs-CZ" sz="1800" b="1" dirty="0" smtClean="0">
                <a:solidFill>
                  <a:srgbClr val="0070C0"/>
                </a:solidFill>
                <a:latin typeface="Arial"/>
                <a:cs typeface="Arial"/>
              </a:rPr>
              <a:t>Žák porovnává hodnoty teploty a termodynamické teploty.</a:t>
            </a:r>
          </a:p>
          <a:p>
            <a:pPr marL="452628" indent="-342900">
              <a:buAutoNum type="arabicPeriod"/>
            </a:pPr>
            <a:r>
              <a:rPr lang="cs-CZ" sz="1800" b="1" dirty="0" smtClean="0">
                <a:solidFill>
                  <a:srgbClr val="0070C0"/>
                </a:solidFill>
                <a:latin typeface="Arial"/>
                <a:cs typeface="Arial"/>
              </a:rPr>
              <a:t>Žák odpovídá na otázky, řeší úlohy.</a:t>
            </a:r>
          </a:p>
          <a:p>
            <a:pPr marL="452628" indent="-342900">
              <a:buAutoNum type="arabicPeriod"/>
            </a:pPr>
            <a:endParaRPr lang="cs-CZ" sz="1800" b="1" dirty="0" smtClean="0">
              <a:solidFill>
                <a:srgbClr val="0070C0"/>
              </a:solidFill>
              <a:latin typeface="Arial"/>
              <a:cs typeface="Arial"/>
            </a:endParaRPr>
          </a:p>
          <a:p>
            <a:pPr marL="452628" indent="-342900">
              <a:buAutoNum type="arabicPeriod"/>
            </a:pPr>
            <a:endParaRPr lang="cs-CZ" sz="1800" b="1" dirty="0" smtClean="0">
              <a:solidFill>
                <a:srgbClr val="0070C0"/>
              </a:solidFill>
              <a:latin typeface="Arial"/>
              <a:cs typeface="Arial"/>
            </a:endParaRPr>
          </a:p>
          <a:p>
            <a:pPr marL="452628" indent="-342900">
              <a:buAutoNum type="arabicPeriod"/>
            </a:pPr>
            <a:endParaRPr lang="cs-CZ" sz="18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796908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Metodika prezentace: 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156</TotalTime>
  <Words>663</Words>
  <Application>Microsoft Office PowerPoint</Application>
  <PresentationFormat>Předvádění na obrazovce (4:3)</PresentationFormat>
  <Paragraphs>119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Shluk</vt:lpstr>
      <vt:lpstr>Snímek 1</vt:lpstr>
      <vt:lpstr>Teplota – základní fyzikální veličina</vt:lpstr>
      <vt:lpstr>Teplota – základní fyzikální veličina</vt:lpstr>
      <vt:lpstr>Základní body Celsiovy stupnice:</vt:lpstr>
      <vt:lpstr>Teplotních stupnic existuje více: </vt:lpstr>
      <vt:lpstr>Andres Celsius (1701 – 1744)</vt:lpstr>
      <vt:lpstr>V následující tabulce jsou uvedeny některé teploty:</vt:lpstr>
      <vt:lpstr>Ve známé pražské památce Klementinu se sleduje počasí už od poloviny 18.století. Měření zahájili jezuité.</vt:lpstr>
      <vt:lpstr>Doplňovačka:</vt:lpstr>
      <vt:lpstr>Doplňte znaménka rovnosti či nerovnosti:</vt:lpstr>
      <vt:lpstr>V jakých jednotkách se měří teplota v USA? Vyberte správnou odpověď: </vt:lpstr>
      <vt:lpstr>Vyhledejte teplotu tání rtuti a vyberte správný údaj:</vt:lpstr>
      <vt:lpstr>Odpovězte na otázku: </vt:lpstr>
      <vt:lpstr>Použité zdroje:</vt:lpstr>
      <vt:lpstr>Metodika prezentace: 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Radlena</cp:lastModifiedBy>
  <cp:revision>19</cp:revision>
  <dcterms:created xsi:type="dcterms:W3CDTF">2013-01-05T17:11:52Z</dcterms:created>
  <dcterms:modified xsi:type="dcterms:W3CDTF">2013-01-06T14:24:17Z</dcterms:modified>
</cp:coreProperties>
</file>