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7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CC"/>
    <a:srgbClr val="0033CC"/>
    <a:srgbClr val="006600"/>
    <a:srgbClr val="CCFFCC"/>
    <a:srgbClr val="008000"/>
    <a:srgbClr val="000066"/>
    <a:srgbClr val="CCECFF"/>
    <a:srgbClr val="003399"/>
    <a:srgbClr val="0000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97A7C74-B435-4B9A-887D-E51316F5E8D7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8D13A07-3028-4CFC-99B1-B3802EAD537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i.idnes.cz/09/102/gal/VES2e7ca8_3510874_web.jpg" TargetMode="External"/><Relationship Id="rId3" Type="http://schemas.openxmlformats.org/officeDocument/2006/relationships/hyperlink" Target="http://upload.wikimedia.org/wikipedia/commons/thumb/e/ec/20050501_1315_2558-Bimetall-Zeigerthermometer.jpg/220px-20050501_1315_2558-Bimetall-Zeigerthermometer.jpg" TargetMode="External"/><Relationship Id="rId7" Type="http://schemas.openxmlformats.org/officeDocument/2006/relationships/hyperlink" Target="http://www.meteostanice.eu/inshop/pictures/store/ventus.jpg" TargetMode="External"/><Relationship Id="rId12" Type="http://schemas.openxmlformats.org/officeDocument/2006/relationships/hyperlink" Target="http://upload.wikimedia.org/wikipedia/commons/thumb/5/5d/Teplomer.jpg/220px-Teplomer.jpg" TargetMode="External"/><Relationship Id="rId2" Type="http://schemas.openxmlformats.org/officeDocument/2006/relationships/hyperlink" Target="http://www.shopingcity.cz/img/Ha8501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istrimedobchod.cz/uploadedfiles/products/image_Thermoflash.jpg" TargetMode="External"/><Relationship Id="rId11" Type="http://schemas.openxmlformats.org/officeDocument/2006/relationships/hyperlink" Target="http://www.domajedoma.net/out/pictures/z2/9990498-2_z2.jpg" TargetMode="External"/><Relationship Id="rId5" Type="http://schemas.openxmlformats.org/officeDocument/2006/relationships/hyperlink" Target="http://www.3zscheb.unas.cz/e-learning/fyzika%20web/teplota/teplot1.jpg" TargetMode="External"/><Relationship Id="rId10" Type="http://schemas.openxmlformats.org/officeDocument/2006/relationships/hyperlink" Target="http://images.eslova.cz/rimages/xmlzbozi/far/farlin-teplomer-do-vody-delfin-1.jpg" TargetMode="External"/><Relationship Id="rId4" Type="http://schemas.openxmlformats.org/officeDocument/2006/relationships/hyperlink" Target="http://www.verkon.cz/data/catalog/big/img3837.jpg" TargetMode="External"/><Relationship Id="rId9" Type="http://schemas.openxmlformats.org/officeDocument/2006/relationships/hyperlink" Target="http://www.braunelpen.cz/img_sekce/_vyr_897gal28.jpg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143380"/>
            <a:ext cx="6624736" cy="14287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Prezentace slouží k prohloubení znalostí  o teplotě, se kterou se žák  seznámil  v přírodovědě. Žák se seznámí s nejčastěji užívanými teploměry. Žák se naučí zapisovat změny teploty.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643042" y="3214686"/>
            <a:ext cx="6357982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Měření teploty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546970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VY_32_INOVACE_FY.6.A.06_mereni_teploty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20px-Teplom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3504" y="427955"/>
            <a:ext cx="2571768" cy="6008585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642910" y="1357298"/>
            <a:ext cx="3714776" cy="300039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Lékařský teploměr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999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Slouží k měření teploty pevných, kapalných </a:t>
            </a:r>
            <a:r>
              <a:rPr lang="cs-CZ" sz="2400" b="1" dirty="0" smtClean="0">
                <a:solidFill>
                  <a:srgbClr val="CC0099"/>
                </a:solidFill>
              </a:rPr>
              <a:t>                      i </a:t>
            </a:r>
            <a:r>
              <a:rPr lang="cs-CZ" sz="2400" b="1" dirty="0" smtClean="0">
                <a:solidFill>
                  <a:srgbClr val="CC0099"/>
                </a:solidFill>
              </a:rPr>
              <a:t>plynných látek.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K měření teploty se využívá objemové roztažnosti kapalin.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Je podobný teploměru, který máte doma za oknem nebo uvnitř v místnosti.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Jeho nejdůležitější částí je úzká uzavřená trubička, která je zčásti vyplněná kapalinou (většinou rtutí nebo obarveným lihem).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Trubička je spojena s baňkou, ve které je většina kapaliny.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Trubička je doplněna stupnicí.</a:t>
            </a:r>
          </a:p>
          <a:p>
            <a:pPr>
              <a:buNone/>
            </a:pP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9690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Laboratorní teploměr: 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Ha8501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3438" y="857232"/>
            <a:ext cx="4302124" cy="430212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00034" y="428604"/>
            <a:ext cx="3929090" cy="5143536"/>
          </a:xfrm>
          <a:prstGeom prst="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Roste-li teplota vzduchu v okolí teploměru, roste </a:t>
            </a:r>
            <a:r>
              <a:rPr lang="cs-CZ" sz="2400" b="1" dirty="0" smtClean="0">
                <a:solidFill>
                  <a:srgbClr val="002060"/>
                </a:solidFill>
              </a:rPr>
              <a:t>    i </a:t>
            </a:r>
            <a:r>
              <a:rPr lang="cs-CZ" sz="2400" b="1" dirty="0" smtClean="0">
                <a:solidFill>
                  <a:srgbClr val="002060"/>
                </a:solidFill>
              </a:rPr>
              <a:t>teplota kapaliny </a:t>
            </a:r>
            <a:r>
              <a:rPr lang="cs-CZ" sz="2400" b="1" dirty="0" smtClean="0">
                <a:solidFill>
                  <a:srgbClr val="002060"/>
                </a:solidFill>
              </a:rPr>
              <a:t>                   v </a:t>
            </a:r>
            <a:r>
              <a:rPr lang="cs-CZ" sz="2400" b="1" dirty="0" smtClean="0">
                <a:solidFill>
                  <a:srgbClr val="002060"/>
                </a:solidFill>
              </a:rPr>
              <a:t>trubičce. </a:t>
            </a:r>
          </a:p>
          <a:p>
            <a:pPr algn="ctr"/>
            <a:r>
              <a:rPr lang="cs-CZ" sz="2400" b="1" u="sng" dirty="0" smtClean="0">
                <a:solidFill>
                  <a:srgbClr val="002060"/>
                </a:solidFill>
              </a:rPr>
              <a:t>Její objem se zvětšuje, hladina v trubičce stoupá. </a:t>
            </a:r>
          </a:p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Klesne-li hladina kapaliny v trubičce, znamená to, že se </a:t>
            </a:r>
            <a:r>
              <a:rPr lang="cs-CZ" sz="2400" b="1" dirty="0" smtClean="0">
                <a:solidFill>
                  <a:srgbClr val="002060"/>
                </a:solidFill>
              </a:rPr>
              <a:t>                  v </a:t>
            </a:r>
            <a:r>
              <a:rPr lang="cs-CZ" sz="2400" b="1" dirty="0" smtClean="0">
                <a:solidFill>
                  <a:srgbClr val="002060"/>
                </a:solidFill>
              </a:rPr>
              <a:t>okolí teploměru ochladilo.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</a:rPr>
              <a:t>Rtuťové teploměry lze použít </a:t>
            </a:r>
            <a:r>
              <a:rPr lang="cs-CZ" sz="3200" b="1" dirty="0" smtClean="0">
                <a:solidFill>
                  <a:srgbClr val="FF0000"/>
                </a:solidFill>
              </a:rPr>
              <a:t>                  pro </a:t>
            </a:r>
            <a:r>
              <a:rPr lang="cs-CZ" sz="3200" b="1" dirty="0" smtClean="0">
                <a:solidFill>
                  <a:srgbClr val="FF0000"/>
                </a:solidFill>
              </a:rPr>
              <a:t>oblast od -38,8 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°C až do 357 °C.</a:t>
            </a:r>
          </a:p>
          <a:p>
            <a:pPr>
              <a:buFont typeface="Wingdings" pitchFamily="2" charset="2"/>
              <a:buChar char="q"/>
            </a:pPr>
            <a:endParaRPr lang="cs-CZ" sz="3200" b="1" dirty="0" smtClean="0">
              <a:solidFill>
                <a:srgbClr val="FF0000"/>
              </a:solidFill>
              <a:latin typeface="Arial"/>
              <a:cs typeface="Arial"/>
            </a:endParaRPr>
          </a:p>
          <a:p>
            <a:pPr>
              <a:buFont typeface="Wingdings" pitchFamily="2" charset="2"/>
              <a:buChar char="q"/>
            </a:pPr>
            <a:endParaRPr lang="cs-CZ" sz="3200" b="1" dirty="0" smtClean="0">
              <a:solidFill>
                <a:srgbClr val="FF0000"/>
              </a:solidFill>
              <a:latin typeface="Arial"/>
              <a:cs typeface="Arial"/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Lihové teploměry jsou určeny 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                   pro 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měření teplot, zhruba v rozmezí 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              od 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- 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115 °C do 78,3 °C.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Rtuťové teploměry, lihové teploměry: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Často používaný v praxi.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Základem činnosti tohoto teploměru je pásek, zhotovený ze dvou kovů.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Pásek je svinutý do spirály, která je </a:t>
            </a:r>
            <a:r>
              <a:rPr lang="cs-CZ" sz="3200" b="1" dirty="0" smtClean="0">
                <a:solidFill>
                  <a:srgbClr val="009900"/>
                </a:solidFill>
              </a:rPr>
              <a:t>   na </a:t>
            </a:r>
            <a:r>
              <a:rPr lang="cs-CZ" sz="3200" b="1" dirty="0" smtClean="0">
                <a:solidFill>
                  <a:srgbClr val="009900"/>
                </a:solidFill>
              </a:rPr>
              <a:t>jednom konci upevněna.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Na druhém konci je spojena s otáčivou ručkou, umístěnou nad teplotní stupnicí.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82918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Bimetalový teploměr: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220px-20050501_1315_2558-Bimetall-Zeigerthermome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628" y="1928802"/>
            <a:ext cx="3830244" cy="316865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85720" y="214290"/>
            <a:ext cx="4143404" cy="557216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Zvýší-li se okolní teplota, jeden kov se roztahuje více než druhý a spirála se zakrucuje. Ručka se otáčí po stupnici teploměru. Ochlazení látky v okolí teploměru vede naopak k rozvíjení spirály a pohybu ručky na opačnou stranu.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3438" y="428604"/>
            <a:ext cx="4286280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Bimetalový teploměr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143116"/>
            <a:ext cx="8229600" cy="330499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66"/>
                </a:solidFill>
              </a:rPr>
              <a:t>Používáme ho k měření lidského těla.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66"/>
                </a:solidFill>
              </a:rPr>
              <a:t>Jeho stupnice je zkrácená, má rozsah od 35,1 </a:t>
            </a:r>
            <a:r>
              <a:rPr lang="cs-CZ" sz="3200" b="1" dirty="0" smtClean="0">
                <a:solidFill>
                  <a:srgbClr val="FF0066"/>
                </a:solidFill>
                <a:latin typeface="Arial"/>
                <a:cs typeface="Arial"/>
              </a:rPr>
              <a:t>°C do 42 °C.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66"/>
                </a:solidFill>
                <a:latin typeface="Arial"/>
                <a:cs typeface="Arial"/>
              </a:rPr>
              <a:t>Jeden dílek stupnice představuje </a:t>
            </a:r>
            <a:r>
              <a:rPr lang="cs-CZ" sz="3200" b="1" dirty="0" smtClean="0">
                <a:solidFill>
                  <a:srgbClr val="FF0066"/>
                </a:solidFill>
                <a:latin typeface="Arial"/>
                <a:cs typeface="Arial"/>
              </a:rPr>
              <a:t>               0,1 </a:t>
            </a:r>
            <a:r>
              <a:rPr lang="cs-CZ" sz="3200" b="1" dirty="0" smtClean="0">
                <a:solidFill>
                  <a:srgbClr val="FF0066"/>
                </a:solidFill>
                <a:latin typeface="Arial"/>
                <a:cs typeface="Arial"/>
              </a:rPr>
              <a:t>°C.</a:t>
            </a:r>
          </a:p>
          <a:p>
            <a:pPr>
              <a:buNone/>
            </a:pP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14348" y="714356"/>
            <a:ext cx="4257676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effectLst/>
              </a:rPr>
              <a:t>Lékařský teploměr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img383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428736"/>
            <a:ext cx="3951514" cy="2000264"/>
          </a:xfrm>
          <a:prstGeom prst="rect">
            <a:avLst/>
          </a:prstGeom>
        </p:spPr>
      </p:pic>
      <p:pic>
        <p:nvPicPr>
          <p:cNvPr id="5" name="Obrázek 4" descr="teplot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642918"/>
            <a:ext cx="3835642" cy="3191254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428596" y="3857628"/>
            <a:ext cx="3643338" cy="17859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Skleněný lékařský teploměr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857752" y="3786190"/>
            <a:ext cx="3643338" cy="17859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Digitální lékařský teploměr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age_Thermoflas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71934" y="1000108"/>
            <a:ext cx="4786306" cy="4786306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785786" y="714356"/>
            <a:ext cx="3214710" cy="53578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Bezdotykový lékařský teploměr.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Lze ho použít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i </a:t>
            </a:r>
            <a:r>
              <a:rPr lang="cs-CZ" sz="2800" b="1" dirty="0" smtClean="0">
                <a:solidFill>
                  <a:srgbClr val="FF0000"/>
                </a:solidFill>
              </a:rPr>
              <a:t>ke kontrole kojenecké lahve, vody </a:t>
            </a:r>
            <a:r>
              <a:rPr lang="cs-CZ" sz="2800" b="1" dirty="0" smtClean="0">
                <a:solidFill>
                  <a:srgbClr val="FF0000"/>
                </a:solidFill>
              </a:rPr>
              <a:t>             ve </a:t>
            </a:r>
            <a:r>
              <a:rPr lang="cs-CZ" sz="2800" b="1" dirty="0" smtClean="0">
                <a:solidFill>
                  <a:srgbClr val="FF0000"/>
                </a:solidFill>
              </a:rPr>
              <a:t>vaničce či okolní pokojové teploty.</a:t>
            </a:r>
          </a:p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C0066"/>
                </a:solidFill>
                <a:effectLst/>
              </a:rPr>
              <a:t>V současné době se stále častěji používají </a:t>
            </a:r>
            <a:r>
              <a:rPr lang="cs-CZ" sz="2800" dirty="0" smtClean="0">
                <a:solidFill>
                  <a:srgbClr val="CC0066"/>
                </a:solidFill>
                <a:effectLst/>
              </a:rPr>
              <a:t>                   i </a:t>
            </a:r>
            <a:r>
              <a:rPr lang="cs-CZ" sz="2800" dirty="0" smtClean="0">
                <a:solidFill>
                  <a:srgbClr val="CC0066"/>
                </a:solidFill>
                <a:effectLst/>
              </a:rPr>
              <a:t>teploměry s DIGITÁLNÍ stupnicí, které nejsou založeny na objemové roztažnosti. Tyto teploměry převádějí změnu teploty pomocí speciálních snímačů na změny elektrických, magnetických a optických vlastností těles.</a:t>
            </a:r>
            <a:endParaRPr lang="cs-CZ" sz="2800" dirty="0">
              <a:solidFill>
                <a:srgbClr val="CC0066"/>
              </a:solidFill>
              <a:effectLst/>
            </a:endParaRPr>
          </a:p>
        </p:txBody>
      </p:sp>
      <p:pic>
        <p:nvPicPr>
          <p:cNvPr id="4" name="Obrázek 3" descr="vent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6050" y="3357562"/>
            <a:ext cx="4171956" cy="30450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Řešte úlohy: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Jakou značku má teplota, jejíž jednotka je </a:t>
            </a:r>
            <a:r>
              <a:rPr lang="cs-CZ" sz="2800" dirty="0" smtClean="0">
                <a:solidFill>
                  <a:srgbClr val="0033CC"/>
                </a:solidFill>
                <a:effectLst/>
                <a:latin typeface="Arial"/>
                <a:cs typeface="Arial"/>
              </a:rPr>
              <a:t>°C</a:t>
            </a:r>
            <a:r>
              <a:rPr lang="cs-CZ" sz="2800" dirty="0" smtClean="0">
                <a:solidFill>
                  <a:srgbClr val="0033CC"/>
                </a:solidFill>
                <a:effectLst/>
              </a:rPr>
              <a:t>? 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Vyber správnou odpověď: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endParaRPr lang="cs-CZ" sz="28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928662" y="2285992"/>
            <a:ext cx="2143140" cy="192882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T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000364" y="4429132"/>
            <a:ext cx="2143140" cy="192882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6" name="Elipsa 5"/>
          <p:cNvSpPr/>
          <p:nvPr/>
        </p:nvSpPr>
        <p:spPr>
          <a:xfrm>
            <a:off x="4286248" y="2071678"/>
            <a:ext cx="2143140" cy="192882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f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357950" y="4429132"/>
            <a:ext cx="2143140" cy="192882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F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Vyber správné názvy používaných teplotních stupnic: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58" y="1928802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Kelvinova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4643446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Celsiova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286380" y="5500702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Réaumurova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14942" y="2928934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Fahrenheitova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14942" y="4214818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Fahrnova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8596" y="3286124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Kalninova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143504" y="1571612"/>
            <a:ext cx="3071834" cy="10715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Cézarova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000240"/>
            <a:ext cx="4786346" cy="32861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0066FF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0066FF"/>
                </a:solidFill>
              </a:rPr>
              <a:t>Principem je využití objemové roztažnosti kapalin (zpravidla rtuti, lihu).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Vysvětlete, na jakém principu pracuje kapalinový teploměr.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_vyr_897gal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72264" y="1500174"/>
            <a:ext cx="1671649" cy="52239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7"/>
            <a:ext cx="8229600" cy="2000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008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Ne, různé ovoce vyžaduje různou teplotu, jinak by se rozvařilo.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500042"/>
            <a:ext cx="8229600" cy="171450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Odpovězte na otázku: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Zavařuje maminka různé ovoce při stejné teplotě? 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VES2e7ca8_3510874_we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29190" y="4244014"/>
            <a:ext cx="3524244" cy="21758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D60093"/>
                </a:solidFill>
                <a:effectLst/>
              </a:rPr>
              <a:t>O kolik stupňů Celsia se změnila teplota?</a:t>
            </a:r>
            <a:br>
              <a:rPr lang="cs-CZ" sz="2800" dirty="0" smtClean="0">
                <a:solidFill>
                  <a:srgbClr val="D60093"/>
                </a:solidFill>
                <a:effectLst/>
              </a:rPr>
            </a:br>
            <a:r>
              <a:rPr lang="cs-CZ" sz="2800" dirty="0" smtClean="0">
                <a:solidFill>
                  <a:srgbClr val="D60093"/>
                </a:solidFill>
                <a:effectLst/>
              </a:rPr>
              <a:t>Napište, zda se snížila nebo zvýšila:</a:t>
            </a:r>
            <a:endParaRPr lang="cs-CZ" sz="2800" dirty="0">
              <a:solidFill>
                <a:srgbClr val="D60093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9" y="1397000"/>
          <a:ext cx="8501121" cy="46027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833707"/>
                <a:gridCol w="2833707"/>
                <a:gridCol w="2833707"/>
              </a:tblGrid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Změna teploty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Teplota se …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Velikost změny</a:t>
                      </a:r>
                      <a:r>
                        <a:rPr lang="cs-CZ" sz="2800" b="1" baseline="0" dirty="0" smtClean="0">
                          <a:solidFill>
                            <a:srgbClr val="000099"/>
                          </a:solidFill>
                        </a:rPr>
                        <a:t> teploty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4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na 22°C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64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na 25°C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-12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na -2°C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-8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na 8°C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15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13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r>
                        <a:rPr lang="cs-CZ" sz="28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 na -1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214678" y="235743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zvýšila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14678" y="307181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snížila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14678" y="378619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zvýšila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14678" y="4572008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zvýšila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14678" y="5286388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snížila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72198" y="235743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 o 18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 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72198" y="307181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o 39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 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72198" y="3786190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o 10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 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72198" y="4572008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o 16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 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72198" y="5286388"/>
            <a:ext cx="278608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o 14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 °C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3143248"/>
            <a:ext cx="8229600" cy="21431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Termograf je přístroj, zaznamenávající graficky automaticky teplotu po celý den </a:t>
            </a:r>
            <a:r>
              <a:rPr lang="cs-CZ" sz="2800" b="1" dirty="0" smtClean="0">
                <a:solidFill>
                  <a:srgbClr val="FF0000"/>
                </a:solidFill>
              </a:rPr>
              <a:t>          či </a:t>
            </a:r>
            <a:r>
              <a:rPr lang="cs-CZ" sz="2800" b="1" dirty="0" smtClean="0">
                <a:solidFill>
                  <a:srgbClr val="FF0000"/>
                </a:solidFill>
              </a:rPr>
              <a:t>týden.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Na internetu nebo v encyklopedii zjistěte, co je to TERMOGRAF.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258072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99"/>
                </a:solidFill>
                <a:effectLst/>
              </a:rPr>
              <a:t>Řekněte název teploměru na obrázku.</a:t>
            </a:r>
            <a:endParaRPr lang="cs-CZ" sz="2800" dirty="0">
              <a:solidFill>
                <a:srgbClr val="003399"/>
              </a:solidFill>
              <a:effectLst/>
            </a:endParaRPr>
          </a:p>
        </p:txBody>
      </p:sp>
      <p:pic>
        <p:nvPicPr>
          <p:cNvPr id="4" name="Obrázek 3" descr="farlin-teplomer-do-vody-delfin-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1714488"/>
            <a:ext cx="5586426" cy="3400736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1285852" y="5214950"/>
            <a:ext cx="4857784" cy="857256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Dětský vodní teploměr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K čemu může sloužit teploměr na obrázku?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9990498-2_z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00562" y="1857364"/>
            <a:ext cx="3781429" cy="3871196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500034" y="3143248"/>
            <a:ext cx="3143272" cy="2214578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K zavařování</a:t>
            </a:r>
            <a:endParaRPr lang="cs-CZ" sz="36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2"/>
              </a:rPr>
              <a:t>http://www.shopingcity.cz/img/Ha8501b.jpg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3"/>
              </a:rPr>
              <a:t>http://upload.wikimedia.org/wikipedia/commons/thumb/e/ec/20050501_1315_2558-Bimetall-Zeigerthermometer.jpg/220px-20050501_1315_2558-Bimetall-Zeigerthermometer.jpg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4"/>
              </a:rPr>
              <a:t>http://www.verkon.cz/data/catalog/big/img3837.jpg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5"/>
              </a:rPr>
              <a:t>http://www.3zscheb.unas.cz/e-learning/fyzika%20web/teplota/teplot1.jpg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6"/>
              </a:rPr>
              <a:t>http://www.distrimedobchod.cz/uploadedfiles/products/image_Thermoflash.jpg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7"/>
              </a:rPr>
              <a:t>http://www.meteostanice.eu/inshop/pictures/store/ventus.jpg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  <a:hlinkClick r:id="rId8"/>
              </a:rPr>
              <a:t>http://i.idnes.cz/09/102/</a:t>
            </a:r>
            <a:r>
              <a:rPr lang="cs-CZ" sz="1400" b="1" dirty="0" err="1" smtClean="0">
                <a:solidFill>
                  <a:srgbClr val="00B050"/>
                </a:solidFill>
                <a:hlinkClick r:id="rId8"/>
              </a:rPr>
              <a:t>gal</a:t>
            </a:r>
            <a:r>
              <a:rPr lang="cs-CZ" sz="1400" b="1" dirty="0" smtClean="0">
                <a:solidFill>
                  <a:srgbClr val="00B050"/>
                </a:solidFill>
                <a:hlinkClick r:id="rId8"/>
              </a:rPr>
              <a:t>/VES2e7ca8_3510874_web.jpg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9"/>
              </a:rPr>
              <a:t>http://www.braunelpen.cz/img_sekce/_vyr_897gal28.jpg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0"/>
              </a:rPr>
              <a:t>http://images.eslova.cz/rimages/xmlzbozi/far/farlin-teplomer-do-vody-delfin-1.jpg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1"/>
              </a:rPr>
              <a:t>http://www.domajedoma.net/out/pictures/z2/9990498-2_z2.jpg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dirty="0" smtClean="0">
                <a:hlinkClick r:id="rId12"/>
              </a:rPr>
              <a:t>http://upload.wikimedia.org/wikipedia/commons/thumb/5/5d/Teplomer.jpg/220px-Teplomer.jpg</a:t>
            </a:r>
            <a:r>
              <a:rPr lang="cs-CZ" sz="1400" dirty="0" smtClean="0"/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:2013-01-09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Prezentace slouží k prohloubení znalostí o teplotě.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pomocí otázek a odpovědí dojde k tomu, že k určení teploty jsou lidské smysly nedostatečné. Je nutné mít objektivní měřítko teploty – stupnici, která se opírá alespoň o dvě objektivně dané teploty.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se seznámí s laboratorním teploměrem.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Vysvětlení principu měření teploty kapalinovými teploměry (rtuťovými, lihovými).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Vysvětlení principu měření teploty pomocí bimetalového teploměru.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Ukázky lékařských teploměrů.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odpovídá na otázky, řeší úlohy, doplňuje chybějící údaje.</a:t>
            </a:r>
          </a:p>
          <a:p>
            <a:pPr marL="457200" indent="-457200">
              <a:buAutoNum type="arabicPeriod"/>
            </a:pP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93978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 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133</TotalTime>
  <Words>816</Words>
  <Application>Microsoft Office PowerPoint</Application>
  <PresentationFormat>Předvádění na obrazovce (4:3)</PresentationFormat>
  <Paragraphs>109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Shluk</vt:lpstr>
      <vt:lpstr>Snímek 1</vt:lpstr>
      <vt:lpstr>Snímek 2</vt:lpstr>
      <vt:lpstr>Laboratorní teploměr: </vt:lpstr>
      <vt:lpstr>Snímek 4</vt:lpstr>
      <vt:lpstr>Rtuťové teploměry, lihové teploměry:</vt:lpstr>
      <vt:lpstr>Bimetalový teploměr:</vt:lpstr>
      <vt:lpstr>Snímek 7</vt:lpstr>
      <vt:lpstr>Lékařský teploměr</vt:lpstr>
      <vt:lpstr>Snímek 9</vt:lpstr>
      <vt:lpstr>Snímek 10</vt:lpstr>
      <vt:lpstr>V současné době se stále častěji používají                    i teploměry s DIGITÁLNÍ stupnicí, které nejsou založeny na objemové roztažnosti. Tyto teploměry převádějí změnu teploty pomocí speciálních snímačů na změny elektrických, magnetických a optických vlastností těles.</vt:lpstr>
      <vt:lpstr>Řešte úlohy: Jakou značku má teplota, jejíž jednotka je °C?  Vyber správnou odpověď: </vt:lpstr>
      <vt:lpstr>Vyber správné názvy používaných teplotních stupnic:</vt:lpstr>
      <vt:lpstr>Vysvětlete, na jakém principu pracuje kapalinový teploměr.</vt:lpstr>
      <vt:lpstr>Odpovězte na otázku: Zavařuje maminka různé ovoce při stejné teplotě? </vt:lpstr>
      <vt:lpstr>O kolik stupňů Celsia se změnila teplota? Napište, zda se snížila nebo zvýšila:</vt:lpstr>
      <vt:lpstr>Na internetu nebo v encyklopedii zjistěte, co je to TERMOGRAF.</vt:lpstr>
      <vt:lpstr>Řekněte název teploměru na obrázku.</vt:lpstr>
      <vt:lpstr>K čemu může sloužit teploměr na obrázku?</vt:lpstr>
      <vt:lpstr>Použité zdroje:</vt:lpstr>
      <vt:lpstr>Metodika prezentace: 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19</cp:revision>
  <dcterms:created xsi:type="dcterms:W3CDTF">2013-01-06T14:13:04Z</dcterms:created>
  <dcterms:modified xsi:type="dcterms:W3CDTF">2013-01-27T12:19:49Z</dcterms:modified>
</cp:coreProperties>
</file>