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9" r:id="rId3"/>
    <p:sldId id="265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FFFFCC"/>
    <a:srgbClr val="006600"/>
    <a:srgbClr val="008000"/>
    <a:srgbClr val="FF99FF"/>
    <a:srgbClr val="CC00CC"/>
    <a:srgbClr val="000099"/>
    <a:srgbClr val="0000FF"/>
    <a:srgbClr val="66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file:///C:\Documents%20and%20Settings\radek\Plocha\GRAF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title>
      <c:tx>
        <c:rich>
          <a:bodyPr/>
          <a:lstStyle/>
          <a:p>
            <a:pPr>
              <a:defRPr u="sng">
                <a:solidFill>
                  <a:srgbClr val="0000FF"/>
                </a:solidFill>
              </a:defRPr>
            </a:pPr>
            <a:r>
              <a:rPr lang="cs-CZ" u="sng">
                <a:solidFill>
                  <a:srgbClr val="0000FF"/>
                </a:solidFill>
              </a:rPr>
              <a:t>Graf závislosti teploty</a:t>
            </a:r>
            <a:r>
              <a:rPr lang="cs-CZ" u="sng" baseline="0">
                <a:solidFill>
                  <a:srgbClr val="0000FF"/>
                </a:solidFill>
              </a:rPr>
              <a:t> na čase</a:t>
            </a:r>
            <a:endParaRPr lang="en-US" u="sng">
              <a:solidFill>
                <a:srgbClr val="0000FF"/>
              </a:solidFill>
            </a:endParaRPr>
          </a:p>
        </c:rich>
      </c:tx>
      <c:layout>
        <c:manualLayout>
          <c:xMode val="edge"/>
          <c:yMode val="edge"/>
          <c:x val="0.10848636607418803"/>
          <c:y val="1.4732936523665021E-2"/>
        </c:manualLayout>
      </c:layout>
    </c:title>
    <c:plotArea>
      <c:layout>
        <c:manualLayout>
          <c:layoutTarget val="inner"/>
          <c:xMode val="edge"/>
          <c:yMode val="edge"/>
          <c:x val="0.16502790704021622"/>
          <c:y val="0.14960909886264234"/>
          <c:w val="0.58766995546700529"/>
          <c:h val="0.67383462563362873"/>
        </c:manualLayout>
      </c:layout>
      <c:lineChart>
        <c:grouping val="standard"/>
        <c:ser>
          <c:idx val="1"/>
          <c:order val="0"/>
          <c:tx>
            <c:strRef>
              <c:f>List1!$A$3</c:f>
              <c:strCache>
                <c:ptCount val="1"/>
                <c:pt idx="0">
                  <c:v>teplota ve °C</c:v>
                </c:pt>
              </c:strCache>
            </c:strRef>
          </c:tx>
          <c:dLbls>
            <c:dLbl>
              <c:idx val="0"/>
              <c:layout>
                <c:manualLayout>
                  <c:x val="-2.8828828828828836E-2"/>
                  <c:y val="-4.2666666666666714E-2"/>
                </c:manualLayout>
              </c:layout>
              <c:showVal val="1"/>
            </c:dLbl>
            <c:dLbl>
              <c:idx val="1"/>
              <c:layout>
                <c:manualLayout>
                  <c:x val="-3.3633633633633649E-2"/>
                  <c:y val="-4.2666666666666714E-2"/>
                </c:manualLayout>
              </c:layout>
              <c:showVal val="1"/>
            </c:dLbl>
            <c:dLbl>
              <c:idx val="2"/>
              <c:layout>
                <c:manualLayout>
                  <c:x val="-3.6036036036036036E-2"/>
                  <c:y val="-4.2666666666666714E-2"/>
                </c:manualLayout>
              </c:layout>
              <c:showVal val="1"/>
            </c:dLbl>
            <c:dLbl>
              <c:idx val="3"/>
              <c:layout>
                <c:manualLayout>
                  <c:x val="-6.966966966966967E-2"/>
                  <c:y val="-3.5555555555555596E-3"/>
                </c:manualLayout>
              </c:layout>
              <c:showVal val="1"/>
            </c:dLbl>
            <c:dLbl>
              <c:idx val="4"/>
              <c:layout>
                <c:manualLayout>
                  <c:x val="-3.6036036036036036E-2"/>
                  <c:y val="-4.2666666666666714E-2"/>
                </c:manualLayout>
              </c:layout>
              <c:showVal val="1"/>
            </c:dLbl>
            <c:dLbl>
              <c:idx val="5"/>
              <c:layout>
                <c:manualLayout>
                  <c:x val="-4.8048048048048072E-3"/>
                  <c:y val="-1.7777777777777785E-2"/>
                </c:manualLayout>
              </c:layout>
              <c:showVal val="1"/>
            </c:dLbl>
            <c:dLbl>
              <c:idx val="6"/>
              <c:layout>
                <c:manualLayout>
                  <c:x val="-3.1231231231231244E-2"/>
                  <c:y val="-3.911111111111109E-2"/>
                </c:manualLayout>
              </c:layout>
              <c:showVal val="1"/>
            </c:dLbl>
            <c:dLbl>
              <c:idx val="7"/>
              <c:layout>
                <c:manualLayout>
                  <c:x val="-9.6096096096096265E-3"/>
                  <c:y val="-2.1333333333333357E-2"/>
                </c:manualLayout>
              </c:layout>
              <c:showVal val="1"/>
            </c:dLbl>
            <c:txPr>
              <a:bodyPr/>
              <a:lstStyle/>
              <a:p>
                <a:pPr>
                  <a:defRPr sz="1600" b="1">
                    <a:solidFill>
                      <a:srgbClr val="660033"/>
                    </a:solidFill>
                  </a:defRPr>
                </a:pPr>
                <a:endParaRPr lang="cs-CZ"/>
              </a:p>
            </c:txPr>
            <c:showVal val="1"/>
          </c:dLbls>
          <c:cat>
            <c:numRef>
              <c:f>List1!$B$2:$I$2</c:f>
              <c:numCache>
                <c:formatCode>General</c:formatCode>
                <c:ptCount val="8"/>
                <c:pt idx="0">
                  <c:v>6</c:v>
                </c:pt>
                <c:pt idx="1">
                  <c:v>8</c:v>
                </c:pt>
                <c:pt idx="2">
                  <c:v>10</c:v>
                </c:pt>
                <c:pt idx="3">
                  <c:v>12</c:v>
                </c:pt>
                <c:pt idx="4">
                  <c:v>14</c:v>
                </c:pt>
                <c:pt idx="5">
                  <c:v>16</c:v>
                </c:pt>
                <c:pt idx="6">
                  <c:v>18</c:v>
                </c:pt>
                <c:pt idx="7">
                  <c:v>20</c:v>
                </c:pt>
              </c:numCache>
            </c:numRef>
          </c:cat>
          <c:val>
            <c:numRef>
              <c:f>List1!$B$3:$I$3</c:f>
              <c:numCache>
                <c:formatCode>General</c:formatCode>
                <c:ptCount val="8"/>
                <c:pt idx="0">
                  <c:v>8</c:v>
                </c:pt>
                <c:pt idx="1">
                  <c:v>10</c:v>
                </c:pt>
                <c:pt idx="2">
                  <c:v>12</c:v>
                </c:pt>
                <c:pt idx="3">
                  <c:v>15</c:v>
                </c:pt>
                <c:pt idx="4">
                  <c:v>16</c:v>
                </c:pt>
                <c:pt idx="5">
                  <c:v>15</c:v>
                </c:pt>
                <c:pt idx="6">
                  <c:v>14</c:v>
                </c:pt>
                <c:pt idx="7">
                  <c:v>13</c:v>
                </c:pt>
              </c:numCache>
            </c:numRef>
          </c:val>
        </c:ser>
        <c:marker val="1"/>
        <c:axId val="49656960"/>
        <c:axId val="49664384"/>
      </c:lineChart>
      <c:catAx>
        <c:axId val="49656960"/>
        <c:scaling>
          <c:orientation val="minMax"/>
        </c:scaling>
        <c:axPos val="b"/>
        <c:numFmt formatCode="General" sourceLinked="1"/>
        <c:tickLblPos val="nextTo"/>
        <c:txPr>
          <a:bodyPr/>
          <a:lstStyle/>
          <a:p>
            <a:pPr>
              <a:defRPr sz="1600" b="1">
                <a:solidFill>
                  <a:srgbClr val="000099"/>
                </a:solidFill>
              </a:defRPr>
            </a:pPr>
            <a:endParaRPr lang="cs-CZ"/>
          </a:p>
        </c:txPr>
        <c:crossAx val="49664384"/>
        <c:crosses val="autoZero"/>
        <c:auto val="1"/>
        <c:lblAlgn val="ctr"/>
        <c:lblOffset val="100"/>
      </c:catAx>
      <c:valAx>
        <c:axId val="49664384"/>
        <c:scaling>
          <c:orientation val="minMax"/>
        </c:scaling>
        <c:axPos val="l"/>
        <c:majorGridlines/>
        <c:numFmt formatCode="#,##0" sourceLinked="0"/>
        <c:tickLblPos val="nextTo"/>
        <c:txPr>
          <a:bodyPr/>
          <a:lstStyle/>
          <a:p>
            <a:pPr>
              <a:defRPr sz="1400" b="1">
                <a:solidFill>
                  <a:srgbClr val="000099"/>
                </a:solidFill>
              </a:defRPr>
            </a:pPr>
            <a:endParaRPr lang="cs-CZ"/>
          </a:p>
        </c:txPr>
        <c:crossAx val="49656960"/>
        <c:crosses val="autoZero"/>
        <c:crossBetween val="between"/>
      </c:valAx>
      <c:spPr>
        <a:solidFill>
          <a:srgbClr val="FFCCFF"/>
        </a:solidFill>
      </c:spPr>
    </c:plotArea>
    <c:plotVisOnly val="1"/>
  </c:chart>
  <c:spPr>
    <a:solidFill>
      <a:srgbClr val="CCFFFF"/>
    </a:solidFill>
  </c:spPr>
  <c:externalData r:id="rId1"/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0.01869</cdr:x>
      <cdr:y>0.26243</cdr:y>
    </cdr:from>
    <cdr:to>
      <cdr:x>0.06745</cdr:x>
      <cdr:y>0.57741</cdr:y>
    </cdr:to>
    <cdr:sp macro="" textlink="">
      <cdr:nvSpPr>
        <cdr:cNvPr id="2" name="TextovéPole 1"/>
        <cdr:cNvSpPr txBox="1"/>
      </cdr:nvSpPr>
      <cdr:spPr>
        <a:xfrm xmlns:a="http://schemas.openxmlformats.org/drawingml/2006/main" rot="16200000">
          <a:off x="-485294" y="1985494"/>
          <a:ext cx="1629082" cy="372739"/>
        </a:xfrm>
        <a:prstGeom xmlns:a="http://schemas.openxmlformats.org/drawingml/2006/main" prst="rect">
          <a:avLst/>
        </a:prstGeom>
        <a:solidFill xmlns:a="http://schemas.openxmlformats.org/drawingml/2006/main">
          <a:srgbClr val="FFFFCC"/>
        </a:solidFill>
      </cdr:spPr>
      <cdr:txBody>
        <a:bodyPr xmlns:a="http://schemas.openxmlformats.org/drawingml/2006/main" wrap="square" rtlCol="0"/>
        <a:lstStyle xmlns:a="http://schemas.openxmlformats.org/drawingml/2006/main"/>
        <a:p xmlns:a="http://schemas.openxmlformats.org/drawingml/2006/main">
          <a:r>
            <a:rPr lang="cs-CZ" sz="1400" b="1" dirty="0">
              <a:solidFill>
                <a:srgbClr val="002060"/>
              </a:solidFill>
            </a:rPr>
            <a:t>Teplota</a:t>
          </a:r>
          <a:r>
            <a:rPr lang="cs-CZ" sz="1400" b="1" baseline="0" dirty="0">
              <a:solidFill>
                <a:srgbClr val="002060"/>
              </a:solidFill>
            </a:rPr>
            <a:t>  ve </a:t>
          </a:r>
          <a:r>
            <a:rPr lang="cs-CZ" sz="1400" b="1" baseline="0" dirty="0">
              <a:solidFill>
                <a:srgbClr val="002060"/>
              </a:solidFill>
              <a:latin typeface="Arial"/>
              <a:cs typeface="Arial"/>
            </a:rPr>
            <a:t>°C</a:t>
          </a:r>
          <a:endParaRPr lang="cs-CZ" sz="1400" b="1" dirty="0">
            <a:solidFill>
              <a:srgbClr val="002060"/>
            </a:solidFill>
          </a:endParaRPr>
        </a:p>
      </cdr:txBody>
    </cdr:sp>
  </cdr:relSizeAnchor>
  <cdr:relSizeAnchor xmlns:cdr="http://schemas.openxmlformats.org/drawingml/2006/chartDrawing">
    <cdr:from>
      <cdr:x>0.77761</cdr:x>
      <cdr:y>0.87892</cdr:y>
    </cdr:from>
    <cdr:to>
      <cdr:x>0.97655</cdr:x>
      <cdr:y>0.98137</cdr:y>
    </cdr:to>
    <cdr:sp macro="" textlink="">
      <cdr:nvSpPr>
        <cdr:cNvPr id="4" name="TextovéPole 1"/>
        <cdr:cNvSpPr txBox="1"/>
      </cdr:nvSpPr>
      <cdr:spPr>
        <a:xfrm xmlns:a="http://schemas.openxmlformats.org/drawingml/2006/main">
          <a:off x="5943912" y="4545847"/>
          <a:ext cx="1520697" cy="529872"/>
        </a:xfrm>
        <a:prstGeom xmlns:a="http://schemas.openxmlformats.org/drawingml/2006/main" prst="rect">
          <a:avLst/>
        </a:prstGeom>
        <a:solidFill xmlns:a="http://schemas.openxmlformats.org/drawingml/2006/main">
          <a:srgbClr val="FFFFCC"/>
        </a:solidFill>
      </cdr:spPr>
      <cdr:txBody>
        <a:bodyPr xmlns:a="http://schemas.openxmlformats.org/drawingml/2006/main" wrap="square" rtlCol="0"/>
        <a:lstStyle xmlns:a="http://schemas.openxmlformats.org/drawingml/2006/main">
          <a:lvl1pPr marL="0" indent="0">
            <a:defRPr sz="1100">
              <a:latin typeface="Calibri"/>
            </a:defRPr>
          </a:lvl1pPr>
          <a:lvl2pPr marL="457200" indent="0">
            <a:defRPr sz="1100">
              <a:latin typeface="Calibri"/>
            </a:defRPr>
          </a:lvl2pPr>
          <a:lvl3pPr marL="914400" indent="0">
            <a:defRPr sz="1100">
              <a:latin typeface="Calibri"/>
            </a:defRPr>
          </a:lvl3pPr>
          <a:lvl4pPr marL="1371600" indent="0">
            <a:defRPr sz="1100">
              <a:latin typeface="Calibri"/>
            </a:defRPr>
          </a:lvl4pPr>
          <a:lvl5pPr marL="1828800" indent="0">
            <a:defRPr sz="1100">
              <a:latin typeface="Calibri"/>
            </a:defRPr>
          </a:lvl5pPr>
          <a:lvl6pPr marL="2286000" indent="0">
            <a:defRPr sz="1100">
              <a:latin typeface="Calibri"/>
            </a:defRPr>
          </a:lvl6pPr>
          <a:lvl7pPr marL="2743200" indent="0">
            <a:defRPr sz="1100">
              <a:latin typeface="Calibri"/>
            </a:defRPr>
          </a:lvl7pPr>
          <a:lvl8pPr marL="3200400" indent="0">
            <a:defRPr sz="1100">
              <a:latin typeface="Calibri"/>
            </a:defRPr>
          </a:lvl8pPr>
          <a:lvl9pPr marL="3657600" indent="0">
            <a:defRPr sz="1100">
              <a:latin typeface="Calibri"/>
            </a:defRPr>
          </a:lvl9pPr>
        </a:lstStyle>
        <a:p xmlns:a="http://schemas.openxmlformats.org/drawingml/2006/main">
          <a:r>
            <a:rPr lang="cs-CZ" sz="1600" b="1" dirty="0">
              <a:solidFill>
                <a:srgbClr val="002060"/>
              </a:solidFill>
            </a:rPr>
            <a:t>Čas  v hodinách</a:t>
          </a:r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F74914-C954-42CB-96AA-428603288015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F4DF3B-1A6D-4615-B5B5-F27FCC31637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F4DF3B-1A6D-4615-B5B5-F27FCC316375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952570D-6A9A-4CA2-A639-CD157660E533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132E926-2510-42E4-B5F5-4012A8140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2570D-6A9A-4CA2-A639-CD157660E533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32E926-2510-42E4-B5F5-4012A8140A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2570D-6A9A-4CA2-A639-CD157660E533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32E926-2510-42E4-B5F5-4012A8140A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2570D-6A9A-4CA2-A639-CD157660E533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32E926-2510-42E4-B5F5-4012A8140A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2570D-6A9A-4CA2-A639-CD157660E533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32E926-2510-42E4-B5F5-4012A8140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2570D-6A9A-4CA2-A639-CD157660E533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32E926-2510-42E4-B5F5-4012A8140A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2570D-6A9A-4CA2-A639-CD157660E533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32E926-2510-42E4-B5F5-4012A8140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B952570D-6A9A-4CA2-A639-CD157660E533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32E926-2510-42E4-B5F5-4012A8140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952570D-6A9A-4CA2-A639-CD157660E533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132E926-2510-42E4-B5F5-4012A8140A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2570D-6A9A-4CA2-A639-CD157660E533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32E926-2510-42E4-B5F5-4012A8140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52570D-6A9A-4CA2-A639-CD157660E533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32E926-2510-42E4-B5F5-4012A8140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B952570D-6A9A-4CA2-A639-CD157660E533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132E926-2510-42E4-B5F5-4012A8140A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pidanicova.wz.cz/stupnice%20teplomeru2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143380"/>
            <a:ext cx="6624736" cy="142876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Prezentace slouží k </a:t>
            </a:r>
            <a:r>
              <a:rPr lang="cs-CZ" sz="1600" b="1" dirty="0" smtClean="0">
                <a:solidFill>
                  <a:srgbClr val="00B0F0"/>
                </a:solidFill>
              </a:rPr>
              <a:t>zopakování probraného učiva. Žák odpovídá na otázky o základní fyzikální veličině teplotě. Žák vybírá odpovědi z nabízených možností, sám tvoří odpovědi, doplňuje věty, tabulky. Opakování je zaměřeno na symboly, jednotky, stupnice, měřidla, grafy závislosti teploty na čase.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643042" y="3214686"/>
            <a:ext cx="6357982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Teplota – souhrnná cvičení II.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546970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sz="1600" b="1" dirty="0" smtClean="0">
                <a:solidFill>
                  <a:srgbClr val="002060"/>
                </a:solidFill>
              </a:rPr>
              <a:t>VY_32_INOVACE_FY.6.A.08_teplota_souhrnna_cviceni_II.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D60093"/>
                </a:solidFill>
                <a:effectLst/>
              </a:rPr>
              <a:t>Na obrázku </a:t>
            </a:r>
            <a:r>
              <a:rPr lang="cs-CZ" sz="2800" dirty="0" smtClean="0">
                <a:solidFill>
                  <a:srgbClr val="D60093"/>
                </a:solidFill>
                <a:effectLst/>
              </a:rPr>
              <a:t>na dalším </a:t>
            </a:r>
            <a:r>
              <a:rPr lang="cs-CZ" sz="2800" dirty="0" err="1" smtClean="0">
                <a:solidFill>
                  <a:srgbClr val="D60093"/>
                </a:solidFill>
                <a:effectLst/>
              </a:rPr>
              <a:t>slidu</a:t>
            </a:r>
            <a:r>
              <a:rPr lang="cs-CZ" sz="2800" dirty="0" smtClean="0">
                <a:solidFill>
                  <a:srgbClr val="D60093"/>
                </a:solidFill>
                <a:effectLst/>
              </a:rPr>
              <a:t> je </a:t>
            </a:r>
            <a:r>
              <a:rPr lang="cs-CZ" sz="2800" dirty="0" smtClean="0">
                <a:solidFill>
                  <a:srgbClr val="D60093"/>
                </a:solidFill>
                <a:effectLst/>
              </a:rPr>
              <a:t>graf, který znázorňuje, jak se měnila teplota vzduchu v průběhu dne.</a:t>
            </a:r>
            <a:br>
              <a:rPr lang="cs-CZ" sz="2800" dirty="0" smtClean="0">
                <a:solidFill>
                  <a:srgbClr val="D60093"/>
                </a:solidFill>
                <a:effectLst/>
              </a:rPr>
            </a:br>
            <a:r>
              <a:rPr lang="cs-CZ" sz="2800" dirty="0" smtClean="0">
                <a:solidFill>
                  <a:srgbClr val="D60093"/>
                </a:solidFill>
                <a:effectLst/>
              </a:rPr>
              <a:t>Z grafu odečti příslušné hodnoty a doplň tabulku:</a:t>
            </a:r>
            <a:endParaRPr lang="cs-CZ" sz="2800" dirty="0">
              <a:solidFill>
                <a:srgbClr val="D60093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85720" y="3286124"/>
          <a:ext cx="8286804" cy="2214578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857388"/>
                <a:gridCol w="785818"/>
                <a:gridCol w="785818"/>
                <a:gridCol w="785818"/>
                <a:gridCol w="785818"/>
                <a:gridCol w="785818"/>
                <a:gridCol w="857256"/>
                <a:gridCol w="857256"/>
                <a:gridCol w="785814"/>
              </a:tblGrid>
              <a:tr h="110728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Čas</a:t>
                      </a:r>
                      <a:r>
                        <a:rPr lang="cs-CZ" sz="2800" b="1" baseline="0" dirty="0" smtClean="0">
                          <a:solidFill>
                            <a:srgbClr val="000099"/>
                          </a:solidFill>
                        </a:rPr>
                        <a:t> v hodinách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12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14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20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110728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Teplota ve </a:t>
                      </a:r>
                      <a:r>
                        <a:rPr lang="cs-CZ" sz="2800" b="1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12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15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14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714744" y="3357562"/>
            <a:ext cx="785818" cy="100013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72198" y="3357562"/>
            <a:ext cx="785818" cy="100013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29454" y="3357562"/>
            <a:ext cx="785818" cy="100013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43108" y="4429132"/>
            <a:ext cx="785818" cy="100013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28926" y="4429132"/>
            <a:ext cx="785818" cy="100013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00562" y="4429132"/>
            <a:ext cx="785818" cy="100013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86380" y="4429132"/>
            <a:ext cx="785818" cy="100013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786710" y="4429132"/>
            <a:ext cx="785818" cy="1000132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13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/>
        </p:nvGraphicFramePr>
        <p:xfrm>
          <a:off x="642910" y="714356"/>
          <a:ext cx="7643866" cy="51720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2.Na meteorologické stanici měřili teplotu vzduchu vždy po dvou hodinách. Údaje zaznamenali do tabulky.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Z hodnot v tabulce vypočítejte průměrnou denní teplotu: 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85719" y="2928934"/>
          <a:ext cx="8572564" cy="17202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714381"/>
                <a:gridCol w="604475"/>
                <a:gridCol w="659428"/>
                <a:gridCol w="659428"/>
                <a:gridCol w="659428"/>
                <a:gridCol w="659428"/>
                <a:gridCol w="659428"/>
                <a:gridCol w="659428"/>
                <a:gridCol w="659428"/>
                <a:gridCol w="659428"/>
                <a:gridCol w="659428"/>
                <a:gridCol w="659428"/>
                <a:gridCol w="659428"/>
              </a:tblGrid>
              <a:tr h="71438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FF0000"/>
                          </a:solidFill>
                        </a:rPr>
                        <a:t>čas</a:t>
                      </a:r>
                      <a:endParaRPr lang="en-US" sz="2000" dirty="0" smtClean="0">
                        <a:solidFill>
                          <a:srgbClr val="FF0000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baseline="0" dirty="0" smtClean="0">
                          <a:solidFill>
                            <a:srgbClr val="FF0000"/>
                          </a:solidFill>
                        </a:rPr>
                        <a:t>[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h</a:t>
                      </a:r>
                      <a:r>
                        <a:rPr lang="en-US" sz="2000" b="1" baseline="0" dirty="0" smtClean="0">
                          <a:solidFill>
                            <a:srgbClr val="FF0000"/>
                          </a:solidFill>
                        </a:rPr>
                        <a:t>]</a:t>
                      </a:r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2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14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20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22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24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1438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</a:p>
                    <a:p>
                      <a:r>
                        <a:rPr lang="en-US" sz="2000" b="1" baseline="0" dirty="0" smtClean="0">
                          <a:solidFill>
                            <a:srgbClr val="FF0000"/>
                          </a:solidFill>
                        </a:rPr>
                        <a:t>[</a:t>
                      </a:r>
                      <a:r>
                        <a:rPr lang="en-US" sz="2000" b="1" baseline="0" dirty="0" smtClean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°C</a:t>
                      </a:r>
                      <a:r>
                        <a:rPr lang="en-US" sz="2000" b="1" baseline="0" dirty="0" smtClean="0">
                          <a:solidFill>
                            <a:srgbClr val="FF0000"/>
                          </a:solidFill>
                        </a:rPr>
                        <a:t>]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15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17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19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13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i="0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400" b="1" i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4214810" y="5143512"/>
            <a:ext cx="4286280" cy="135732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Průměrná teplota byla 12,7 </a:t>
            </a:r>
            <a:r>
              <a:rPr lang="cs-CZ" sz="2400" b="1" dirty="0" smtClean="0">
                <a:solidFill>
                  <a:srgbClr val="FF0000"/>
                </a:solidFill>
                <a:latin typeface="Arial"/>
                <a:cs typeface="Arial"/>
              </a:rPr>
              <a:t>°C.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00"/>
                </a:solidFill>
                <a:effectLst/>
              </a:rPr>
              <a:t>3.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3300"/>
                </a:solidFill>
              </a:rPr>
              <a:t>Dokreslete </a:t>
            </a:r>
            <a:r>
              <a:rPr lang="cs-CZ" sz="2800" dirty="0" smtClean="0">
                <a:solidFill>
                  <a:srgbClr val="003300"/>
                </a:solidFill>
              </a:rPr>
              <a:t>sloupce rtuti na teploměrech podle uvedených teplot: </a:t>
            </a:r>
            <a:r>
              <a:rPr lang="cs-CZ" sz="2800" dirty="0" smtClean="0">
                <a:solidFill>
                  <a:srgbClr val="003300"/>
                </a:solidFill>
                <a:effectLst/>
              </a:rPr>
              <a:t> </a:t>
            </a:r>
            <a:endParaRPr lang="cs-CZ" sz="2800" dirty="0">
              <a:solidFill>
                <a:srgbClr val="003300"/>
              </a:solidFill>
              <a:effectLst/>
            </a:endParaRPr>
          </a:p>
        </p:txBody>
      </p:sp>
      <p:pic>
        <p:nvPicPr>
          <p:cNvPr id="5" name="Obrázek 4" descr="stupnice teplomeru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1785926"/>
            <a:ext cx="8581385" cy="275220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57158" y="4714884"/>
            <a:ext cx="207170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t=14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°C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14744" y="4786322"/>
            <a:ext cx="207170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t=-3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°C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58016" y="4786322"/>
            <a:ext cx="2071702" cy="71438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t=37,6</a:t>
            </a:r>
            <a:r>
              <a:rPr lang="cs-CZ" sz="3200" b="1" dirty="0" smtClean="0">
                <a:solidFill>
                  <a:srgbClr val="FF0000"/>
                </a:solidFill>
                <a:latin typeface="Arial"/>
                <a:cs typeface="Arial"/>
              </a:rPr>
              <a:t>°C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14998" cy="3368676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4. </a:t>
            </a:r>
            <a:r>
              <a:rPr lang="cs-CZ" sz="3200" u="sng" dirty="0" smtClean="0">
                <a:solidFill>
                  <a:srgbClr val="660033"/>
                </a:solidFill>
                <a:effectLst/>
              </a:rPr>
              <a:t>Odpovídejte na otázky:</a:t>
            </a:r>
            <a:r>
              <a:rPr lang="cs-CZ" sz="3200" dirty="0" smtClean="0">
                <a:solidFill>
                  <a:srgbClr val="660033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33"/>
                </a:solidFill>
                <a:effectLst/>
              </a:rPr>
            </a:br>
            <a:r>
              <a:rPr lang="cs-CZ" sz="3200" dirty="0" smtClean="0">
                <a:solidFill>
                  <a:srgbClr val="660033"/>
                </a:solidFill>
                <a:effectLst/>
              </a:rPr>
              <a:t>a) Jaký je měřící rozsah stupnice?</a:t>
            </a:r>
            <a:br>
              <a:rPr lang="cs-CZ" sz="3200" dirty="0" smtClean="0">
                <a:solidFill>
                  <a:srgbClr val="660033"/>
                </a:solidFill>
                <a:effectLst/>
              </a:rPr>
            </a:br>
            <a:r>
              <a:rPr lang="cs-CZ" sz="3200" dirty="0" smtClean="0">
                <a:solidFill>
                  <a:srgbClr val="660033"/>
                </a:solidFill>
                <a:effectLst/>
              </a:rPr>
              <a:t>b) Jaké změně teploty odpovídá 1 dílek stupnice?</a:t>
            </a:r>
            <a:br>
              <a:rPr lang="cs-CZ" sz="3200" dirty="0" smtClean="0">
                <a:solidFill>
                  <a:srgbClr val="660033"/>
                </a:solidFill>
                <a:effectLst/>
              </a:rPr>
            </a:br>
            <a:r>
              <a:rPr lang="cs-CZ" sz="3200" dirty="0" smtClean="0">
                <a:solidFill>
                  <a:srgbClr val="660033"/>
                </a:solidFill>
                <a:effectLst/>
              </a:rPr>
              <a:t>c) Kolik ukazuje teploměr</a:t>
            </a:r>
            <a:r>
              <a:rPr lang="cs-CZ" sz="2800" dirty="0" smtClean="0">
                <a:solidFill>
                  <a:srgbClr val="660033"/>
                </a:solidFill>
                <a:effectLst/>
              </a:rPr>
              <a:t>?</a:t>
            </a:r>
            <a:endParaRPr lang="cs-CZ" sz="2800" dirty="0">
              <a:solidFill>
                <a:srgbClr val="660033"/>
              </a:solidFill>
              <a:effectLst/>
            </a:endParaRPr>
          </a:p>
        </p:txBody>
      </p:sp>
      <p:pic>
        <p:nvPicPr>
          <p:cNvPr id="4" name="Obrázek 3" descr="teplomer 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16" y="431462"/>
            <a:ext cx="1572358" cy="6226536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285720" y="4572008"/>
            <a:ext cx="2857520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a) 70 </a:t>
            </a:r>
            <a:r>
              <a:rPr lang="cs-CZ" sz="2800" b="1" dirty="0" smtClean="0">
                <a:solidFill>
                  <a:srgbClr val="FF0000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428992" y="3857628"/>
            <a:ext cx="2857520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) 1d=1</a:t>
            </a:r>
            <a:r>
              <a:rPr lang="cs-CZ" sz="2800" b="1" dirty="0" smtClean="0">
                <a:solidFill>
                  <a:srgbClr val="FF0000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428992" y="5715016"/>
            <a:ext cx="2857520" cy="85725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c</a:t>
            </a:r>
            <a:r>
              <a:rPr lang="cs-CZ" sz="2800" b="1" dirty="0" smtClean="0">
                <a:solidFill>
                  <a:srgbClr val="FF0000"/>
                </a:solidFill>
              </a:rPr>
              <a:t>) 22</a:t>
            </a:r>
            <a:r>
              <a:rPr lang="cs-CZ" sz="2800" b="1" dirty="0" smtClean="0">
                <a:solidFill>
                  <a:srgbClr val="FF0000"/>
                </a:solidFill>
                <a:latin typeface="Arial"/>
                <a:cs typeface="Arial"/>
              </a:rPr>
              <a:t>°C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 fontScale="90000"/>
          </a:bodyPr>
          <a:lstStyle/>
          <a:p>
            <a:r>
              <a:rPr lang="cs-CZ" sz="2200" dirty="0" smtClean="0">
                <a:solidFill>
                  <a:srgbClr val="000099"/>
                </a:solidFill>
                <a:effectLst/>
              </a:rPr>
              <a:t>5. </a:t>
            </a:r>
            <a:r>
              <a:rPr lang="cs-CZ" sz="2200" u="sng" dirty="0" smtClean="0">
                <a:solidFill>
                  <a:srgbClr val="000099"/>
                </a:solidFill>
                <a:effectLst/>
              </a:rPr>
              <a:t>Odpovězte na otázky:</a:t>
            </a:r>
            <a:r>
              <a:rPr lang="cs-CZ" sz="2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200" dirty="0" smtClean="0">
                <a:solidFill>
                  <a:srgbClr val="000099"/>
                </a:solidFill>
                <a:effectLst/>
              </a:rPr>
            </a:br>
            <a:r>
              <a:rPr lang="cs-CZ" sz="2200" dirty="0" smtClean="0">
                <a:solidFill>
                  <a:srgbClr val="000099"/>
                </a:solidFill>
                <a:effectLst/>
              </a:rPr>
              <a:t>a) Jaká je nejvyšší teplota, kterou graf ukazuje ?</a:t>
            </a:r>
            <a:br>
              <a:rPr lang="cs-CZ" sz="2200" dirty="0" smtClean="0">
                <a:solidFill>
                  <a:srgbClr val="000099"/>
                </a:solidFill>
                <a:effectLst/>
              </a:rPr>
            </a:br>
            <a:r>
              <a:rPr lang="cs-CZ" sz="2200" dirty="0" smtClean="0">
                <a:solidFill>
                  <a:srgbClr val="000099"/>
                </a:solidFill>
                <a:effectLst/>
              </a:rPr>
              <a:t>b) V kolik hodin byla tato teplota naměřena ?</a:t>
            </a:r>
            <a:br>
              <a:rPr lang="cs-CZ" sz="2200" dirty="0" smtClean="0">
                <a:solidFill>
                  <a:srgbClr val="000099"/>
                </a:solidFill>
                <a:effectLst/>
              </a:rPr>
            </a:br>
            <a:r>
              <a:rPr lang="cs-CZ" sz="2200" dirty="0" smtClean="0">
                <a:solidFill>
                  <a:srgbClr val="000099"/>
                </a:solidFill>
                <a:effectLst/>
              </a:rPr>
              <a:t>c) O kolik stupňů vzrostla teplota mezi 6 hodinou a 14 hodinou ?</a:t>
            </a:r>
            <a:br>
              <a:rPr lang="cs-CZ" sz="2200" dirty="0" smtClean="0">
                <a:solidFill>
                  <a:srgbClr val="000099"/>
                </a:solidFill>
                <a:effectLst/>
              </a:rPr>
            </a:br>
            <a:r>
              <a:rPr lang="cs-CZ" sz="2200" dirty="0" smtClean="0">
                <a:solidFill>
                  <a:srgbClr val="000099"/>
                </a:solidFill>
                <a:effectLst/>
              </a:rPr>
              <a:t>d)V kolik hodin naměřili - 4 ºC ?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graf teploty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2143116"/>
            <a:ext cx="8396941" cy="3776129"/>
          </a:xfrm>
          <a:prstGeom prst="rect">
            <a:avLst/>
          </a:prstGeom>
        </p:spPr>
      </p:pic>
      <p:sp>
        <p:nvSpPr>
          <p:cNvPr id="5" name="Šipka doprava 4"/>
          <p:cNvSpPr/>
          <p:nvPr/>
        </p:nvSpPr>
        <p:spPr>
          <a:xfrm>
            <a:off x="4214810" y="6072206"/>
            <a:ext cx="3643338" cy="642942"/>
          </a:xfrm>
          <a:prstGeom prst="rightArrow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Správné odpovědi: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000108"/>
            <a:ext cx="8229600" cy="3519308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0099"/>
                </a:solidFill>
              </a:rPr>
              <a:t>Nejvyšší teplota, kterou graf ukazuje je 10 </a:t>
            </a:r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°C.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0099"/>
                </a:solidFill>
              </a:rPr>
              <a:t>Tato teplota byla naměřena ve 14 h.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0099"/>
                </a:solidFill>
              </a:rPr>
              <a:t> Mezi 6 hodinou a 14 hodinou vzrostla teplota o 14 </a:t>
            </a:r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°C.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-4 °C naměřili ve 2 hodiny.</a:t>
            </a:r>
          </a:p>
          <a:p>
            <a:pPr marL="624078" indent="-514350">
              <a:buAutoNum type="alphaLcParenR"/>
            </a:pP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757874" cy="79690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  <a:effectLst/>
              </a:rPr>
              <a:t>Odpovědi na otázku č.5:</a:t>
            </a:r>
            <a:endParaRPr lang="cs-CZ" sz="3200" u="sng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MM900288942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388" y="3857628"/>
            <a:ext cx="2241676" cy="25593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CC"/>
                </a:solidFill>
                <a:effectLst/>
              </a:rPr>
              <a:t>6. Teplota ve dne byla 10 </a:t>
            </a:r>
            <a:r>
              <a:rPr lang="cs-CZ" sz="3600" dirty="0" smtClean="0">
                <a:solidFill>
                  <a:srgbClr val="CC00CC"/>
                </a:solidFill>
                <a:effectLst/>
                <a:latin typeface="Arial"/>
                <a:cs typeface="Arial"/>
              </a:rPr>
              <a:t>°C. Jaká byla teplota v noci, když teplota klesla o 12 °C?</a:t>
            </a:r>
            <a:br>
              <a:rPr lang="cs-CZ" sz="3600" dirty="0" smtClean="0">
                <a:solidFill>
                  <a:srgbClr val="CC00CC"/>
                </a:solidFill>
                <a:effectLst/>
                <a:latin typeface="Arial"/>
                <a:cs typeface="Arial"/>
              </a:rPr>
            </a:br>
            <a:r>
              <a:rPr lang="cs-CZ" sz="3600" dirty="0" smtClean="0">
                <a:solidFill>
                  <a:srgbClr val="CC00CC"/>
                </a:solidFill>
                <a:effectLst/>
                <a:latin typeface="Arial"/>
                <a:cs typeface="Arial"/>
              </a:rPr>
              <a:t>Vyberte správný údaj:</a:t>
            </a:r>
            <a:endParaRPr lang="cs-CZ" sz="36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58" y="4572008"/>
            <a:ext cx="2428892" cy="128588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-2 </a:t>
            </a:r>
            <a:r>
              <a:rPr lang="cs-CZ" sz="4000" b="1" dirty="0" smtClean="0">
                <a:solidFill>
                  <a:schemeClr val="tx1"/>
                </a:solidFill>
                <a:latin typeface="Arial"/>
                <a:cs typeface="Arial"/>
              </a:rPr>
              <a:t>°C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3071810"/>
            <a:ext cx="2428892" cy="128588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</a:rPr>
              <a:t>2 </a:t>
            </a:r>
            <a:r>
              <a:rPr lang="cs-CZ" sz="4000" b="1" dirty="0" smtClean="0">
                <a:solidFill>
                  <a:schemeClr val="tx1"/>
                </a:solidFill>
                <a:latin typeface="Arial"/>
                <a:cs typeface="Arial"/>
              </a:rPr>
              <a:t>°C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28926" y="4286256"/>
            <a:ext cx="2428892" cy="1285884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-4 </a:t>
            </a:r>
            <a:r>
              <a:rPr lang="cs-CZ" sz="4000" b="1" dirty="0" smtClean="0">
                <a:solidFill>
                  <a:schemeClr val="tx1"/>
                </a:solidFill>
                <a:latin typeface="Arial"/>
                <a:cs typeface="Arial"/>
              </a:rPr>
              <a:t>°C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7" name="Obrázek 6" descr="MP90038606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2544" y="2143116"/>
            <a:ext cx="3204488" cy="44862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7. Jak se změnila teplota v jednotlivých případech.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Doplňte tabulku: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85786" y="2285992"/>
          <a:ext cx="7429552" cy="3676195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857388"/>
                <a:gridCol w="1857388"/>
                <a:gridCol w="1857388"/>
                <a:gridCol w="1857388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6600"/>
                          </a:solidFill>
                        </a:rPr>
                        <a:t>Počáteční teplota ve </a:t>
                      </a:r>
                      <a:r>
                        <a:rPr lang="cs-CZ" b="1" dirty="0" smtClean="0">
                          <a:solidFill>
                            <a:srgbClr val="006600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6600"/>
                          </a:solidFill>
                        </a:rPr>
                        <a:t>Konečná teplota ve </a:t>
                      </a:r>
                      <a:r>
                        <a:rPr lang="cs-CZ" b="1" dirty="0" smtClean="0">
                          <a:solidFill>
                            <a:srgbClr val="006600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6600"/>
                          </a:solidFill>
                        </a:rPr>
                        <a:t>Snížení teploty o </a:t>
                      </a:r>
                      <a:r>
                        <a:rPr lang="cs-CZ" b="1" dirty="0" smtClean="0">
                          <a:solidFill>
                            <a:srgbClr val="006600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006600"/>
                          </a:solidFill>
                        </a:rPr>
                        <a:t>Zvýšení teploty o </a:t>
                      </a:r>
                      <a:r>
                        <a:rPr lang="cs-CZ" b="1" dirty="0" smtClean="0">
                          <a:solidFill>
                            <a:srgbClr val="006600"/>
                          </a:solidFill>
                          <a:latin typeface="Arial"/>
                          <a:cs typeface="Arial"/>
                        </a:rPr>
                        <a:t>°C</a:t>
                      </a:r>
                      <a:endParaRPr lang="cs-CZ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15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26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58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19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-18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-5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15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-5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-3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6600"/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6357950" y="2928934"/>
            <a:ext cx="1857388" cy="57150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00562" y="3571876"/>
            <a:ext cx="1857388" cy="57150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39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57950" y="4143380"/>
            <a:ext cx="1857388" cy="57150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13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00562" y="4786322"/>
            <a:ext cx="1857388" cy="57150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20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57950" y="5357826"/>
            <a:ext cx="1857388" cy="571504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9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940180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>
                <a:solidFill>
                  <a:srgbClr val="0033CC"/>
                </a:solidFill>
                <a:effectLst/>
              </a:rPr>
              <a:t>8. Úloha na doma:</a:t>
            </a:r>
            <a:r>
              <a:rPr lang="cs-CZ" sz="2800" dirty="0" smtClean="0">
                <a:solidFill>
                  <a:srgbClr val="0033CC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Při měření teploty vzduchu během dne byly neměřeny tyto hodnoty (viz tabulka).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0033CC"/>
                </a:solidFill>
                <a:effectLst/>
              </a:rPr>
              <a:t>Narýsujte na milimetrový papír graf průběhu teploty vzduchu během dne.</a:t>
            </a:r>
            <a:br>
              <a:rPr lang="cs-CZ" sz="2800" dirty="0" smtClean="0">
                <a:solidFill>
                  <a:srgbClr val="0033CC"/>
                </a:solidFill>
                <a:effectLst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</a:rPr>
              <a:t>A) Z grafu určete v kolik hodin byla teplota vzduchu 0 </a:t>
            </a:r>
            <a:r>
              <a:rPr lang="cs-CZ" sz="2800" dirty="0" smtClean="0">
                <a:solidFill>
                  <a:srgbClr val="FF0000"/>
                </a:solidFill>
                <a:effectLst/>
                <a:latin typeface="Arial"/>
                <a:cs typeface="Arial"/>
              </a:rPr>
              <a:t>°C?</a:t>
            </a:r>
            <a:br>
              <a:rPr lang="cs-CZ" sz="2800" dirty="0" smtClean="0">
                <a:solidFill>
                  <a:srgbClr val="FF0000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  <a:latin typeface="Arial"/>
                <a:cs typeface="Arial"/>
              </a:rPr>
              <a:t>B) V kolik hodin byla nejvyšší a nejnižší teplota?</a:t>
            </a:r>
            <a:br>
              <a:rPr lang="cs-CZ" sz="2800" dirty="0" smtClean="0">
                <a:solidFill>
                  <a:srgbClr val="FF0000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  <a:latin typeface="Arial"/>
                <a:cs typeface="Arial"/>
              </a:rPr>
              <a:t>C) Vypočítejte průměrnou denní teplotu.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4214818"/>
          <a:ext cx="8429681" cy="157163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928694"/>
                <a:gridCol w="500066"/>
                <a:gridCol w="516551"/>
                <a:gridCol w="648437"/>
                <a:gridCol w="648437"/>
                <a:gridCol w="648437"/>
                <a:gridCol w="648437"/>
                <a:gridCol w="648437"/>
                <a:gridCol w="648437"/>
                <a:gridCol w="648437"/>
                <a:gridCol w="648437"/>
                <a:gridCol w="648437"/>
                <a:gridCol w="648437"/>
              </a:tblGrid>
              <a:tr h="860658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000" b="1" baseline="0" dirty="0" smtClean="0">
                          <a:solidFill>
                            <a:srgbClr val="FF0000"/>
                          </a:solidFill>
                        </a:rPr>
                        <a:t>[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000" b="1" baseline="0" dirty="0" smtClean="0">
                          <a:solidFill>
                            <a:srgbClr val="FF0000"/>
                          </a:solidFill>
                        </a:rPr>
                        <a:t> ]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12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14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16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18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20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22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24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1097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000" b="1" baseline="0" dirty="0" smtClean="0">
                          <a:solidFill>
                            <a:srgbClr val="FF0000"/>
                          </a:solidFill>
                        </a:rPr>
                        <a:t>[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°C</a:t>
                      </a:r>
                      <a:r>
                        <a:rPr lang="en-US" sz="2000" b="1" baseline="0" dirty="0" smtClean="0">
                          <a:solidFill>
                            <a:srgbClr val="FF0000"/>
                          </a:solidFill>
                        </a:rPr>
                        <a:t> ]</a:t>
                      </a:r>
                      <a:endParaRPr lang="cs-CZ" sz="2000" b="1" dirty="0" smtClean="0">
                        <a:solidFill>
                          <a:srgbClr val="FF0000"/>
                        </a:solidFill>
                      </a:endParaRPr>
                    </a:p>
                    <a:p>
                      <a:pPr algn="ctr"/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-3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-6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-9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-6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-1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-3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905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2"/>
              </a:rPr>
              <a:t>http://pidanicova.wz.cz/stupnice%20teplomeru2.jpg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:2013-01-21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sz="2400" b="1" noProof="0" dirty="0" smtClean="0">
                <a:solidFill>
                  <a:srgbClr val="00B0F0"/>
                </a:solidFill>
              </a:rPr>
              <a:t>Prezentace slouží k </a:t>
            </a:r>
            <a:r>
              <a:rPr lang="cs-CZ" sz="2400" b="1" dirty="0" smtClean="0">
                <a:solidFill>
                  <a:srgbClr val="00B0F0"/>
                </a:solidFill>
              </a:rPr>
              <a:t>zopakování probraného učiva.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odpovídá na otázky o základní fyzikální veličině teplotě.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vybírá odpovědi z nabízených možností, sám tvoří odpovědi, doplňuje věty, tabulky. 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Opakování je zaměřeno na symboly, jednotky, stupnice, měřidla teploty.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umí vypočítat průměrnou denní teplotu.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čte údaje z grafů závislosti teploty na čase.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Žák umí vytvořit graf z tabulky údajů o teplotě a čase.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rgbClr val="00B0F0"/>
                </a:solidFill>
              </a:rPr>
              <a:t>Prezentaci použijeme ke zkoušení žáků, k testu.</a:t>
            </a:r>
            <a:endParaRPr lang="cs-CZ" sz="2400" b="1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327</TotalTime>
  <Words>577</Words>
  <Application>Microsoft Office PowerPoint</Application>
  <PresentationFormat>Předvádění na obrazovce (4:3)</PresentationFormat>
  <Paragraphs>149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Na obrázku na dalším slidu je graf, který znázorňuje, jak se měnila teplota vzduchu v průběhu dne. Z grafu odečti příslušné hodnoty a doplň tabulku:</vt:lpstr>
      <vt:lpstr>Snímek 3</vt:lpstr>
      <vt:lpstr>2.Na meteorologické stanici měřili teplotu vzduchu vždy po dvou hodinách. Údaje zaznamenali do tabulky. Z hodnot v tabulce vypočítejte průměrnou denní teplotu: </vt:lpstr>
      <vt:lpstr>3. Dokreslete sloupce rtuti na teploměrech podle uvedených teplot:  </vt:lpstr>
      <vt:lpstr>4. Odpovídejte na otázky: a) Jaký je měřící rozsah stupnice? b) Jaké změně teploty odpovídá 1 dílek stupnice? c) Kolik ukazuje teploměr?</vt:lpstr>
      <vt:lpstr>5. Odpovězte na otázky: a) Jaká je nejvyšší teplota, kterou graf ukazuje ? b) V kolik hodin byla tato teplota naměřena ? c) O kolik stupňů vzrostla teplota mezi 6 hodinou a 14 hodinou ? d)V kolik hodin naměřili - 4 ºC ? </vt:lpstr>
      <vt:lpstr>Odpovědi na otázku č.5:</vt:lpstr>
      <vt:lpstr>6. Teplota ve dne byla 10 °C. Jaká byla teplota v noci, když teplota klesla o 12 °C? Vyberte správný údaj:</vt:lpstr>
      <vt:lpstr>7. Jak se změnila teplota v jednotlivých případech. Doplňte tabulku:</vt:lpstr>
      <vt:lpstr>8. Úloha na doma: Při měření teploty vzduchu během dne byly neměřeny tyto hodnoty (viz tabulka). Narýsujte na milimetrový papír graf průběhu teploty vzduchu během dne. A) Z grafu určete v kolik hodin byla teplota vzduchu 0 °C? B) V kolik hodin byla nejvyšší a nejnižší teplota? C) Vypočítejte průměrnou denní teplotu.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20</cp:revision>
  <dcterms:created xsi:type="dcterms:W3CDTF">2013-01-17T15:14:08Z</dcterms:created>
  <dcterms:modified xsi:type="dcterms:W3CDTF">2013-01-20T17:55:05Z</dcterms:modified>
</cp:coreProperties>
</file>