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1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57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0066CC"/>
    <a:srgbClr val="800000"/>
    <a:srgbClr val="0000FF"/>
    <a:srgbClr val="CC00CC"/>
    <a:srgbClr val="009900"/>
    <a:srgbClr val="FFFFCC"/>
    <a:srgbClr val="CC0000"/>
    <a:srgbClr val="FF0000"/>
    <a:srgbClr val="CCFF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0D0EF0D-C2EA-472B-83E3-18DC8599C0CC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0D0EF0D-C2EA-472B-83E3-18DC8599C0CC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0D0EF0D-C2EA-472B-83E3-18DC8599C0CC}" type="datetimeFigureOut">
              <a:rPr lang="cs-CZ" smtClean="0"/>
              <a:pPr/>
              <a:t>27.1.2013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vet-bydleni.cz/Files/ResizedImages/FckGallery/1248986_crocus_-1x250.jpg" TargetMode="External"/><Relationship Id="rId7" Type="http://schemas.openxmlformats.org/officeDocument/2006/relationships/hyperlink" Target="http://www.zssteti-ostrovni.cz/fotky5405/020.JPG" TargetMode="External"/><Relationship Id="rId2" Type="http://schemas.openxmlformats.org/officeDocument/2006/relationships/hyperlink" Target="http://www.kalendar-diar.cz/foto/max_1339867214-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ecpodsnezkou.cz/images/1322168585.jpg" TargetMode="External"/><Relationship Id="rId5" Type="http://schemas.openxmlformats.org/officeDocument/2006/relationships/hyperlink" Target="http://files.cestakduze.webnode.cz/200005106-8ca01938be/%C4%8Das.jpg" TargetMode="External"/><Relationship Id="rId4" Type="http://schemas.openxmlformats.org/officeDocument/2006/relationships/hyperlink" Target="http://i.lidovky.cz/09/061/lngal/ABC2b7f92_vlak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3857628"/>
            <a:ext cx="6624736" cy="1714512"/>
          </a:xfrm>
          <a:prstGeom prst="rect">
            <a:avLst/>
          </a:prstGeom>
        </p:spPr>
        <p:txBody>
          <a:bodyPr>
            <a:normAutofit lnSpcReduction="10000"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</a:t>
            </a:r>
            <a:r>
              <a:rPr lang="cs-CZ" sz="1600" b="1" dirty="0" smtClean="0">
                <a:solidFill>
                  <a:srgbClr val="00B0F0"/>
                </a:solidFill>
              </a:rPr>
              <a:t>Prezentace slouží k rozšíření poznatků o základní fyzikální veličině – času. </a:t>
            </a:r>
            <a:r>
              <a:rPr lang="cs-CZ" sz="1600" b="1" dirty="0">
                <a:solidFill>
                  <a:srgbClr val="00B0F0"/>
                </a:solidFill>
              </a:rPr>
              <a:t> </a:t>
            </a:r>
            <a:r>
              <a:rPr lang="cs-CZ" sz="1600" b="1" dirty="0" smtClean="0">
                <a:solidFill>
                  <a:srgbClr val="00B0F0"/>
                </a:solidFill>
              </a:rPr>
              <a:t>Žák pochopí, jak se z přirozených časových úseků došlo k současné jednotce času – sekundě. Pozná, že přirozené úseky a kalendářní pojmy se nehodí k měření času. Získá praxi v převádění zavedených odvozených jednotek času: minuta, hodina, milisekunda.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4000496" y="3000372"/>
            <a:ext cx="1000132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Čas 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357422" y="546970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01/2013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VY_32_INOVACE_FY.6.A.09_cas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72143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FF0066"/>
                </a:solidFill>
              </a:rPr>
              <a:t>Den</a:t>
            </a:r>
            <a:r>
              <a:rPr lang="cs-CZ" sz="2400" b="1" dirty="0" smtClean="0">
                <a:solidFill>
                  <a:srgbClr val="FF0066"/>
                </a:solidFill>
              </a:rPr>
              <a:t> můžeme stanovit jako dobu mezi dvěma </a:t>
            </a:r>
            <a:r>
              <a:rPr lang="cs-CZ" sz="2400" b="1" dirty="0" smtClean="0">
                <a:solidFill>
                  <a:srgbClr val="FF0066"/>
                </a:solidFill>
              </a:rPr>
              <a:t>                po </a:t>
            </a:r>
            <a:r>
              <a:rPr lang="cs-CZ" sz="2400" b="1" dirty="0" smtClean="0">
                <a:solidFill>
                  <a:srgbClr val="FF0066"/>
                </a:solidFill>
              </a:rPr>
              <a:t>sobě následujícími průchody slunce nejvyšším bodem na obloze (kulminacemi slunce).</a:t>
            </a: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FF0066"/>
                </a:solidFill>
              </a:rPr>
              <a:t>Měsíc</a:t>
            </a:r>
            <a:r>
              <a:rPr lang="cs-CZ" sz="2400" b="1" dirty="0" smtClean="0">
                <a:solidFill>
                  <a:srgbClr val="FF0066"/>
                </a:solidFill>
              </a:rPr>
              <a:t> je doba mezi dvěma následujícími úplňky.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FF0066"/>
                </a:solidFill>
              </a:rPr>
              <a:t>Ro</a:t>
            </a:r>
            <a:r>
              <a:rPr lang="cs-CZ" sz="2400" b="1" dirty="0" smtClean="0">
                <a:solidFill>
                  <a:srgbClr val="FF0066"/>
                </a:solidFill>
              </a:rPr>
              <a:t>k je doba mezi dvěma následujícími jarními rovnodennostmi.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66"/>
                </a:solidFill>
              </a:rPr>
              <a:t>!!! Země ani Měsíc se však nepohybují přesně </a:t>
            </a:r>
            <a:r>
              <a:rPr lang="cs-CZ" sz="2400" b="1" dirty="0" smtClean="0">
                <a:solidFill>
                  <a:srgbClr val="FF0066"/>
                </a:solidFill>
              </a:rPr>
              <a:t>              po </a:t>
            </a:r>
            <a:r>
              <a:rPr lang="cs-CZ" sz="2400" b="1" dirty="0" smtClean="0">
                <a:solidFill>
                  <a:srgbClr val="FF0066"/>
                </a:solidFill>
              </a:rPr>
              <a:t>kruhové dráze, jejich pohyb je navíc narušen pohyby jiných planet.</a:t>
            </a: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660033"/>
                </a:solidFill>
              </a:rPr>
              <a:t>To způsobuje, že všechny přirozené časové úseky SE MĚNÍ. </a:t>
            </a:r>
            <a:endParaRPr lang="cs-CZ" sz="2400" b="1" u="sng" dirty="0">
              <a:solidFill>
                <a:srgbClr val="6600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2547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66"/>
                </a:solidFill>
                <a:effectLst/>
              </a:rPr>
              <a:t>Den, měsíc, rok</a:t>
            </a:r>
            <a:endParaRPr lang="cs-CZ" sz="28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Den, jako první přirozený časový úsek, podle kterého lidé určovali čas.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V nejrůznějších lidských činnostech se vyskytovala i v minulosti potřeba kratších časových jednotek, než je den.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Postupným dělením dne tak vznikly hodiny, minuty a sekundy.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Toto dělení, jehož základem jsou čísla 12 </a:t>
            </a:r>
            <a:r>
              <a:rPr lang="cs-CZ" sz="2800" b="1" dirty="0" smtClean="0">
                <a:solidFill>
                  <a:srgbClr val="008000"/>
                </a:solidFill>
              </a:rPr>
              <a:t>            a </a:t>
            </a:r>
            <a:r>
              <a:rPr lang="cs-CZ" sz="2800" b="1" dirty="0" smtClean="0">
                <a:solidFill>
                  <a:srgbClr val="008000"/>
                </a:solidFill>
              </a:rPr>
              <a:t>60, má původ ve staré Sumerské říši tisíce let před naším letopočtem.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2971792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Historie: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99"/>
                </a:solidFill>
              </a:rPr>
              <a:t>Značka: t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99"/>
                </a:solidFill>
              </a:rPr>
              <a:t>Základní jednotka: sekunda </a:t>
            </a:r>
            <a:r>
              <a:rPr lang="en-US" sz="3200" b="1" dirty="0" smtClean="0">
                <a:solidFill>
                  <a:srgbClr val="000099"/>
                </a:solidFill>
              </a:rPr>
              <a:t>[</a:t>
            </a:r>
            <a:r>
              <a:rPr lang="cs-CZ" sz="3200" b="1" dirty="0" smtClean="0">
                <a:solidFill>
                  <a:srgbClr val="000099"/>
                </a:solidFill>
              </a:rPr>
              <a:t>s</a:t>
            </a:r>
            <a:r>
              <a:rPr lang="en-US" sz="3200" b="1" dirty="0" smtClean="0">
                <a:solidFill>
                  <a:srgbClr val="000099"/>
                </a:solidFill>
              </a:rPr>
              <a:t>]</a:t>
            </a:r>
            <a:endParaRPr lang="cs-CZ" sz="3200" b="1" dirty="0" smtClean="0">
              <a:solidFill>
                <a:srgbClr val="000099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99"/>
                </a:solidFill>
              </a:rPr>
              <a:t>(sekunda je stanovena pomocí velmi pravidelného vlnění, které vychází </a:t>
            </a:r>
            <a:r>
              <a:rPr lang="cs-CZ" sz="3200" b="1" dirty="0" smtClean="0">
                <a:solidFill>
                  <a:srgbClr val="000099"/>
                </a:solidFill>
              </a:rPr>
              <a:t>              z </a:t>
            </a:r>
            <a:r>
              <a:rPr lang="cs-CZ" sz="3200" b="1" dirty="0" smtClean="0">
                <a:solidFill>
                  <a:srgbClr val="000099"/>
                </a:solidFill>
              </a:rPr>
              <a:t>atomů)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99"/>
                </a:solidFill>
              </a:rPr>
              <a:t>Ze sekundy se odvozují delší jednotky času: minuta, hodina, den.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99"/>
                </a:solidFill>
              </a:rPr>
              <a:t>Krátké doby se měří v milisekundách.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115064" cy="868346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00FF"/>
                </a:solidFill>
                <a:effectLst/>
              </a:rPr>
              <a:t> </a:t>
            </a:r>
            <a:r>
              <a:rPr lang="cs-CZ" sz="2800" u="sng" dirty="0" smtClean="0">
                <a:solidFill>
                  <a:srgbClr val="FF0000"/>
                </a:solidFill>
                <a:effectLst/>
              </a:rPr>
              <a:t>ZAPIŠTE SI: </a:t>
            </a:r>
            <a:r>
              <a:rPr lang="cs-CZ" sz="2800" dirty="0" smtClean="0">
                <a:solidFill>
                  <a:srgbClr val="0000FF"/>
                </a:solidFill>
                <a:effectLst/>
              </a:rPr>
              <a:t>ČAS-základní fyzikální veličina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329114" cy="93978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/>
              </a:rPr>
              <a:t>Tabulka jednotek času: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8" y="1397000"/>
          <a:ext cx="7929618" cy="439929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357454"/>
                <a:gridCol w="1500198"/>
                <a:gridCol w="4071966"/>
              </a:tblGrid>
              <a:tr h="863603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jednotka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značka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převody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863603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den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 d=24 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863603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hodina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 h=60 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min=3 600 s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863603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minuta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min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 min=60 s</a:t>
                      </a:r>
                    </a:p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 min=1/60 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863603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milisekunda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ms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 ms=0,001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s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23342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u="sng" dirty="0" smtClean="0">
                <a:solidFill>
                  <a:srgbClr val="CC00CC"/>
                </a:solidFill>
              </a:rPr>
              <a:t>Kalendářní měsíc a rok </a:t>
            </a:r>
            <a:r>
              <a:rPr lang="cs-CZ" sz="3200" b="1" dirty="0" smtClean="0">
                <a:solidFill>
                  <a:srgbClr val="CC00CC"/>
                </a:solidFill>
              </a:rPr>
              <a:t>nejsou jednotky času, protože jejich doba je RŮZNÁ (měsíce mají 28,29, 30 nebo 31 dnů, rok má 365 nebo 366 dnů)</a:t>
            </a:r>
            <a:endParaRPr lang="cs-CZ" sz="32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043494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99"/>
                </a:solidFill>
                <a:effectLst/>
              </a:rPr>
              <a:t>Kalendářní měsíc a rok:</a:t>
            </a:r>
            <a:endParaRPr lang="cs-CZ" sz="3200" dirty="0">
              <a:solidFill>
                <a:srgbClr val="990099"/>
              </a:solidFill>
              <a:effectLst/>
            </a:endParaRPr>
          </a:p>
        </p:txBody>
      </p:sp>
      <p:pic>
        <p:nvPicPr>
          <p:cNvPr id="4" name="Obrázek 3" descr="max_1339867214-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29190" y="3929066"/>
            <a:ext cx="3810000" cy="2647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390048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2 min=         (s)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150 min=     (h)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105 s=         (min)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495 min=     (h)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4,5 min=      (s)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5 400 s=       (h)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1,25 h=        (min)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900 s=          (min)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3 h 15 min=   (h)</a:t>
            </a:r>
          </a:p>
          <a:p>
            <a:pPr>
              <a:buNone/>
            </a:pP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58204" cy="72547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1. Vyjádřete v určených jednotkách: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14810" y="928670"/>
            <a:ext cx="2928958" cy="514353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ŘEŠENÍ: 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120 s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2,5 h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1,75 min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8,25 h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270 s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1,5 h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75 min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15 min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3,25 h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204309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66"/>
                </a:solidFill>
              </a:rPr>
              <a:t>31 dní</a:t>
            </a:r>
          </a:p>
          <a:p>
            <a:pPr>
              <a:buNone/>
            </a:pPr>
            <a:endParaRPr lang="cs-CZ" sz="3200" b="1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sz="3200" b="1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sz="32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FF0066"/>
                </a:solidFill>
              </a:rPr>
              <a:t>30 dní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33"/>
                </a:solidFill>
                <a:effectLst/>
              </a:rPr>
              <a:t>2. K počtu dní přiřaďte měsíce roku:</a:t>
            </a:r>
            <a:endParaRPr lang="cs-CZ" sz="2800" dirty="0">
              <a:solidFill>
                <a:srgbClr val="660033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86050" y="1500174"/>
            <a:ext cx="5786478" cy="192882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33"/>
                </a:solidFill>
              </a:rPr>
              <a:t>leden, březen, květen, červenec, srpen, říjen, prosinec</a:t>
            </a:r>
            <a:endParaRPr lang="cs-CZ" sz="2800" b="1" dirty="0">
              <a:solidFill>
                <a:srgbClr val="660033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57488" y="4071942"/>
            <a:ext cx="5786478" cy="192882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33"/>
                </a:solidFill>
              </a:rPr>
              <a:t>duben, červen, září, listopad</a:t>
            </a:r>
            <a:endParaRPr lang="cs-CZ" sz="2800" b="1" dirty="0">
              <a:solidFill>
                <a:srgbClr val="66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6615130" cy="216198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28 dní (nepřestupný rok)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29 dní (přestupný rok)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54356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effectLst/>
              </a:rPr>
              <a:t>3. Kolik dní má únor? </a:t>
            </a:r>
            <a:endParaRPr lang="cs-CZ" sz="36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1248986_crocus_-1x25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43306" y="3356030"/>
            <a:ext cx="4857784" cy="32558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4. Jana našla v jízdním řádu, že rychlík vyjíždí z Plzně v 6 h 34 minuty. Příjezd </a:t>
            </a:r>
            <a:r>
              <a:rPr lang="cs-CZ" sz="3200" dirty="0" smtClean="0">
                <a:solidFill>
                  <a:srgbClr val="0033CC"/>
                </a:solidFill>
                <a:effectLst/>
              </a:rPr>
              <a:t>             do </a:t>
            </a:r>
            <a:r>
              <a:rPr lang="cs-CZ" sz="3200" dirty="0" smtClean="0">
                <a:solidFill>
                  <a:srgbClr val="0033CC"/>
                </a:solidFill>
                <a:effectLst/>
              </a:rPr>
              <a:t>Prahy je v 8 h 9 minut.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dirty="0" smtClean="0">
                <a:solidFill>
                  <a:srgbClr val="0033CC"/>
                </a:solidFill>
                <a:effectLst/>
              </a:rPr>
              <a:t>Jak dlouho trvá cesta rychlíkem?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u="sng" dirty="0" smtClean="0">
                <a:solidFill>
                  <a:srgbClr val="0033CC"/>
                </a:solidFill>
                <a:effectLst/>
              </a:rPr>
              <a:t>Vyberte správnou odpověď:</a:t>
            </a:r>
            <a:endParaRPr lang="cs-CZ" sz="3200" u="sng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20" y="3071810"/>
            <a:ext cx="3071834" cy="1143008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 h 30 minut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000628" y="2714620"/>
            <a:ext cx="3071834" cy="1143008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 h 25 minut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928662" y="4714884"/>
            <a:ext cx="3071834" cy="1143008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 h 35 minut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7" name="Obrázek 6" descr="ABC2b7f92_vla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628" y="4143380"/>
            <a:ext cx="3349328" cy="22717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5043494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CC0000"/>
                </a:solidFill>
              </a:rPr>
              <a:t>3 600 s …..1 h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C0000"/>
                </a:solidFill>
              </a:rPr>
              <a:t>423 ms …..0,423 s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C0000"/>
                </a:solidFill>
              </a:rPr>
              <a:t>12 ms …..0,12 s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C0000"/>
                </a:solidFill>
              </a:rPr>
              <a:t>12 h …..720 min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C0000"/>
                </a:solidFill>
              </a:rPr>
              <a:t>30 min …..0,5 h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C0000"/>
                </a:solidFill>
              </a:rPr>
              <a:t>15 min …..0,25 h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C0000"/>
                </a:solidFill>
              </a:rPr>
              <a:t>3 h …..300 min</a:t>
            </a:r>
            <a:endParaRPr lang="cs-CZ" sz="3600" b="1" dirty="0">
              <a:solidFill>
                <a:srgbClr val="CC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>5. Co je více? 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Doplňte znaménka rovnosti či nerovnosti:</a:t>
            </a:r>
            <a:endParaRPr lang="cs-CZ" sz="28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28860" y="1500174"/>
            <a:ext cx="785818" cy="4286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 Black"/>
              </a:rPr>
              <a:t>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00298" y="2143116"/>
            <a:ext cx="785818" cy="4286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 Black"/>
              </a:rPr>
              <a:t>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43108" y="2714620"/>
            <a:ext cx="785818" cy="4286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 Black"/>
                <a:cs typeface="Arial"/>
              </a:rPr>
              <a:t>‹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85918" y="3357562"/>
            <a:ext cx="785818" cy="4286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 Black"/>
              </a:rPr>
              <a:t>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57422" y="3929066"/>
            <a:ext cx="785818" cy="4286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 Black"/>
              </a:rPr>
              <a:t>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57422" y="4500570"/>
            <a:ext cx="785818" cy="4286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 Black"/>
              </a:rPr>
              <a:t>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00166" y="5143512"/>
            <a:ext cx="785818" cy="4286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 Black"/>
                <a:cs typeface="Arial"/>
              </a:rPr>
              <a:t>‹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1" name="Obrázek 10" descr="ča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10127" y="3429000"/>
            <a:ext cx="3950973" cy="29632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 fontScale="90000"/>
          </a:bodyPr>
          <a:lstStyle/>
          <a:p>
            <a:r>
              <a:rPr lang="cs-CZ" sz="2400" dirty="0" smtClean="0">
                <a:solidFill>
                  <a:srgbClr val="009900"/>
                </a:solidFill>
                <a:effectLst/>
              </a:rPr>
              <a:t>6. Vítěz maratónského běhu proběhl trať za 2 h 12 min 11s. O kolik horší čas měl závodník s časem 2 h 17 min 9s?</a:t>
            </a:r>
            <a:br>
              <a:rPr lang="cs-CZ" sz="2400" dirty="0" smtClean="0">
                <a:solidFill>
                  <a:srgbClr val="009900"/>
                </a:solidFill>
                <a:effectLst/>
              </a:rPr>
            </a:br>
            <a:r>
              <a:rPr lang="cs-CZ" sz="2400" dirty="0" smtClean="0">
                <a:solidFill>
                  <a:srgbClr val="009900"/>
                </a:solidFill>
                <a:effectLst/>
              </a:rPr>
              <a:t>Úlohu vyřešte a vyberte správnou odpověď:</a:t>
            </a:r>
            <a:endParaRPr lang="cs-CZ" sz="24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785786" y="1928802"/>
            <a:ext cx="3714776" cy="1785950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4 min 2 s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072066" y="1714488"/>
            <a:ext cx="3714776" cy="1785950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4 min 58 s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785786" y="4143380"/>
            <a:ext cx="3714776" cy="1785950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5 min 58 s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7" name="Obrázek 6" descr="MP9004328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29190" y="3714752"/>
            <a:ext cx="3902768" cy="29289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57842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Gregoriánský kalendář se používá od roku 1582.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Předtím se používal kalendář juliánský.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Ve světě se používá mnoho jiných kalendářů, nejpoužívanější je muslimský kalendář – hidžra a židovský kalendář.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CC00CC"/>
                </a:solidFill>
                <a:effectLst/>
              </a:rPr>
              <a:t>7. </a:t>
            </a:r>
            <a:r>
              <a:rPr lang="cs-CZ" sz="2800" u="sng" dirty="0" smtClean="0">
                <a:solidFill>
                  <a:srgbClr val="CC00CC"/>
                </a:solidFill>
                <a:effectLst/>
              </a:rPr>
              <a:t>Úloha na doma:</a:t>
            </a:r>
            <a:r>
              <a:rPr lang="cs-CZ" sz="2800" dirty="0" smtClean="0">
                <a:solidFill>
                  <a:srgbClr val="CC00CC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CC00CC"/>
                </a:solidFill>
                <a:effectLst/>
              </a:rPr>
            </a:br>
            <a:r>
              <a:rPr lang="cs-CZ" sz="2800" dirty="0" smtClean="0">
                <a:solidFill>
                  <a:srgbClr val="CC00CC"/>
                </a:solidFill>
                <a:effectLst/>
              </a:rPr>
              <a:t>Najděte na internetu, odkdy se používá současný (gregoriánský) kalendář. </a:t>
            </a:r>
            <a:br>
              <a:rPr lang="cs-CZ" sz="2800" dirty="0" smtClean="0">
                <a:solidFill>
                  <a:srgbClr val="CC00CC"/>
                </a:solidFill>
                <a:effectLst/>
              </a:rPr>
            </a:br>
            <a:r>
              <a:rPr lang="cs-CZ" sz="2800" dirty="0" smtClean="0">
                <a:solidFill>
                  <a:srgbClr val="CC00CC"/>
                </a:solidFill>
                <a:effectLst/>
              </a:rPr>
              <a:t>Jaký kalendář se používal předtím?</a:t>
            </a:r>
            <a:br>
              <a:rPr lang="cs-CZ" sz="2800" dirty="0" smtClean="0">
                <a:solidFill>
                  <a:srgbClr val="CC00CC"/>
                </a:solidFill>
                <a:effectLst/>
              </a:rPr>
            </a:br>
            <a:r>
              <a:rPr lang="cs-CZ" sz="2800" dirty="0" smtClean="0">
                <a:solidFill>
                  <a:srgbClr val="CC00CC"/>
                </a:solidFill>
                <a:effectLst/>
              </a:rPr>
              <a:t>Používají se ve světě ještě jiné kalendáře?</a:t>
            </a:r>
            <a:endParaRPr lang="cs-CZ" sz="2800" dirty="0">
              <a:solidFill>
                <a:srgbClr val="CC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00FF"/>
                </a:solidFill>
                <a:effectLst/>
              </a:rPr>
              <a:t>8. Jízda lanovkou z Pece pod Sněžkou na vrchol Sněžky trvá 0,5 h. V kolik hodin budeš na Sněžce, jestliže z Pece vyjedeš v 10 h 48 min?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endParaRPr lang="cs-CZ" sz="28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20" y="3786190"/>
            <a:ext cx="3071834" cy="107157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 11 h 18 min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5" name="Obrázek 4" descr="132216858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76618" y="2428868"/>
            <a:ext cx="5429262" cy="4071946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285720" y="2571744"/>
            <a:ext cx="3071834" cy="107157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odpověď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>9. Petr odešel ze školy ve 12 h 55 min. Normálně trvá Petrovi cesta ze školy domů čtvrt hodiny, ale tentokrát se ještě 25 min zdržel s kamarádem.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Kdy přišel domů?</a:t>
            </a:r>
            <a:endParaRPr lang="cs-CZ" sz="28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4143380"/>
            <a:ext cx="3071834" cy="1000132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 13 h 35 min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596" y="2928934"/>
            <a:ext cx="3071834" cy="1000132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odpověď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pic>
        <p:nvPicPr>
          <p:cNvPr id="6" name="Obrázek 5" descr="0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86182" y="3000372"/>
            <a:ext cx="5086965" cy="29331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66CC"/>
                </a:solidFill>
                <a:effectLst/>
              </a:rPr>
              <a:t>10. </a:t>
            </a:r>
            <a:br>
              <a:rPr lang="cs-CZ" sz="2800" dirty="0" smtClean="0">
                <a:solidFill>
                  <a:srgbClr val="0066CC"/>
                </a:solidFill>
                <a:effectLst/>
              </a:rPr>
            </a:br>
            <a:r>
              <a:rPr lang="cs-CZ" sz="2800" dirty="0" smtClean="0">
                <a:solidFill>
                  <a:srgbClr val="0066CC"/>
                </a:solidFill>
                <a:effectLst/>
              </a:rPr>
              <a:t>Kamión přijel do Prahy v 18 h 14 min 50 s. Cesta trvala 5 h 17 min 20 s.</a:t>
            </a:r>
            <a:br>
              <a:rPr lang="cs-CZ" sz="2800" dirty="0" smtClean="0">
                <a:solidFill>
                  <a:srgbClr val="0066CC"/>
                </a:solidFill>
                <a:effectLst/>
              </a:rPr>
            </a:br>
            <a:r>
              <a:rPr lang="cs-CZ" sz="2800" dirty="0" smtClean="0">
                <a:solidFill>
                  <a:srgbClr val="0066CC"/>
                </a:solidFill>
                <a:effectLst/>
              </a:rPr>
              <a:t>V kolik hodin kamión vyjel?</a:t>
            </a:r>
            <a:endParaRPr lang="cs-CZ" sz="2800" dirty="0">
              <a:solidFill>
                <a:srgbClr val="0066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2643182"/>
            <a:ext cx="2786082" cy="928694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odpověď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596" y="4143380"/>
            <a:ext cx="3927380" cy="928694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Kamión vyjel </a:t>
            </a:r>
            <a:r>
              <a:rPr lang="cs-CZ" sz="2800" b="1" dirty="0" smtClean="0">
                <a:solidFill>
                  <a:srgbClr val="FF0000"/>
                </a:solidFill>
              </a:rPr>
              <a:t>                ve 12 </a:t>
            </a:r>
            <a:r>
              <a:rPr lang="cs-CZ" sz="2800" b="1" dirty="0" smtClean="0">
                <a:solidFill>
                  <a:srgbClr val="FF0000"/>
                </a:solidFill>
              </a:rPr>
              <a:t>h 57 min 30 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6" name="Obrázek 5" descr="MC900056695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3071810"/>
            <a:ext cx="4143404" cy="27407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Rauner K., Havel V., a kol., Fyzika 6 pro ZŠ a víceletá gymnázia, Nakladatelství Fraus 2005.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galerie office</a:t>
            </a: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2"/>
              </a:rPr>
              <a:t>http://www.kalendar-diar.cz/foto/max_1339867214-0.jpg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:2013-01-23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3"/>
              </a:rPr>
              <a:t>http://www.svet-bydleni.cz/Files/ResizedImages/FckGallery/1248986_crocus_-1x250.jpg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:2013-01-23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4"/>
              </a:rPr>
              <a:t>http://i.lidovky.cz/09/061/lngal/ABC2b7f92_vlak.jpg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:2013-01-23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5"/>
              </a:rPr>
              <a:t>http://files.cestakduze.webnode.cz/200005106-8ca01938be/%C4%8Das.jpg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:2013-01-23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6"/>
              </a:rPr>
              <a:t>http://www.pecpodsnezkou.cz/images/1322168585.jpg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:2013-01-23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7"/>
              </a:rPr>
              <a:t>http://www.zssteti-ostrovni.cz/fotky5405/020.JPG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:2013-01-23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:2013-01-23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1400" b="1" dirty="0">
              <a:solidFill>
                <a:srgbClr val="00B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 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b="1" noProof="0" dirty="0" smtClean="0">
                <a:solidFill>
                  <a:srgbClr val="00B0F0"/>
                </a:solidFill>
              </a:rPr>
              <a:t>Materiál je určen pro žáky 6. ročníku. 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Prezentace slouží k rozšíření poznatků o základní fyzikální veličině – času.  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pochopí, jak se z přirozených časových úseků došlo k současné jednotce času – sekundě. 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pozná, že přirozené úseky a kalendářní pojmy se nehodí k měření času. 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získá praxi v převádění zavedených odvozených jednotek času: minuta, hodina, milisekunda.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řeší úlohy, odpovídá na otázky, převádí jednotky času.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Otázky slouží k upevnění naučeného učiva, ke zkoušení, mohou být součástí testu.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Metodika prezentace: 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210</TotalTime>
  <Words>955</Words>
  <Application>Microsoft Office PowerPoint</Application>
  <PresentationFormat>Předvádění na obrazovce (4:3)</PresentationFormat>
  <Paragraphs>132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Snímek 1</vt:lpstr>
      <vt:lpstr>Den, měsíc, rok</vt:lpstr>
      <vt:lpstr>Historie:</vt:lpstr>
      <vt:lpstr> ZAPIŠTE SI: ČAS-základní fyzikální veličina</vt:lpstr>
      <vt:lpstr>Tabulka jednotek času:</vt:lpstr>
      <vt:lpstr>Kalendářní měsíc a rok:</vt:lpstr>
      <vt:lpstr>1. Vyjádřete v určených jednotkách:</vt:lpstr>
      <vt:lpstr>2. K počtu dní přiřaďte měsíce roku:</vt:lpstr>
      <vt:lpstr>3. Kolik dní má únor? </vt:lpstr>
      <vt:lpstr>4. Jana našla v jízdním řádu, že rychlík vyjíždí z Plzně v 6 h 34 minuty. Příjezd              do Prahy je v 8 h 9 minut. Jak dlouho trvá cesta rychlíkem? Vyberte správnou odpověď:</vt:lpstr>
      <vt:lpstr>5. Co je více?  Doplňte znaménka rovnosti či nerovnosti:</vt:lpstr>
      <vt:lpstr>6. Vítěz maratónského běhu proběhl trať za 2 h 12 min 11s. O kolik horší čas měl závodník s časem 2 h 17 min 9s? Úlohu vyřešte a vyberte správnou odpověď:</vt:lpstr>
      <vt:lpstr>7. Úloha na doma: Najděte na internetu, odkdy se používá současný (gregoriánský) kalendář.  Jaký kalendář se používal předtím? Používají se ve světě ještě jiné kalendáře?</vt:lpstr>
      <vt:lpstr>8. Jízda lanovkou z Pece pod Sněžkou na vrchol Sněžky trvá 0,5 h. V kolik hodin budeš na Sněžce, jestliže z Pece vyjedeš v 10 h 48 min? </vt:lpstr>
      <vt:lpstr>9. Petr odešel ze školy ve 12 h 55 min. Normálně trvá Petrovi cesta ze školy domů čtvrt hodiny, ale tentokrát se ještě 25 min zdržel s kamarádem. Kdy přišel domů?</vt:lpstr>
      <vt:lpstr>10.  Kamión přijel do Prahy v 18 h 14 min 50 s. Cesta trvala 5 h 17 min 20 s. V kolik hodin kamión vyjel?</vt:lpstr>
      <vt:lpstr>Použité zdroje: </vt:lpstr>
      <vt:lpstr>Metodika prezentace: 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19</cp:revision>
  <dcterms:created xsi:type="dcterms:W3CDTF">2013-01-14T19:26:28Z</dcterms:created>
  <dcterms:modified xsi:type="dcterms:W3CDTF">2013-01-27T12:29:34Z</dcterms:modified>
</cp:coreProperties>
</file>