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64" r:id="rId7"/>
    <p:sldId id="263" r:id="rId8"/>
    <p:sldId id="265" r:id="rId9"/>
    <p:sldId id="267" r:id="rId10"/>
    <p:sldId id="268" r:id="rId11"/>
    <p:sldId id="266" r:id="rId12"/>
    <p:sldId id="275" r:id="rId13"/>
    <p:sldId id="276" r:id="rId14"/>
    <p:sldId id="269" r:id="rId15"/>
    <p:sldId id="270" r:id="rId16"/>
    <p:sldId id="271" r:id="rId17"/>
    <p:sldId id="272" r:id="rId18"/>
    <p:sldId id="273" r:id="rId19"/>
    <p:sldId id="274" r:id="rId20"/>
    <p:sldId id="277" r:id="rId21"/>
    <p:sldId id="278" r:id="rId22"/>
    <p:sldId id="279" r:id="rId23"/>
    <p:sldId id="257" r:id="rId24"/>
    <p:sldId id="258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99CC"/>
    <a:srgbClr val="FFFFCC"/>
    <a:srgbClr val="660066"/>
    <a:srgbClr val="CC0099"/>
    <a:srgbClr val="993366"/>
    <a:srgbClr val="0033CC"/>
    <a:srgbClr val="006600"/>
    <a:srgbClr val="000099"/>
    <a:srgbClr val="CC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E4D2E5A-3A23-4479-B803-368DED27E57A}" type="datetimeFigureOut">
              <a:rPr lang="cs-CZ" smtClean="0"/>
              <a:pPr/>
              <a:t>26.1.2013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A01A43A-B7FD-4AEE-BF11-F7E111B977C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4D2E5A-3A23-4479-B803-368DED27E57A}" type="datetimeFigureOut">
              <a:rPr lang="cs-CZ" smtClean="0"/>
              <a:pPr/>
              <a:t>26.1.2013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01A43A-B7FD-4AEE-BF11-F7E111B977C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4D2E5A-3A23-4479-B803-368DED27E57A}" type="datetimeFigureOut">
              <a:rPr lang="cs-CZ" smtClean="0"/>
              <a:pPr/>
              <a:t>26.1.2013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01A43A-B7FD-4AEE-BF11-F7E111B977C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4D2E5A-3A23-4479-B803-368DED27E57A}" type="datetimeFigureOut">
              <a:rPr lang="cs-CZ" smtClean="0"/>
              <a:pPr/>
              <a:t>26.1.2013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01A43A-B7FD-4AEE-BF11-F7E111B977C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4D2E5A-3A23-4479-B803-368DED27E57A}" type="datetimeFigureOut">
              <a:rPr lang="cs-CZ" smtClean="0"/>
              <a:pPr/>
              <a:t>26.1.2013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01A43A-B7FD-4AEE-BF11-F7E111B977C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4D2E5A-3A23-4479-B803-368DED27E57A}" type="datetimeFigureOut">
              <a:rPr lang="cs-CZ" smtClean="0"/>
              <a:pPr/>
              <a:t>26.1.2013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01A43A-B7FD-4AEE-BF11-F7E111B977C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4D2E5A-3A23-4479-B803-368DED27E57A}" type="datetimeFigureOut">
              <a:rPr lang="cs-CZ" smtClean="0"/>
              <a:pPr/>
              <a:t>26.1.2013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01A43A-B7FD-4AEE-BF11-F7E111B977C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E4D2E5A-3A23-4479-B803-368DED27E57A}" type="datetimeFigureOut">
              <a:rPr lang="cs-CZ" smtClean="0"/>
              <a:pPr/>
              <a:t>26.1.2013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01A43A-B7FD-4AEE-BF11-F7E111B977C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E4D2E5A-3A23-4479-B803-368DED27E57A}" type="datetimeFigureOut">
              <a:rPr lang="cs-CZ" smtClean="0"/>
              <a:pPr/>
              <a:t>26.1.2013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A01A43A-B7FD-4AEE-BF11-F7E111B977C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4D2E5A-3A23-4479-B803-368DED27E57A}" type="datetimeFigureOut">
              <a:rPr lang="cs-CZ" smtClean="0"/>
              <a:pPr/>
              <a:t>26.1.2013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01A43A-B7FD-4AEE-BF11-F7E111B977C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4D2E5A-3A23-4479-B803-368DED27E57A}" type="datetimeFigureOut">
              <a:rPr lang="cs-CZ" smtClean="0"/>
              <a:pPr/>
              <a:t>26.1.2013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01A43A-B7FD-4AEE-BF11-F7E111B977C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E4D2E5A-3A23-4479-B803-368DED27E57A}" type="datetimeFigureOut">
              <a:rPr lang="cs-CZ" smtClean="0"/>
              <a:pPr/>
              <a:t>26.1.2013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A01A43A-B7FD-4AEE-BF11-F7E111B977C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hronomag.cz/wp-content/HuygensClock.jpg" TargetMode="External"/><Relationship Id="rId13" Type="http://schemas.openxmlformats.org/officeDocument/2006/relationships/hyperlink" Target="http://online-hodinky.sk/inshop/pictures/store/AS4050-51E.jpg" TargetMode="External"/><Relationship Id="rId3" Type="http://schemas.openxmlformats.org/officeDocument/2006/relationships/hyperlink" Target="http://upload.wikimedia.org/wikipedia/commons/a/ae/Saint-remy-de-provence-cadran-solaire.jpg" TargetMode="External"/><Relationship Id="rId7" Type="http://schemas.openxmlformats.org/officeDocument/2006/relationships/hyperlink" Target="http://www.techmania.cz/edutorium/data/fil_1995.jpg" TargetMode="External"/><Relationship Id="rId12" Type="http://schemas.openxmlformats.org/officeDocument/2006/relationships/hyperlink" Target="http://www.gme.cz/dokumentace/759/759-712/pctdetail.759-712.1.jpg" TargetMode="External"/><Relationship Id="rId17" Type="http://schemas.openxmlformats.org/officeDocument/2006/relationships/hyperlink" Target="http://upload.wikimedia.org/wikipedia/commons/thumb/9/9c/Wooden_Metronome.jpg/220px-Wooden_Metronome.jpg" TargetMode="External"/><Relationship Id="rId2" Type="http://schemas.openxmlformats.org/officeDocument/2006/relationships/hyperlink" Target="http://www.hotelumartina.cz/hotel-praha/img/imgweb/img_003_big.jpg" TargetMode="External"/><Relationship Id="rId16" Type="http://schemas.openxmlformats.org/officeDocument/2006/relationships/hyperlink" Target="http://www.tvproducts.cz/nahledyv/Kyvadlove_hodiny_klasik_0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resypaci-hodiny.cz/images/hodiny.jpg" TargetMode="External"/><Relationship Id="rId11" Type="http://schemas.openxmlformats.org/officeDocument/2006/relationships/hyperlink" Target="http://meteostanice.e-pocasi.cz/img/p/118-1743-large.jpg" TargetMode="External"/><Relationship Id="rId5" Type="http://schemas.openxmlformats.org/officeDocument/2006/relationships/hyperlink" Target="http://upload.wikimedia.org/wikipedia/commons/thumb/f/f6/Wooden_hourglass_2.jpg/220px-Wooden_hourglass_2.jpg" TargetMode="External"/><Relationship Id="rId15" Type="http://schemas.openxmlformats.org/officeDocument/2006/relationships/hyperlink" Target="http://www.net-market.cz/pictures/products/olympia-30-lap-stopky-6581.jpg" TargetMode="External"/><Relationship Id="rId10" Type="http://schemas.openxmlformats.org/officeDocument/2006/relationships/hyperlink" Target="http://3zscheb.unas.cz/e-learning/fyzika%20web/cas/nepokoj_1.gif" TargetMode="External"/><Relationship Id="rId4" Type="http://schemas.openxmlformats.org/officeDocument/2006/relationships/hyperlink" Target="http://upload.wikimedia.org/wikipedia/commons/b/bd/Nov%C3%A9_M%C4%9Bsto_nad_Metuj%C3%AD_sundials_2011_3.jpg" TargetMode="External"/><Relationship Id="rId9" Type="http://schemas.openxmlformats.org/officeDocument/2006/relationships/hyperlink" Target="http://www.neac2.eu/water/images/miscellaneous/clock-water.gif" TargetMode="External"/><Relationship Id="rId14" Type="http://schemas.openxmlformats.org/officeDocument/2006/relationships/hyperlink" Target="https://interlink-static.tsbohemia.cz/bezdratovy-teplomer-radiem-rizeny-ib303t_i153072.jpg" TargetMode="Externa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1331640" y="3857628"/>
            <a:ext cx="6624736" cy="171451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56032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6. ročníku. </a:t>
            </a:r>
            <a:r>
              <a:rPr lang="cs-CZ" sz="1600" b="1" dirty="0" smtClean="0">
                <a:solidFill>
                  <a:srgbClr val="00B0F0"/>
                </a:solidFill>
              </a:rPr>
              <a:t>Prezentace slouží k rozšíření poznatků o základní fyzikální veličině – času. </a:t>
            </a:r>
            <a:r>
              <a:rPr lang="cs-CZ" sz="1600" b="1" dirty="0">
                <a:solidFill>
                  <a:srgbClr val="00B0F0"/>
                </a:solidFill>
              </a:rPr>
              <a:t> </a:t>
            </a:r>
            <a:r>
              <a:rPr lang="cs-CZ" sz="1600" b="1" dirty="0" smtClean="0">
                <a:solidFill>
                  <a:srgbClr val="00B0F0"/>
                </a:solidFill>
              </a:rPr>
              <a:t>Žák pochopí, jak se postupně vyvíjelo měření času od nepřesných zařízení využívajících pohybu slunce a různých pomalých dějů k současným přesným metodám založených na stálosti kmitavého pohybu. Seznámí se s funkcí stopek.</a:t>
            </a:r>
            <a:endParaRPr kumimoji="0" lang="cs-CZ" sz="1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2857488" y="3000372"/>
            <a:ext cx="2786082" cy="611629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b="1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Měření času  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357422" y="546970"/>
            <a:ext cx="63910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01/2013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VY_32_INOVACE_FY.6.A.10_mereni_casu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28604"/>
            <a:ext cx="1811936" cy="1728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35004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800080"/>
                </a:solidFill>
              </a:rPr>
              <a:t>každý den ho obdivuje tisíce turistů,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800080"/>
                </a:solidFill>
              </a:rPr>
              <a:t>málokdo mu však rozumí,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800080"/>
                </a:solidFill>
              </a:rPr>
              <a:t>velmi složitý stroj k měření různých časových úseků,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800080"/>
                </a:solidFill>
              </a:rPr>
              <a:t>ukazuje náš čas, staročeský čas, doby západu a východu slunce, postavení měsíce a slunce na obloze, fáze měsíce.</a:t>
            </a:r>
            <a:endParaRPr lang="cs-CZ" sz="2800" b="1" dirty="0">
              <a:solidFill>
                <a:srgbClr val="80008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3471858" cy="114300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33CC"/>
                </a:solidFill>
                <a:effectLst/>
              </a:rPr>
              <a:t>Pražský orloj</a:t>
            </a:r>
            <a:endParaRPr lang="cs-CZ" sz="3200" dirty="0">
              <a:solidFill>
                <a:srgbClr val="FF33CC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3328982" cy="72547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3333FF"/>
                </a:solidFill>
                <a:effectLst/>
              </a:rPr>
              <a:t>Pražský orloj</a:t>
            </a:r>
            <a:endParaRPr lang="cs-CZ" sz="3200" dirty="0">
              <a:solidFill>
                <a:srgbClr val="3333FF"/>
              </a:solidFill>
              <a:effectLst/>
            </a:endParaRPr>
          </a:p>
        </p:txBody>
      </p:sp>
      <p:pic>
        <p:nvPicPr>
          <p:cNvPr id="4" name="Obrázek 3" descr="img_003_b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1214422"/>
            <a:ext cx="7467046" cy="49749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00034" y="500042"/>
            <a:ext cx="8229600" cy="3714775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6600"/>
                </a:solidFill>
              </a:rPr>
              <a:t>k měření času sloužilo v minulosti mnoho nejrůznějších zařízení, z nichž nejznámější jsou:</a:t>
            </a:r>
          </a:p>
          <a:p>
            <a:pPr>
              <a:buFont typeface="Wingdings" pitchFamily="2" charset="2"/>
              <a:buChar char="q"/>
            </a:pPr>
            <a:r>
              <a:rPr lang="cs-CZ" sz="3200" b="1" u="sng" dirty="0" smtClean="0">
                <a:solidFill>
                  <a:srgbClr val="FF0000"/>
                </a:solidFill>
              </a:rPr>
              <a:t>sluneční hodiny,</a:t>
            </a:r>
          </a:p>
          <a:p>
            <a:pPr>
              <a:buFont typeface="Wingdings" pitchFamily="2" charset="2"/>
              <a:buChar char="q"/>
            </a:pPr>
            <a:r>
              <a:rPr lang="cs-CZ" sz="3200" b="1" u="sng" dirty="0" smtClean="0">
                <a:solidFill>
                  <a:srgbClr val="FF0000"/>
                </a:solidFill>
              </a:rPr>
              <a:t>přesýpací hodiny,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6600"/>
                </a:solidFill>
              </a:rPr>
              <a:t>k měření času se používaly i </a:t>
            </a:r>
            <a:r>
              <a:rPr lang="cs-CZ" sz="3200" b="1" u="sng" dirty="0" smtClean="0">
                <a:solidFill>
                  <a:srgbClr val="FF0000"/>
                </a:solidFill>
              </a:rPr>
              <a:t>hořící svíčky </a:t>
            </a:r>
            <a:r>
              <a:rPr lang="cs-CZ" sz="3200" b="1" dirty="0" smtClean="0">
                <a:solidFill>
                  <a:srgbClr val="006600"/>
                </a:solidFill>
              </a:rPr>
              <a:t>a </a:t>
            </a:r>
            <a:r>
              <a:rPr lang="cs-CZ" sz="3200" b="1" u="sng" dirty="0" smtClean="0">
                <a:solidFill>
                  <a:srgbClr val="FF0000"/>
                </a:solidFill>
              </a:rPr>
              <a:t>voda vytékající z nádoby</a:t>
            </a:r>
            <a:r>
              <a:rPr lang="cs-CZ" sz="3200" b="1" dirty="0" smtClean="0">
                <a:solidFill>
                  <a:srgbClr val="006600"/>
                </a:solidFill>
              </a:rPr>
              <a:t>.</a:t>
            </a:r>
            <a:endParaRPr lang="cs-CZ" sz="3200" b="1" dirty="0">
              <a:solidFill>
                <a:srgbClr val="006600"/>
              </a:solidFill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4643438" y="4572008"/>
            <a:ext cx="3429024" cy="1785950"/>
          </a:xfrm>
          <a:prstGeom prst="rightArrow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OBRÁZKY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93978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effectLst/>
              </a:rPr>
              <a:t>Sluneční hodiny:</a:t>
            </a:r>
            <a:endParaRPr lang="cs-CZ" sz="3200" dirty="0">
              <a:solidFill>
                <a:srgbClr val="FF0000"/>
              </a:solidFill>
              <a:effectLst/>
            </a:endParaRPr>
          </a:p>
        </p:txBody>
      </p:sp>
      <p:pic>
        <p:nvPicPr>
          <p:cNvPr id="4" name="Obrázek 3" descr="Saint-remy-de-provence-cadran-solai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1142984"/>
            <a:ext cx="7234006" cy="50474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66CC"/>
                </a:solidFill>
                <a:effectLst/>
              </a:rPr>
              <a:t>„Dvojité“ sluneční hodiny v Novém Městě nad Metují:</a:t>
            </a:r>
            <a:endParaRPr lang="cs-CZ" sz="2800" dirty="0">
              <a:solidFill>
                <a:srgbClr val="0066CC"/>
              </a:solidFill>
              <a:effectLst/>
            </a:endParaRPr>
          </a:p>
        </p:txBody>
      </p:sp>
      <p:pic>
        <p:nvPicPr>
          <p:cNvPr id="4" name="Obrázek 3" descr="Nové_Město_nad_Metují_sundials_2011_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43240" y="1214422"/>
            <a:ext cx="5106710" cy="50556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428860" y="285728"/>
            <a:ext cx="4114800" cy="114300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800080"/>
                </a:solidFill>
                <a:effectLst/>
              </a:rPr>
              <a:t>Přesýpací hodiny:</a:t>
            </a:r>
            <a:endParaRPr lang="cs-CZ" sz="3200" dirty="0">
              <a:solidFill>
                <a:srgbClr val="800080"/>
              </a:solidFill>
              <a:effectLst/>
            </a:endParaRPr>
          </a:p>
        </p:txBody>
      </p:sp>
      <p:pic>
        <p:nvPicPr>
          <p:cNvPr id="4" name="Obrázek 3" descr="220px-Wooden_hourglass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1785926"/>
            <a:ext cx="1928826" cy="4129441"/>
          </a:xfrm>
          <a:prstGeom prst="rect">
            <a:avLst/>
          </a:prstGeom>
        </p:spPr>
      </p:pic>
      <p:pic>
        <p:nvPicPr>
          <p:cNvPr id="5" name="Obrázek 4" descr="hodin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1643050"/>
            <a:ext cx="3166594" cy="43576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57224" y="785794"/>
            <a:ext cx="3114668" cy="5083188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>
                <a:solidFill>
                  <a:srgbClr val="CC0099"/>
                </a:solidFill>
                <a:effectLst/>
              </a:rPr>
              <a:t>V 9. století zavedl anglický král Alfréd Veliký </a:t>
            </a:r>
            <a:r>
              <a:rPr lang="cs-CZ" sz="3600" u="sng" dirty="0" smtClean="0">
                <a:solidFill>
                  <a:srgbClr val="CC0099"/>
                </a:solidFill>
                <a:effectLst/>
              </a:rPr>
              <a:t>hodiny svíčkové:</a:t>
            </a:r>
            <a:endParaRPr lang="cs-CZ" sz="3600" dirty="0">
              <a:solidFill>
                <a:srgbClr val="CC0099"/>
              </a:solidFill>
              <a:effectLst/>
            </a:endParaRPr>
          </a:p>
        </p:txBody>
      </p:sp>
      <p:pic>
        <p:nvPicPr>
          <p:cNvPr id="4" name="Obrázek 3" descr="fil_19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567817"/>
            <a:ext cx="3190880" cy="57599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28596" y="2571744"/>
            <a:ext cx="3257544" cy="114300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3333CC"/>
                </a:solidFill>
                <a:effectLst/>
              </a:rPr>
              <a:t>Vodní hodiny:</a:t>
            </a:r>
            <a:endParaRPr lang="cs-CZ" sz="3200" dirty="0">
              <a:solidFill>
                <a:srgbClr val="3333CC"/>
              </a:solidFill>
              <a:effectLst/>
            </a:endParaRPr>
          </a:p>
        </p:txBody>
      </p:sp>
      <p:pic>
        <p:nvPicPr>
          <p:cNvPr id="4" name="Obrázek 3" descr="clock-water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9058" y="1214422"/>
            <a:ext cx="3714776" cy="50520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642918"/>
            <a:ext cx="5472122" cy="5429288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rgbClr val="CC0099"/>
                </a:solidFill>
                <a:effectLst/>
              </a:rPr>
              <a:t>V současnosti se používají k měření času téměř výhradně zařízení, která jsou založena na stálosti nějakého kmitavého pohybu.</a:t>
            </a:r>
            <a:br>
              <a:rPr lang="cs-CZ" sz="3200" dirty="0" smtClean="0">
                <a:solidFill>
                  <a:srgbClr val="CC0099"/>
                </a:solidFill>
                <a:effectLst/>
              </a:rPr>
            </a:br>
            <a:r>
              <a:rPr lang="cs-CZ" sz="3200" dirty="0" smtClean="0">
                <a:solidFill>
                  <a:srgbClr val="CC0099"/>
                </a:solidFill>
                <a:effectLst/>
              </a:rPr>
              <a:t>K nejstarším takovým zařízením patří mechanické kyvadlové hodiny.</a:t>
            </a:r>
            <a:endParaRPr lang="cs-CZ" sz="3200" dirty="0">
              <a:solidFill>
                <a:srgbClr val="CC0099"/>
              </a:solidFill>
              <a:effectLst/>
            </a:endParaRPr>
          </a:p>
        </p:txBody>
      </p:sp>
      <p:pic>
        <p:nvPicPr>
          <p:cNvPr id="4" name="Obrázek 3" descr="Kyvadlove_hodiny_klasik_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3636" y="1928802"/>
            <a:ext cx="2520563" cy="34528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3471858" cy="5440378"/>
          </a:xfrm>
        </p:spPr>
        <p:txBody>
          <a:bodyPr>
            <a:normAutofit/>
          </a:bodyPr>
          <a:lstStyle/>
          <a:p>
            <a:pPr algn="ctr"/>
            <a:r>
              <a:rPr lang="cs-CZ" sz="2800" dirty="0" smtClean="0">
                <a:solidFill>
                  <a:srgbClr val="660066"/>
                </a:solidFill>
              </a:rPr>
              <a:t>Roku 1657 na základě myšlenek GALILEA GALILEIHO sestrojil Holanďan </a:t>
            </a:r>
            <a:r>
              <a:rPr lang="cs-CZ" sz="2800" u="sng" dirty="0" smtClean="0">
                <a:solidFill>
                  <a:srgbClr val="660066"/>
                </a:solidFill>
              </a:rPr>
              <a:t>Christian Huygens kyvadlové hodiny</a:t>
            </a:r>
            <a:r>
              <a:rPr lang="cs-CZ" sz="2800" dirty="0" smtClean="0">
                <a:solidFill>
                  <a:srgbClr val="660066"/>
                </a:solidFill>
              </a:rPr>
              <a:t>.</a:t>
            </a:r>
            <a:endParaRPr lang="cs-CZ" sz="2800" dirty="0">
              <a:solidFill>
                <a:srgbClr val="660066"/>
              </a:solidFill>
            </a:endParaRPr>
          </a:p>
        </p:txBody>
      </p:sp>
      <p:pic>
        <p:nvPicPr>
          <p:cNvPr id="4" name="Obrázek 3" descr="HuygensCloc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7686" y="785794"/>
            <a:ext cx="4414682" cy="519574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57158" y="4714884"/>
            <a:ext cx="8229600" cy="7143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Vznikly tak lodní CHRONOMETRY: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28596" y="1285860"/>
            <a:ext cx="8229600" cy="2868610"/>
          </a:xfrm>
        </p:spPr>
        <p:txBody>
          <a:bodyPr>
            <a:normAutofit/>
          </a:bodyPr>
          <a:lstStyle/>
          <a:p>
            <a:pPr algn="ctr"/>
            <a:r>
              <a:rPr lang="cs-CZ" sz="2800" dirty="0" smtClean="0">
                <a:solidFill>
                  <a:srgbClr val="0033CC"/>
                </a:solidFill>
                <a:effectLst/>
              </a:rPr>
              <a:t>Měření času bylo důležité i pro určení polohy lodí – jejich zeměpisné délky.</a:t>
            </a:r>
            <a:br>
              <a:rPr lang="cs-CZ" sz="2800" dirty="0" smtClean="0">
                <a:solidFill>
                  <a:srgbClr val="0033CC"/>
                </a:solidFill>
                <a:effectLst/>
              </a:rPr>
            </a:br>
            <a:r>
              <a:rPr lang="cs-CZ" sz="2800" dirty="0" smtClean="0">
                <a:solidFill>
                  <a:srgbClr val="0033CC"/>
                </a:solidFill>
                <a:effectLst/>
              </a:rPr>
              <a:t>Kyvadlové hodiny vlivem kývání lodí nešly přesně, nebo se zastavovaly.</a:t>
            </a:r>
            <a:br>
              <a:rPr lang="cs-CZ" sz="2800" dirty="0" smtClean="0">
                <a:solidFill>
                  <a:srgbClr val="0033CC"/>
                </a:solidFill>
                <a:effectLst/>
              </a:rPr>
            </a:br>
            <a:r>
              <a:rPr lang="cs-CZ" sz="2800" dirty="0" smtClean="0">
                <a:solidFill>
                  <a:srgbClr val="0033CC"/>
                </a:solidFill>
                <a:effectLst/>
              </a:rPr>
              <a:t>Musel být vynalezen nový mechanizmus – nepokoj (kolečko na pružince)</a:t>
            </a:r>
            <a:endParaRPr lang="cs-CZ" sz="2800" dirty="0">
              <a:solidFill>
                <a:srgbClr val="0033CC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220px-Nautical_chronomet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3504" y="1928802"/>
            <a:ext cx="2786082" cy="4191787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928662" y="2000240"/>
            <a:ext cx="3143272" cy="278608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l</a:t>
            </a:r>
            <a:r>
              <a:rPr lang="cs-CZ" sz="4000" b="1" dirty="0" smtClean="0">
                <a:solidFill>
                  <a:srgbClr val="FF0000"/>
                </a:solidFill>
              </a:rPr>
              <a:t>odní chronometr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1643050"/>
            <a:ext cx="8229600" cy="164307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CC00CC"/>
                </a:solidFill>
              </a:rPr>
              <a:t>Dnes se užívá i v mechanických náramkových hodinkách poháněných natahovaným pérem.</a:t>
            </a:r>
            <a:endParaRPr lang="cs-CZ" sz="3200" b="1" dirty="0">
              <a:solidFill>
                <a:srgbClr val="CC00CC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28596" y="714356"/>
            <a:ext cx="5972188" cy="72547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660066"/>
                </a:solidFill>
                <a:effectLst/>
              </a:rPr>
              <a:t>Nepokoj (kolečko na pružince)</a:t>
            </a:r>
            <a:endParaRPr lang="cs-CZ" sz="2800" dirty="0">
              <a:solidFill>
                <a:srgbClr val="660066"/>
              </a:solidFill>
              <a:effectLst/>
            </a:endParaRPr>
          </a:p>
        </p:txBody>
      </p:sp>
      <p:pic>
        <p:nvPicPr>
          <p:cNvPr id="5" name="Obrázek 4" descr="nepokoj_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3643314"/>
            <a:ext cx="4212441" cy="27622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259061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33CC"/>
                </a:solidFill>
              </a:rPr>
              <a:t>kmitá u nich podobné zařízení podobné nepokoji,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33CC"/>
                </a:solidFill>
              </a:rPr>
              <a:t>v</a:t>
            </a:r>
            <a:r>
              <a:rPr lang="cs-CZ" sz="2800" b="1" dirty="0" smtClean="0">
                <a:solidFill>
                  <a:srgbClr val="0033CC"/>
                </a:solidFill>
              </a:rPr>
              <a:t> přesnějších ručičkových hodinkách digitálních kmitá destička z KŘEMENNÉHO KRYSTALU.</a:t>
            </a:r>
            <a:endParaRPr lang="cs-CZ" sz="2800" b="1" dirty="0">
              <a:solidFill>
                <a:srgbClr val="0033CC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0099"/>
                </a:solidFill>
                <a:effectLst/>
              </a:rPr>
              <a:t>Ručičkové hodinky napájené elektrickými články:</a:t>
            </a:r>
            <a:endParaRPr lang="cs-CZ" sz="2800" dirty="0">
              <a:solidFill>
                <a:srgbClr val="000099"/>
              </a:solidFill>
              <a:effectLst/>
            </a:endParaRPr>
          </a:p>
        </p:txBody>
      </p:sp>
      <p:pic>
        <p:nvPicPr>
          <p:cNvPr id="4" name="Obrázek 3" descr="118-1743-lar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9256" y="3714752"/>
            <a:ext cx="2857500" cy="2857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00"/>
                </a:solidFill>
              </a:rPr>
              <a:t>v</a:t>
            </a:r>
            <a:r>
              <a:rPr lang="cs-CZ" sz="2800" b="1" dirty="0" smtClean="0">
                <a:solidFill>
                  <a:srgbClr val="FF0000"/>
                </a:solidFill>
              </a:rPr>
              <a:t>e fyzikálních a astronomických laboratořích jsou nejpřesnější,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00"/>
                </a:solidFill>
              </a:rPr>
              <a:t>v</a:t>
            </a:r>
            <a:r>
              <a:rPr lang="cs-CZ" sz="2800" b="1" dirty="0" smtClean="0">
                <a:solidFill>
                  <a:srgbClr val="FF0000"/>
                </a:solidFill>
              </a:rPr>
              <a:t>yužívají kmitání atomů,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00"/>
                </a:solidFill>
              </a:rPr>
              <a:t>aby nemuselo mít toto nákladné zařízení každé pracoviště, které přesný čas potřebuje, vysílá se časový údaj z atomových hodin podobně jako rozhlasové vysílání,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00"/>
                </a:solidFill>
              </a:rPr>
              <a:t>v současnosti jsou k dispozici i náramkové hodinky, které jsou na dálku řízeny z přesných atomových hodin.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114300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6600"/>
                </a:solidFill>
                <a:effectLst/>
              </a:rPr>
              <a:t>Atomové hodiny</a:t>
            </a:r>
            <a:r>
              <a:rPr lang="cs-CZ" sz="2800" dirty="0" smtClean="0">
                <a:solidFill>
                  <a:srgbClr val="006600"/>
                </a:solidFill>
                <a:effectLst/>
              </a:rPr>
              <a:t>:</a:t>
            </a:r>
            <a:endParaRPr lang="cs-CZ" sz="2800" dirty="0">
              <a:solidFill>
                <a:srgbClr val="0066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00034" y="357166"/>
            <a:ext cx="7000924" cy="1143008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Rádiem řízené hodiny s venkovním teploměrem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3" name="Obrázek 2" descr="pctdetail.759-712.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3306" y="1928802"/>
            <a:ext cx="4548198" cy="45481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AS4050-51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4810" y="1571612"/>
            <a:ext cx="3643338" cy="4651328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714348" y="285728"/>
            <a:ext cx="6858048" cy="1071570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Rádiem řízené hodinky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28662" y="928670"/>
            <a:ext cx="7358114" cy="1500198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Bezdrátový teploměr řízený rádiem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3" name="Obrázek 2" descr="bezdratovy-teplomer-radiem-rizeny-ib303t_i15307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2786058"/>
            <a:ext cx="5867024" cy="29218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043230" cy="1143000"/>
          </a:xfrm>
        </p:spPr>
        <p:txBody>
          <a:bodyPr>
            <a:normAutofit/>
          </a:bodyPr>
          <a:lstStyle/>
          <a:p>
            <a:r>
              <a:rPr lang="cs-CZ" sz="4400" dirty="0" smtClean="0">
                <a:solidFill>
                  <a:srgbClr val="CC0099"/>
                </a:solidFill>
                <a:effectLst/>
              </a:rPr>
              <a:t>Stopky:</a:t>
            </a:r>
            <a:endParaRPr lang="cs-CZ" sz="4400" dirty="0">
              <a:solidFill>
                <a:srgbClr val="CC0099"/>
              </a:solidFill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792869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660066"/>
                </a:solidFill>
              </a:rPr>
              <a:t>s</a:t>
            </a:r>
            <a:r>
              <a:rPr lang="cs-CZ" sz="2800" b="1" dirty="0" smtClean="0">
                <a:solidFill>
                  <a:srgbClr val="660066"/>
                </a:solidFill>
              </a:rPr>
              <a:t>louží k měření časových úseků,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660066"/>
                </a:solidFill>
              </a:rPr>
              <a:t>měří čas s větší přesností (obvykle setiny sekundy),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660066"/>
                </a:solidFill>
              </a:rPr>
              <a:t>j</a:t>
            </a:r>
            <a:r>
              <a:rPr lang="cs-CZ" sz="2800" b="1" dirty="0" smtClean="0">
                <a:solidFill>
                  <a:srgbClr val="660066"/>
                </a:solidFill>
              </a:rPr>
              <a:t>e možné je vynulovat před začátkem měření a měřit tak přímo čas od počátku děje,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660066"/>
                </a:solidFill>
              </a:rPr>
              <a:t>p</a:t>
            </a:r>
            <a:r>
              <a:rPr lang="cs-CZ" sz="2800" b="1" dirty="0" smtClean="0">
                <a:solidFill>
                  <a:srgbClr val="660066"/>
                </a:solidFill>
              </a:rPr>
              <a:t>řed měřením a při měření postupně ovládáme tlačítka s funkcemi (nulování, start, stop),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660066"/>
                </a:solidFill>
              </a:rPr>
              <a:t>d</a:t>
            </a:r>
            <a:r>
              <a:rPr lang="cs-CZ" sz="2800" b="1" dirty="0" smtClean="0">
                <a:solidFill>
                  <a:srgbClr val="660066"/>
                </a:solidFill>
              </a:rPr>
              <a:t>nes jsou už téměř výhradně digitální.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lympia-30-lap-stopky-65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0496" y="642918"/>
            <a:ext cx="4286280" cy="5819583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500034" y="1285860"/>
            <a:ext cx="2714644" cy="1928826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</a:rPr>
              <a:t>STOPKY</a:t>
            </a:r>
            <a:endParaRPr lang="cs-CZ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00694" y="428604"/>
            <a:ext cx="2900354" cy="1500198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0099CC"/>
                </a:solidFill>
                <a:effectLst/>
              </a:rPr>
              <a:t>Metronom: </a:t>
            </a:r>
            <a:endParaRPr lang="cs-CZ" sz="4000" dirty="0">
              <a:solidFill>
                <a:srgbClr val="0099CC"/>
              </a:solidFill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357298"/>
            <a:ext cx="4786346" cy="4500594"/>
          </a:xfrm>
        </p:spPr>
        <p:txBody>
          <a:bodyPr>
            <a:normAutofit/>
          </a:bodyPr>
          <a:lstStyle/>
          <a:p>
            <a:pPr algn="ctr"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00"/>
                </a:solidFill>
              </a:rPr>
              <a:t>Mechanický, elektromechanický nebo elektronický přístroj,</a:t>
            </a:r>
          </a:p>
          <a:p>
            <a:pPr algn="ctr"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00"/>
                </a:solidFill>
              </a:rPr>
              <a:t>Rovnoměrně odklepává rytmus hudební skladby (nejčastěji, tak, že každý úder odpovídá jedné čtvrťové notě).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/>
          </a:p>
        </p:txBody>
      </p:sp>
      <p:pic>
        <p:nvPicPr>
          <p:cNvPr id="4" name="Obrázek 3" descr="220px-Wooden_Metronom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0760" y="2285992"/>
            <a:ext cx="2537197" cy="35290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857232"/>
            <a:ext cx="8229600" cy="5268931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1200" b="1" dirty="0" smtClean="0">
                <a:solidFill>
                  <a:srgbClr val="00B050"/>
                </a:solidFill>
              </a:rPr>
              <a:t>Tesař J., Jáchim F., Fyzika 1 pro ZŠ, Fyzikální veličiny a jejich měření, pedagogické nakladatelství, a.s., SPN 2007.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B050"/>
                </a:solidFill>
              </a:rPr>
              <a:t>Rauner K., Havel V., a kol., Fyzika 6 pro ZŠ a víceletá gymnázia, Nakladatelství Fraus 2005.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B050"/>
                </a:solidFill>
              </a:rPr>
              <a:t>Bohuněk, J., Sbírka úloh z fyziky pro ZŠ 1díl, Prometheus, s.r.o., ISBN 80-85849-06-2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B050"/>
                </a:solidFill>
              </a:rPr>
              <a:t>galerie office</a:t>
            </a:r>
          </a:p>
          <a:p>
            <a:pPr>
              <a:buNone/>
            </a:pPr>
            <a:r>
              <a:rPr lang="en-US" sz="1200" b="1" dirty="0" smtClean="0">
                <a:solidFill>
                  <a:srgbClr val="00B050"/>
                </a:solidFill>
                <a:hlinkClick r:id="rId2"/>
              </a:rPr>
              <a:t>http://www.hotelumartina.cz/hotel-praha/img/imgweb/img_003_big.jpg</a:t>
            </a:r>
            <a:r>
              <a:rPr lang="cs-CZ" sz="1200" b="1" dirty="0" smtClean="0">
                <a:solidFill>
                  <a:srgbClr val="00B050"/>
                </a:solidFill>
              </a:rPr>
              <a:t> </a:t>
            </a:r>
            <a:r>
              <a:rPr lang="en-US" sz="1200" b="1" dirty="0" smtClean="0">
                <a:solidFill>
                  <a:srgbClr val="00B050"/>
                </a:solidFill>
              </a:rPr>
              <a:t>[cit</a:t>
            </a:r>
            <a:r>
              <a:rPr lang="cs-CZ" sz="1200" b="1" dirty="0" smtClean="0">
                <a:solidFill>
                  <a:srgbClr val="00B050"/>
                </a:solidFill>
              </a:rPr>
              <a:t>:2013-01-30</a:t>
            </a:r>
            <a:r>
              <a:rPr lang="en-US" sz="1200" b="1" dirty="0" smtClean="0">
                <a:solidFill>
                  <a:srgbClr val="00B050"/>
                </a:solidFill>
              </a:rPr>
              <a:t>]</a:t>
            </a:r>
            <a:endParaRPr lang="cs-CZ" sz="12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B050"/>
                </a:solidFill>
                <a:hlinkClick r:id="rId3"/>
              </a:rPr>
              <a:t>http://upload.wikimedia.org/wikipedia/commons/a/ae/Saint-remy-de-provence-cadran-solaire.jpg</a:t>
            </a:r>
            <a:r>
              <a:rPr lang="cs-CZ" sz="1200" b="1" dirty="0" smtClean="0">
                <a:solidFill>
                  <a:srgbClr val="00B050"/>
                </a:solidFill>
              </a:rPr>
              <a:t> </a:t>
            </a:r>
            <a:r>
              <a:rPr lang="en-US" sz="1200" b="1" dirty="0" smtClean="0">
                <a:solidFill>
                  <a:srgbClr val="00B050"/>
                </a:solidFill>
              </a:rPr>
              <a:t>[cit</a:t>
            </a:r>
            <a:r>
              <a:rPr lang="cs-CZ" sz="1200" b="1" dirty="0" smtClean="0">
                <a:solidFill>
                  <a:srgbClr val="00B050"/>
                </a:solidFill>
              </a:rPr>
              <a:t>:2013-01-30</a:t>
            </a:r>
            <a:r>
              <a:rPr lang="en-US" sz="1200" b="1" dirty="0" smtClean="0">
                <a:solidFill>
                  <a:srgbClr val="00B050"/>
                </a:solidFill>
              </a:rPr>
              <a:t>]</a:t>
            </a:r>
            <a:endParaRPr lang="cs-CZ" sz="12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B050"/>
                </a:solidFill>
                <a:hlinkClick r:id="rId4"/>
              </a:rPr>
              <a:t>http://upload.wikimedia.org/wikipedia/commons/b/bd/Nov%C3%A9_M%C4%9Bsto_nad_Metuj%C3%AD_sundials_2011_3.jpg</a:t>
            </a:r>
            <a:r>
              <a:rPr lang="cs-CZ" sz="1200" b="1" dirty="0" smtClean="0">
                <a:solidFill>
                  <a:srgbClr val="00B050"/>
                </a:solidFill>
              </a:rPr>
              <a:t> </a:t>
            </a:r>
            <a:r>
              <a:rPr lang="en-US" sz="1200" b="1" dirty="0" smtClean="0">
                <a:solidFill>
                  <a:srgbClr val="00B050"/>
                </a:solidFill>
              </a:rPr>
              <a:t>[cit</a:t>
            </a:r>
            <a:r>
              <a:rPr lang="cs-CZ" sz="1200" b="1" dirty="0" smtClean="0">
                <a:solidFill>
                  <a:srgbClr val="00B050"/>
                </a:solidFill>
              </a:rPr>
              <a:t>:2013-01-30</a:t>
            </a:r>
            <a:r>
              <a:rPr lang="en-US" sz="1200" b="1" dirty="0" smtClean="0">
                <a:solidFill>
                  <a:srgbClr val="00B050"/>
                </a:solidFill>
              </a:rPr>
              <a:t>]</a:t>
            </a:r>
            <a:endParaRPr lang="cs-CZ" sz="12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B050"/>
                </a:solidFill>
                <a:hlinkClick r:id="rId5"/>
              </a:rPr>
              <a:t>http://upload.wikimedia.org/wikipedia/commons/thumb/f/f6/Wooden_hourglass_2.jpg/220px-Wooden_hourglass_2.jpg</a:t>
            </a:r>
            <a:r>
              <a:rPr lang="cs-CZ" sz="1200" b="1" dirty="0" smtClean="0">
                <a:solidFill>
                  <a:srgbClr val="00B050"/>
                </a:solidFill>
              </a:rPr>
              <a:t> </a:t>
            </a:r>
            <a:r>
              <a:rPr lang="en-US" sz="1200" b="1" dirty="0" smtClean="0">
                <a:solidFill>
                  <a:srgbClr val="00B050"/>
                </a:solidFill>
              </a:rPr>
              <a:t>[cit</a:t>
            </a:r>
            <a:r>
              <a:rPr lang="cs-CZ" sz="1200" b="1" dirty="0" smtClean="0">
                <a:solidFill>
                  <a:srgbClr val="00B050"/>
                </a:solidFill>
              </a:rPr>
              <a:t>:2013-01-30</a:t>
            </a:r>
            <a:r>
              <a:rPr lang="en-US" sz="1200" b="1" dirty="0" smtClean="0">
                <a:solidFill>
                  <a:srgbClr val="00B050"/>
                </a:solidFill>
              </a:rPr>
              <a:t>]</a:t>
            </a:r>
            <a:endParaRPr lang="cs-CZ" sz="12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B050"/>
                </a:solidFill>
                <a:hlinkClick r:id="rId6"/>
              </a:rPr>
              <a:t>http://presypaci-hodiny.cz/images/hodiny.jpg</a:t>
            </a:r>
            <a:r>
              <a:rPr lang="cs-CZ" sz="1200" b="1" dirty="0" smtClean="0">
                <a:solidFill>
                  <a:srgbClr val="00B050"/>
                </a:solidFill>
              </a:rPr>
              <a:t> </a:t>
            </a:r>
            <a:r>
              <a:rPr lang="en-US" sz="1200" b="1" dirty="0" smtClean="0">
                <a:solidFill>
                  <a:srgbClr val="00B050"/>
                </a:solidFill>
              </a:rPr>
              <a:t>[cit</a:t>
            </a:r>
            <a:r>
              <a:rPr lang="cs-CZ" sz="1200" b="1" dirty="0" smtClean="0">
                <a:solidFill>
                  <a:srgbClr val="00B050"/>
                </a:solidFill>
              </a:rPr>
              <a:t>:2013-01-30</a:t>
            </a:r>
            <a:r>
              <a:rPr lang="en-US" sz="1200" b="1" dirty="0" smtClean="0">
                <a:solidFill>
                  <a:srgbClr val="00B050"/>
                </a:solidFill>
              </a:rPr>
              <a:t>]</a:t>
            </a:r>
            <a:endParaRPr lang="cs-CZ" sz="12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B050"/>
                </a:solidFill>
                <a:hlinkClick r:id="rId7"/>
              </a:rPr>
              <a:t>http://www.techmania.cz/edutorium/data/fil_1995.jpg</a:t>
            </a:r>
            <a:r>
              <a:rPr lang="cs-CZ" sz="1200" b="1" dirty="0" smtClean="0">
                <a:solidFill>
                  <a:srgbClr val="00B050"/>
                </a:solidFill>
              </a:rPr>
              <a:t> </a:t>
            </a:r>
            <a:r>
              <a:rPr lang="en-US" sz="1200" b="1" dirty="0" smtClean="0">
                <a:solidFill>
                  <a:srgbClr val="00B050"/>
                </a:solidFill>
              </a:rPr>
              <a:t>[cit</a:t>
            </a:r>
            <a:r>
              <a:rPr lang="cs-CZ" sz="1200" b="1" dirty="0" smtClean="0">
                <a:solidFill>
                  <a:srgbClr val="00B050"/>
                </a:solidFill>
              </a:rPr>
              <a:t>:2013-01-30</a:t>
            </a:r>
            <a:r>
              <a:rPr lang="en-US" sz="1200" b="1" dirty="0" smtClean="0">
                <a:solidFill>
                  <a:srgbClr val="00B050"/>
                </a:solidFill>
              </a:rPr>
              <a:t>]</a:t>
            </a:r>
            <a:endParaRPr lang="cs-CZ" sz="12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B050"/>
                </a:solidFill>
                <a:hlinkClick r:id="rId8"/>
              </a:rPr>
              <a:t>http://www.chronomag.cz/wp-content/HuygensClock.jpg</a:t>
            </a:r>
            <a:r>
              <a:rPr lang="cs-CZ" sz="1200" b="1" dirty="0" smtClean="0">
                <a:solidFill>
                  <a:srgbClr val="00B050"/>
                </a:solidFill>
              </a:rPr>
              <a:t> </a:t>
            </a:r>
            <a:r>
              <a:rPr lang="en-US" sz="1200" b="1" dirty="0" smtClean="0">
                <a:solidFill>
                  <a:srgbClr val="00B050"/>
                </a:solidFill>
              </a:rPr>
              <a:t>[cit</a:t>
            </a:r>
            <a:r>
              <a:rPr lang="cs-CZ" sz="1200" b="1" dirty="0" smtClean="0">
                <a:solidFill>
                  <a:srgbClr val="00B050"/>
                </a:solidFill>
              </a:rPr>
              <a:t>:2013-01-30</a:t>
            </a:r>
            <a:r>
              <a:rPr lang="en-US" sz="1200" b="1" dirty="0" smtClean="0">
                <a:solidFill>
                  <a:srgbClr val="00B050"/>
                </a:solidFill>
              </a:rPr>
              <a:t>]</a:t>
            </a:r>
            <a:endParaRPr lang="cs-CZ" sz="12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B050"/>
                </a:solidFill>
                <a:hlinkClick r:id="rId9"/>
              </a:rPr>
              <a:t>http://www.neac2.eu/water/images/miscellaneous/clock-water.gif</a:t>
            </a:r>
            <a:r>
              <a:rPr lang="cs-CZ" sz="1200" b="1" dirty="0" smtClean="0">
                <a:solidFill>
                  <a:srgbClr val="00B050"/>
                </a:solidFill>
              </a:rPr>
              <a:t> </a:t>
            </a:r>
            <a:r>
              <a:rPr lang="en-US" sz="1200" b="1" dirty="0" smtClean="0">
                <a:solidFill>
                  <a:srgbClr val="00B050"/>
                </a:solidFill>
              </a:rPr>
              <a:t>[cit</a:t>
            </a:r>
            <a:r>
              <a:rPr lang="cs-CZ" sz="1200" b="1" dirty="0" smtClean="0">
                <a:solidFill>
                  <a:srgbClr val="00B050"/>
                </a:solidFill>
              </a:rPr>
              <a:t>:2013-01-30</a:t>
            </a:r>
            <a:r>
              <a:rPr lang="en-US" sz="1200" b="1" dirty="0" smtClean="0">
                <a:solidFill>
                  <a:srgbClr val="00B050"/>
                </a:solidFill>
              </a:rPr>
              <a:t>]</a:t>
            </a:r>
            <a:endParaRPr lang="cs-CZ" sz="12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B050"/>
                </a:solidFill>
                <a:hlinkClick r:id="rId10"/>
              </a:rPr>
              <a:t>http://</a:t>
            </a:r>
            <a:r>
              <a:rPr lang="en-US" sz="1200" b="1" dirty="0" smtClean="0">
                <a:solidFill>
                  <a:srgbClr val="00B050"/>
                </a:solidFill>
                <a:hlinkClick r:id="rId10"/>
              </a:rPr>
              <a:t>3zscheb.unas.cz/e-learning/fyzika%20web/cas/nepokoj_1.gif</a:t>
            </a:r>
            <a:r>
              <a:rPr lang="cs-CZ" sz="1200" b="1" dirty="0" smtClean="0">
                <a:solidFill>
                  <a:srgbClr val="00B050"/>
                </a:solidFill>
              </a:rPr>
              <a:t> </a:t>
            </a:r>
            <a:r>
              <a:rPr lang="en-US" sz="1200" b="1" dirty="0" smtClean="0">
                <a:solidFill>
                  <a:srgbClr val="00B050"/>
                </a:solidFill>
              </a:rPr>
              <a:t>[</a:t>
            </a:r>
            <a:r>
              <a:rPr lang="en-US" sz="1200" b="1" dirty="0" smtClean="0">
                <a:solidFill>
                  <a:srgbClr val="00B050"/>
                </a:solidFill>
              </a:rPr>
              <a:t>cit</a:t>
            </a:r>
            <a:r>
              <a:rPr lang="cs-CZ" sz="1200" b="1" dirty="0" smtClean="0">
                <a:solidFill>
                  <a:srgbClr val="00B050"/>
                </a:solidFill>
              </a:rPr>
              <a:t>:2013-01-30</a:t>
            </a:r>
            <a:r>
              <a:rPr lang="en-US" sz="1200" b="1" dirty="0" smtClean="0">
                <a:solidFill>
                  <a:srgbClr val="00B050"/>
                </a:solidFill>
              </a:rPr>
              <a:t>]</a:t>
            </a:r>
            <a:endParaRPr lang="cs-CZ" sz="12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B050"/>
                </a:solidFill>
                <a:hlinkClick r:id="rId11"/>
              </a:rPr>
              <a:t>http://</a:t>
            </a:r>
            <a:r>
              <a:rPr lang="en-US" sz="1200" b="1" dirty="0" smtClean="0">
                <a:solidFill>
                  <a:srgbClr val="00B050"/>
                </a:solidFill>
                <a:hlinkClick r:id="rId11"/>
              </a:rPr>
              <a:t>meteostanice.e-pocasi.cz/img/p/118-1743-large.jpg</a:t>
            </a:r>
            <a:r>
              <a:rPr lang="cs-CZ" sz="1200" b="1" dirty="0" smtClean="0">
                <a:solidFill>
                  <a:srgbClr val="00B050"/>
                </a:solidFill>
              </a:rPr>
              <a:t> </a:t>
            </a:r>
            <a:r>
              <a:rPr lang="en-US" sz="1200" b="1" dirty="0" smtClean="0">
                <a:solidFill>
                  <a:srgbClr val="00B050"/>
                </a:solidFill>
              </a:rPr>
              <a:t>[</a:t>
            </a:r>
            <a:r>
              <a:rPr lang="en-US" sz="1200" b="1" dirty="0" smtClean="0">
                <a:solidFill>
                  <a:srgbClr val="00B050"/>
                </a:solidFill>
              </a:rPr>
              <a:t>cit</a:t>
            </a:r>
            <a:r>
              <a:rPr lang="cs-CZ" sz="1200" b="1" dirty="0" smtClean="0">
                <a:solidFill>
                  <a:srgbClr val="00B050"/>
                </a:solidFill>
              </a:rPr>
              <a:t>:2013-01-30</a:t>
            </a:r>
            <a:r>
              <a:rPr lang="en-US" sz="1200" b="1" dirty="0" smtClean="0">
                <a:solidFill>
                  <a:srgbClr val="00B050"/>
                </a:solidFill>
              </a:rPr>
              <a:t>]</a:t>
            </a:r>
            <a:endParaRPr lang="cs-CZ" sz="12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B050"/>
                </a:solidFill>
                <a:hlinkClick r:id="rId12"/>
              </a:rPr>
              <a:t>http://</a:t>
            </a:r>
            <a:r>
              <a:rPr lang="en-US" sz="1200" b="1" dirty="0" smtClean="0">
                <a:solidFill>
                  <a:srgbClr val="00B050"/>
                </a:solidFill>
                <a:hlinkClick r:id="rId12"/>
              </a:rPr>
              <a:t>www.gme.cz/dokumentace/759/759-712/pctdetail.759-712.1.jpg</a:t>
            </a:r>
            <a:r>
              <a:rPr lang="cs-CZ" sz="1200" b="1" dirty="0" smtClean="0">
                <a:solidFill>
                  <a:srgbClr val="00B050"/>
                </a:solidFill>
              </a:rPr>
              <a:t> </a:t>
            </a:r>
            <a:r>
              <a:rPr lang="en-US" sz="1200" b="1" dirty="0" smtClean="0">
                <a:solidFill>
                  <a:srgbClr val="00B050"/>
                </a:solidFill>
              </a:rPr>
              <a:t>[</a:t>
            </a:r>
            <a:r>
              <a:rPr lang="en-US" sz="1200" b="1" dirty="0" smtClean="0">
                <a:solidFill>
                  <a:srgbClr val="00B050"/>
                </a:solidFill>
              </a:rPr>
              <a:t>cit</a:t>
            </a:r>
            <a:r>
              <a:rPr lang="cs-CZ" sz="1200" b="1" dirty="0" smtClean="0">
                <a:solidFill>
                  <a:srgbClr val="00B050"/>
                </a:solidFill>
              </a:rPr>
              <a:t>:2013-01-30</a:t>
            </a:r>
            <a:r>
              <a:rPr lang="en-US" sz="1200" b="1" dirty="0" smtClean="0">
                <a:solidFill>
                  <a:srgbClr val="00B050"/>
                </a:solidFill>
              </a:rPr>
              <a:t>]</a:t>
            </a:r>
            <a:endParaRPr lang="cs-CZ" sz="12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B050"/>
                </a:solidFill>
                <a:hlinkClick r:id="rId13"/>
              </a:rPr>
              <a:t>http://</a:t>
            </a:r>
            <a:r>
              <a:rPr lang="en-US" sz="1200" b="1" dirty="0" smtClean="0">
                <a:solidFill>
                  <a:srgbClr val="00B050"/>
                </a:solidFill>
                <a:hlinkClick r:id="rId13"/>
              </a:rPr>
              <a:t>online-hodinky.sk/inshop/pictures/store/AS4050-51E.jpg</a:t>
            </a:r>
            <a:r>
              <a:rPr lang="cs-CZ" sz="1200" b="1" dirty="0" smtClean="0">
                <a:solidFill>
                  <a:srgbClr val="00B050"/>
                </a:solidFill>
              </a:rPr>
              <a:t> </a:t>
            </a:r>
            <a:r>
              <a:rPr lang="en-US" sz="1200" b="1" dirty="0" smtClean="0">
                <a:solidFill>
                  <a:srgbClr val="00B050"/>
                </a:solidFill>
              </a:rPr>
              <a:t>[</a:t>
            </a:r>
            <a:r>
              <a:rPr lang="en-US" sz="1200" b="1" dirty="0" smtClean="0">
                <a:solidFill>
                  <a:srgbClr val="00B050"/>
                </a:solidFill>
              </a:rPr>
              <a:t>cit</a:t>
            </a:r>
            <a:r>
              <a:rPr lang="cs-CZ" sz="1200" b="1" dirty="0" smtClean="0">
                <a:solidFill>
                  <a:srgbClr val="00B050"/>
                </a:solidFill>
              </a:rPr>
              <a:t>:2013-01-30</a:t>
            </a:r>
            <a:r>
              <a:rPr lang="en-US" sz="1200" b="1" dirty="0" smtClean="0">
                <a:solidFill>
                  <a:srgbClr val="00B050"/>
                </a:solidFill>
              </a:rPr>
              <a:t>]</a:t>
            </a:r>
            <a:endParaRPr lang="cs-CZ" sz="12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B050"/>
                </a:solidFill>
                <a:hlinkClick r:id="rId14"/>
              </a:rPr>
              <a:t>https://</a:t>
            </a:r>
            <a:r>
              <a:rPr lang="en-US" sz="1200" b="1" dirty="0" smtClean="0">
                <a:solidFill>
                  <a:srgbClr val="00B050"/>
                </a:solidFill>
                <a:hlinkClick r:id="rId14"/>
              </a:rPr>
              <a:t>interlink-static.tsbohemia.cz/bezdratovy-teplomer-radiem-rizeny-ib303t_i153072.jpg</a:t>
            </a:r>
            <a:r>
              <a:rPr lang="cs-CZ" sz="1200" b="1" dirty="0" smtClean="0">
                <a:solidFill>
                  <a:srgbClr val="00B050"/>
                </a:solidFill>
              </a:rPr>
              <a:t> </a:t>
            </a:r>
            <a:r>
              <a:rPr lang="en-US" sz="1200" b="1" dirty="0" smtClean="0">
                <a:solidFill>
                  <a:srgbClr val="00B050"/>
                </a:solidFill>
              </a:rPr>
              <a:t>[</a:t>
            </a:r>
            <a:r>
              <a:rPr lang="en-US" sz="1200" b="1" dirty="0" smtClean="0">
                <a:solidFill>
                  <a:srgbClr val="00B050"/>
                </a:solidFill>
              </a:rPr>
              <a:t>cit</a:t>
            </a:r>
            <a:r>
              <a:rPr lang="cs-CZ" sz="1200" b="1" dirty="0" smtClean="0">
                <a:solidFill>
                  <a:srgbClr val="00B050"/>
                </a:solidFill>
              </a:rPr>
              <a:t>:2013-01-30</a:t>
            </a:r>
            <a:r>
              <a:rPr lang="en-US" sz="1200" b="1" dirty="0" smtClean="0">
                <a:solidFill>
                  <a:srgbClr val="00B050"/>
                </a:solidFill>
              </a:rPr>
              <a:t>]</a:t>
            </a:r>
            <a:endParaRPr lang="cs-CZ" sz="12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B050"/>
                </a:solidFill>
                <a:hlinkClick r:id="rId14"/>
              </a:rPr>
              <a:t>https://</a:t>
            </a:r>
            <a:r>
              <a:rPr lang="en-US" sz="1200" b="1" dirty="0" smtClean="0">
                <a:solidFill>
                  <a:srgbClr val="00B050"/>
                </a:solidFill>
                <a:hlinkClick r:id="rId14"/>
              </a:rPr>
              <a:t>interlink-static.tsbohemia.cz/bezdratovy-teplomer-radiem-rizeny-ib303t_i153072.jpg</a:t>
            </a:r>
            <a:r>
              <a:rPr lang="cs-CZ" sz="1200" b="1" dirty="0" smtClean="0">
                <a:solidFill>
                  <a:srgbClr val="00B050"/>
                </a:solidFill>
              </a:rPr>
              <a:t> </a:t>
            </a:r>
            <a:r>
              <a:rPr lang="en-US" sz="1200" b="1" dirty="0" smtClean="0">
                <a:solidFill>
                  <a:srgbClr val="00B050"/>
                </a:solidFill>
              </a:rPr>
              <a:t>[</a:t>
            </a:r>
            <a:r>
              <a:rPr lang="en-US" sz="1200" b="1" dirty="0" smtClean="0">
                <a:solidFill>
                  <a:srgbClr val="00B050"/>
                </a:solidFill>
              </a:rPr>
              <a:t>cit</a:t>
            </a:r>
            <a:r>
              <a:rPr lang="cs-CZ" sz="1200" b="1" dirty="0" smtClean="0">
                <a:solidFill>
                  <a:srgbClr val="00B050"/>
                </a:solidFill>
              </a:rPr>
              <a:t>:2013-01-30</a:t>
            </a:r>
            <a:r>
              <a:rPr lang="en-US" sz="1200" b="1" dirty="0" smtClean="0">
                <a:solidFill>
                  <a:srgbClr val="00B050"/>
                </a:solidFill>
              </a:rPr>
              <a:t>]</a:t>
            </a:r>
            <a:endParaRPr lang="cs-CZ" sz="12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B050"/>
                </a:solidFill>
                <a:hlinkClick r:id="rId15"/>
              </a:rPr>
              <a:t>http://</a:t>
            </a:r>
            <a:r>
              <a:rPr lang="en-US" sz="1200" b="1" dirty="0" smtClean="0">
                <a:solidFill>
                  <a:srgbClr val="00B050"/>
                </a:solidFill>
                <a:hlinkClick r:id="rId15"/>
              </a:rPr>
              <a:t>www.net-market.cz/pictures/products/olympia-30-lap-stopky-6581.jpg</a:t>
            </a:r>
            <a:r>
              <a:rPr lang="cs-CZ" sz="1200" b="1" dirty="0" smtClean="0">
                <a:solidFill>
                  <a:srgbClr val="00B050"/>
                </a:solidFill>
              </a:rPr>
              <a:t> </a:t>
            </a:r>
            <a:r>
              <a:rPr lang="en-US" sz="1200" b="1" dirty="0" smtClean="0">
                <a:solidFill>
                  <a:srgbClr val="00B050"/>
                </a:solidFill>
              </a:rPr>
              <a:t>[</a:t>
            </a:r>
            <a:r>
              <a:rPr lang="en-US" sz="1200" b="1" dirty="0" smtClean="0">
                <a:solidFill>
                  <a:srgbClr val="00B050"/>
                </a:solidFill>
              </a:rPr>
              <a:t>cit</a:t>
            </a:r>
            <a:r>
              <a:rPr lang="cs-CZ" sz="1200" b="1" dirty="0" smtClean="0">
                <a:solidFill>
                  <a:srgbClr val="00B050"/>
                </a:solidFill>
              </a:rPr>
              <a:t>:2013-01-30</a:t>
            </a:r>
            <a:r>
              <a:rPr lang="en-US" sz="1200" b="1" dirty="0" smtClean="0">
                <a:solidFill>
                  <a:srgbClr val="00B050"/>
                </a:solidFill>
              </a:rPr>
              <a:t>]</a:t>
            </a:r>
            <a:endParaRPr lang="cs-CZ" sz="12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B050"/>
                </a:solidFill>
                <a:hlinkClick r:id="rId16"/>
              </a:rPr>
              <a:t>http://</a:t>
            </a:r>
            <a:r>
              <a:rPr lang="cs-CZ" sz="1200" b="1" dirty="0" smtClean="0">
                <a:solidFill>
                  <a:srgbClr val="00B050"/>
                </a:solidFill>
                <a:hlinkClick r:id="rId16"/>
              </a:rPr>
              <a:t>www.</a:t>
            </a:r>
            <a:r>
              <a:rPr lang="cs-CZ" sz="1200" b="1" dirty="0" err="1" smtClean="0">
                <a:solidFill>
                  <a:srgbClr val="00B050"/>
                </a:solidFill>
                <a:hlinkClick r:id="rId16"/>
              </a:rPr>
              <a:t>tvproducts.cz</a:t>
            </a:r>
            <a:r>
              <a:rPr lang="cs-CZ" sz="1200" b="1" dirty="0" smtClean="0">
                <a:solidFill>
                  <a:srgbClr val="00B050"/>
                </a:solidFill>
                <a:hlinkClick r:id="rId16"/>
              </a:rPr>
              <a:t>/</a:t>
            </a:r>
            <a:r>
              <a:rPr lang="cs-CZ" sz="1200" b="1" dirty="0" err="1" smtClean="0">
                <a:solidFill>
                  <a:srgbClr val="00B050"/>
                </a:solidFill>
                <a:hlinkClick r:id="rId16"/>
              </a:rPr>
              <a:t>nahledyv</a:t>
            </a:r>
            <a:r>
              <a:rPr lang="cs-CZ" sz="1200" b="1" dirty="0" smtClean="0">
                <a:solidFill>
                  <a:srgbClr val="00B050"/>
                </a:solidFill>
                <a:hlinkClick r:id="rId16"/>
              </a:rPr>
              <a:t>/</a:t>
            </a:r>
            <a:r>
              <a:rPr lang="cs-CZ" sz="1200" b="1" dirty="0" err="1" smtClean="0">
                <a:solidFill>
                  <a:srgbClr val="00B050"/>
                </a:solidFill>
                <a:hlinkClick r:id="rId16"/>
              </a:rPr>
              <a:t>Kyvadlove</a:t>
            </a:r>
            <a:r>
              <a:rPr lang="cs-CZ" sz="1200" b="1" dirty="0" smtClean="0">
                <a:solidFill>
                  <a:srgbClr val="00B050"/>
                </a:solidFill>
                <a:hlinkClick r:id="rId16"/>
              </a:rPr>
              <a:t>_hodiny_klasik_02.jpg</a:t>
            </a:r>
            <a:r>
              <a:rPr lang="cs-CZ" sz="1200" b="1" dirty="0" smtClean="0">
                <a:solidFill>
                  <a:srgbClr val="00B050"/>
                </a:solidFill>
              </a:rPr>
              <a:t> </a:t>
            </a:r>
            <a:r>
              <a:rPr lang="en-US" sz="1200" b="1" dirty="0" smtClean="0">
                <a:solidFill>
                  <a:srgbClr val="00B050"/>
                </a:solidFill>
              </a:rPr>
              <a:t>[cit</a:t>
            </a:r>
            <a:r>
              <a:rPr lang="cs-CZ" sz="1200" b="1" dirty="0" smtClean="0">
                <a:solidFill>
                  <a:srgbClr val="00B050"/>
                </a:solidFill>
              </a:rPr>
              <a:t>:2013-01-30</a:t>
            </a:r>
            <a:r>
              <a:rPr lang="en-US" sz="1200" b="1" dirty="0" smtClean="0">
                <a:solidFill>
                  <a:srgbClr val="00B050"/>
                </a:solidFill>
              </a:rPr>
              <a:t>]</a:t>
            </a:r>
            <a:r>
              <a:rPr lang="cs-CZ" sz="1200" b="1" dirty="0" smtClean="0">
                <a:solidFill>
                  <a:srgbClr val="00B050"/>
                </a:solidFill>
              </a:rPr>
              <a:t> 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B050"/>
                </a:solidFill>
                <a:hlinkClick r:id="rId17"/>
              </a:rPr>
              <a:t>http://</a:t>
            </a:r>
            <a:r>
              <a:rPr lang="cs-CZ" sz="1200" b="1" dirty="0" smtClean="0">
                <a:solidFill>
                  <a:srgbClr val="00B050"/>
                </a:solidFill>
                <a:hlinkClick r:id="rId17"/>
              </a:rPr>
              <a:t>upload.wikimedia.org/wikipedia/commons/thumb/9/9c/Wooden_Metronome.jpg/220px-Wooden_Metronome.jpg</a:t>
            </a:r>
            <a:r>
              <a:rPr lang="cs-CZ" sz="1200" b="1" dirty="0" smtClean="0">
                <a:solidFill>
                  <a:srgbClr val="00B050"/>
                </a:solidFill>
              </a:rPr>
              <a:t> </a:t>
            </a:r>
            <a:r>
              <a:rPr lang="en-US" sz="1200" b="1" dirty="0" smtClean="0">
                <a:solidFill>
                  <a:srgbClr val="00B050"/>
                </a:solidFill>
              </a:rPr>
              <a:t>[cit</a:t>
            </a:r>
            <a:r>
              <a:rPr lang="cs-CZ" sz="1200" b="1" dirty="0" smtClean="0">
                <a:solidFill>
                  <a:srgbClr val="00B050"/>
                </a:solidFill>
              </a:rPr>
              <a:t>:2013-01-30</a:t>
            </a:r>
            <a:r>
              <a:rPr lang="en-US" sz="1200" b="1" dirty="0" smtClean="0">
                <a:solidFill>
                  <a:srgbClr val="00B050"/>
                </a:solidFill>
              </a:rPr>
              <a:t>]</a:t>
            </a:r>
            <a:r>
              <a:rPr lang="cs-CZ" sz="1200" b="1" dirty="0" smtClean="0">
                <a:solidFill>
                  <a:srgbClr val="00B050"/>
                </a:solidFill>
              </a:rPr>
              <a:t> </a:t>
            </a:r>
            <a:r>
              <a:rPr lang="cs-CZ" sz="1200" b="1" dirty="0" smtClean="0">
                <a:solidFill>
                  <a:srgbClr val="00B050"/>
                </a:solidFill>
              </a:rPr>
              <a:t> </a:t>
            </a:r>
            <a:endParaRPr lang="cs-CZ" sz="1200" b="1" dirty="0" smtClean="0">
              <a:solidFill>
                <a:srgbClr val="00B05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86238" cy="582594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Použité zdroje: </a:t>
            </a:r>
            <a:endParaRPr lang="cs-CZ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054617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cs-CZ" sz="2400" b="1" noProof="0" dirty="0" smtClean="0">
                <a:solidFill>
                  <a:srgbClr val="00B0F0"/>
                </a:solidFill>
              </a:rPr>
              <a:t>Materiál je určen pro žáky 6. ročníku. 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F0"/>
                </a:solidFill>
              </a:rPr>
              <a:t>Prezentace slouží k rozšíření poznatků o základní fyzikální veličině – času.  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F0"/>
                </a:solidFill>
              </a:rPr>
              <a:t>Žák pochopí, jak se postupně vyvíjelo měření času od nepřesných zařízení využívajících pohybu slunce a různých pomalých dějů k současným přesným metodám založených na stálosti kmitavého pohybu. 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F0"/>
                </a:solidFill>
              </a:rPr>
              <a:t>Seznámí se s funkcí stopek.</a:t>
            </a:r>
            <a:endParaRPr lang="cs-CZ" sz="24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868346"/>
          </a:xfrm>
        </p:spPr>
        <p:txBody>
          <a:bodyPr>
            <a:normAutofit fontScale="90000"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Metodika prezentace: </a:t>
            </a:r>
            <a:endParaRPr lang="cs-CZ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251</TotalTime>
  <Words>688</Words>
  <Application>Microsoft Office PowerPoint</Application>
  <PresentationFormat>Předvádění na obrazovce (4:3)</PresentationFormat>
  <Paragraphs>79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Shluk</vt:lpstr>
      <vt:lpstr>Snímek 1</vt:lpstr>
      <vt:lpstr>Pražský orloj</vt:lpstr>
      <vt:lpstr>Pražský orloj</vt:lpstr>
      <vt:lpstr>Snímek 4</vt:lpstr>
      <vt:lpstr>Sluneční hodiny:</vt:lpstr>
      <vt:lpstr>„Dvojité“ sluneční hodiny v Novém Městě nad Metují:</vt:lpstr>
      <vt:lpstr>Přesýpací hodiny:</vt:lpstr>
      <vt:lpstr>V 9. století zavedl anglický král Alfréd Veliký hodiny svíčkové:</vt:lpstr>
      <vt:lpstr>Vodní hodiny:</vt:lpstr>
      <vt:lpstr>V současnosti se používají k měření času téměř výhradně zařízení, která jsou založena na stálosti nějakého kmitavého pohybu. K nejstarším takovým zařízením patří mechanické kyvadlové hodiny.</vt:lpstr>
      <vt:lpstr>Roku 1657 na základě myšlenek GALILEA GALILEIHO sestrojil Holanďan Christian Huygens kyvadlové hodiny.</vt:lpstr>
      <vt:lpstr>Měření času bylo důležité i pro určení polohy lodí – jejich zeměpisné délky. Kyvadlové hodiny vlivem kývání lodí nešly přesně, nebo se zastavovaly. Musel být vynalezen nový mechanizmus – nepokoj (kolečko na pružince)</vt:lpstr>
      <vt:lpstr>Snímek 13</vt:lpstr>
      <vt:lpstr>Nepokoj (kolečko na pružince)</vt:lpstr>
      <vt:lpstr>Ručičkové hodinky napájené elektrickými články:</vt:lpstr>
      <vt:lpstr>Atomové hodiny:</vt:lpstr>
      <vt:lpstr>Snímek 17</vt:lpstr>
      <vt:lpstr>Snímek 18</vt:lpstr>
      <vt:lpstr>Snímek 19</vt:lpstr>
      <vt:lpstr>Stopky:</vt:lpstr>
      <vt:lpstr>Snímek 21</vt:lpstr>
      <vt:lpstr>Metronom: </vt:lpstr>
      <vt:lpstr>Použité zdroje: </vt:lpstr>
      <vt:lpstr>Metodika prezentace: 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Radlena</cp:lastModifiedBy>
  <cp:revision>26</cp:revision>
  <dcterms:created xsi:type="dcterms:W3CDTF">2013-01-22T16:45:58Z</dcterms:created>
  <dcterms:modified xsi:type="dcterms:W3CDTF">2013-01-26T19:24:11Z</dcterms:modified>
</cp:coreProperties>
</file>