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5" r:id="rId8"/>
    <p:sldId id="264" r:id="rId9"/>
    <p:sldId id="266" r:id="rId10"/>
    <p:sldId id="267" r:id="rId11"/>
    <p:sldId id="268" r:id="rId12"/>
    <p:sldId id="269" r:id="rId13"/>
    <p:sldId id="270" r:id="rId14"/>
    <p:sldId id="271" r:id="rId15"/>
    <p:sldId id="257" r:id="rId16"/>
    <p:sldId id="25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  <a:srgbClr val="FFFF99"/>
    <a:srgbClr val="FF0000"/>
    <a:srgbClr val="000099"/>
    <a:srgbClr val="003300"/>
    <a:srgbClr val="99FFCC"/>
    <a:srgbClr val="008000"/>
    <a:srgbClr val="9900CC"/>
    <a:srgbClr val="FF0066"/>
    <a:srgbClr val="00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9E27938-0A35-4756-88B6-190BF4B07A58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51D003A-D329-41E2-82C6-58A9C4911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9E27938-0A35-4756-88B6-190BF4B07A58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1D003A-D329-41E2-82C6-58A9C4911D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9E27938-0A35-4756-88B6-190BF4B07A58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1D003A-D329-41E2-82C6-58A9C4911D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9E27938-0A35-4756-88B6-190BF4B07A58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1D003A-D329-41E2-82C6-58A9C4911D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9E27938-0A35-4756-88B6-190BF4B07A58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1D003A-D329-41E2-82C6-58A9C4911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9E27938-0A35-4756-88B6-190BF4B07A58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1D003A-D329-41E2-82C6-58A9C4911D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9E27938-0A35-4756-88B6-190BF4B07A58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1D003A-D329-41E2-82C6-58A9C4911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99E27938-0A35-4756-88B6-190BF4B07A58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1D003A-D329-41E2-82C6-58A9C4911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9E27938-0A35-4756-88B6-190BF4B07A58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51D003A-D329-41E2-82C6-58A9C4911D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9E27938-0A35-4756-88B6-190BF4B07A58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1D003A-D329-41E2-82C6-58A9C4911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9E27938-0A35-4756-88B6-190BF4B07A58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1D003A-D329-41E2-82C6-58A9C4911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99E27938-0A35-4756-88B6-190BF4B07A58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151D003A-D329-41E2-82C6-58A9C4911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stary.kinekus.sk/img/produkty/9900246.jpg" TargetMode="External"/><Relationship Id="rId2" Type="http://schemas.openxmlformats.org/officeDocument/2006/relationships/hyperlink" Target="http://nd02.jxs.cz/822/253/8094661e41_59564763_o2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smallcapworld.files.wordpress.com/2011/06/oil-tanker-25000.jpg" TargetMode="External"/><Relationship Id="rId4" Type="http://schemas.openxmlformats.org/officeDocument/2006/relationships/hyperlink" Target="http://www.noto.cz/gallery/76954/img/63188_img_valecek-na-testo-kovovy-profi-droetker.jpg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331640" y="4143380"/>
            <a:ext cx="6624736" cy="157163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6. ročníku. Prezentace slouží k zopakování naučeného učiva a k naučení nového učiva. </a:t>
            </a:r>
            <a:r>
              <a:rPr lang="cs-CZ" sz="1600" b="1" dirty="0" smtClean="0">
                <a:solidFill>
                  <a:srgbClr val="00B0F0"/>
                </a:solidFill>
              </a:rPr>
              <a:t>Žák  si nejprve formou otázek a odpovědí zopakuje již naučené znalosti o hustotě, hmotnosti a objemu. Žák se naučí řešit jednoduché úlohy na výpočet objemu těles ze vzorce pro výpočet hustoty.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643042" y="3214686"/>
            <a:ext cx="6357982" cy="611629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Hustota-výpočet objemu  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57422" y="546970"/>
            <a:ext cx="639104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12/2012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VY_32_INOVACE_FY.6.A.04_hustota_-_vypocet_objemu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428604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5423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0066"/>
                </a:solidFill>
                <a:effectLst/>
              </a:rPr>
              <a:t>Vyhledejte v tabulce CH 1 hustotu cínu a vysvětlete, jakou hmotnost má těleso z cínu o objemu 1</a:t>
            </a:r>
            <a:r>
              <a:rPr lang="cs-CZ" sz="3200" dirty="0" smtClean="0">
                <a:solidFill>
                  <a:srgbClr val="660066"/>
                </a:solidFill>
              </a:rPr>
              <a:t>m³.</a:t>
            </a:r>
            <a:br>
              <a:rPr lang="cs-CZ" sz="3200" dirty="0" smtClean="0">
                <a:solidFill>
                  <a:srgbClr val="660066"/>
                </a:solidFill>
              </a:rPr>
            </a:br>
            <a:r>
              <a:rPr lang="cs-CZ" sz="3200" dirty="0" smtClean="0">
                <a:solidFill>
                  <a:srgbClr val="660066"/>
                </a:solidFill>
              </a:rPr>
              <a:t>Vyberte správnou odpověď:</a:t>
            </a:r>
            <a:endParaRPr lang="cs-CZ" sz="3200" dirty="0">
              <a:solidFill>
                <a:srgbClr val="660066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71472" y="2786058"/>
            <a:ext cx="5357850" cy="1357322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800080"/>
                </a:solidFill>
              </a:rPr>
              <a:t>Hustota cínu je 7 300 kg/</a:t>
            </a:r>
            <a:r>
              <a:rPr lang="cs-CZ" sz="2400" dirty="0" smtClean="0">
                <a:solidFill>
                  <a:srgbClr val="660066"/>
                </a:solidFill>
              </a:rPr>
              <a:t>m³.</a:t>
            </a:r>
          </a:p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Těleso má hmotnost 7 300 kg.</a:t>
            </a:r>
            <a:endParaRPr lang="cs-CZ" sz="2400" b="1" dirty="0">
              <a:solidFill>
                <a:srgbClr val="80008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71472" y="4357694"/>
            <a:ext cx="5357850" cy="1357322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800080"/>
                </a:solidFill>
              </a:rPr>
              <a:t>Hustota cínu je 730 kg/</a:t>
            </a:r>
            <a:r>
              <a:rPr lang="cs-CZ" sz="2400" dirty="0" smtClean="0">
                <a:solidFill>
                  <a:srgbClr val="660066"/>
                </a:solidFill>
              </a:rPr>
              <a:t>m³.</a:t>
            </a:r>
          </a:p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Těleso má hmotnost 730 kg.</a:t>
            </a:r>
            <a:endParaRPr lang="cs-CZ" sz="2400" b="1" dirty="0">
              <a:solidFill>
                <a:srgbClr val="800080"/>
              </a:solidFill>
            </a:endParaRPr>
          </a:p>
        </p:txBody>
      </p:sp>
      <p:pic>
        <p:nvPicPr>
          <p:cNvPr id="7" name="Obrázek 6" descr="8094661e41_59564763_o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72198" y="2857496"/>
            <a:ext cx="2914450" cy="268129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5423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33CC"/>
                </a:solidFill>
                <a:effectLst/>
              </a:rPr>
              <a:t>Tři tělesa o stejném objemu jsou zhotovena z olova, zlata a platiny. Které z nich má největší hmotnost a které nejmenší?</a:t>
            </a:r>
            <a:br>
              <a:rPr lang="cs-CZ" sz="2800" dirty="0" smtClean="0">
                <a:solidFill>
                  <a:srgbClr val="0033CC"/>
                </a:solidFill>
                <a:effectLst/>
              </a:rPr>
            </a:br>
            <a:r>
              <a:rPr lang="cs-CZ" sz="2800" dirty="0" smtClean="0">
                <a:solidFill>
                  <a:srgbClr val="0033CC"/>
                </a:solidFill>
                <a:effectLst/>
              </a:rPr>
              <a:t>Vyberte správnou odpověď:</a:t>
            </a:r>
            <a:endParaRPr lang="cs-CZ" sz="2800" dirty="0">
              <a:solidFill>
                <a:srgbClr val="0033CC"/>
              </a:solidFill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28596" y="3929066"/>
            <a:ext cx="4286280" cy="1214446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Největší hmotnost má těleso z olova.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 Nejmenší těleso z platiny.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357686" y="5500702"/>
            <a:ext cx="4286280" cy="1214446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Největší hmotnost má těleso z platiny.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 Nejmenší těleso z olova.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143372" y="2428868"/>
            <a:ext cx="4286280" cy="1214446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Největší hmotnost má těleso ze zlata.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 Nejmenší těleso z olova.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71678"/>
            <a:ext cx="2614602" cy="393561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9900"/>
                </a:solidFill>
              </a:rPr>
              <a:t>2,5 g/c</a:t>
            </a:r>
            <a:r>
              <a:rPr lang="cs-CZ" sz="2800" dirty="0" smtClean="0">
                <a:solidFill>
                  <a:srgbClr val="009900"/>
                </a:solidFill>
              </a:rPr>
              <a:t>m³</a:t>
            </a:r>
          </a:p>
          <a:p>
            <a:pPr>
              <a:buNone/>
            </a:pPr>
            <a:endParaRPr lang="cs-CZ" sz="2800" dirty="0" smtClean="0">
              <a:solidFill>
                <a:srgbClr val="009900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9900"/>
                </a:solidFill>
              </a:rPr>
              <a:t>0,7 g/c</a:t>
            </a:r>
            <a:r>
              <a:rPr lang="cs-CZ" sz="2800" dirty="0" smtClean="0">
                <a:solidFill>
                  <a:srgbClr val="009900"/>
                </a:solidFill>
              </a:rPr>
              <a:t>m³</a:t>
            </a:r>
            <a:br>
              <a:rPr lang="cs-CZ" sz="2800" dirty="0" smtClean="0">
                <a:solidFill>
                  <a:srgbClr val="009900"/>
                </a:solidFill>
              </a:rPr>
            </a:br>
            <a:endParaRPr lang="cs-CZ" sz="2800" dirty="0" smtClean="0">
              <a:solidFill>
                <a:srgbClr val="009900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9900"/>
                </a:solidFill>
              </a:rPr>
              <a:t>13,6 g/c</a:t>
            </a:r>
            <a:r>
              <a:rPr lang="cs-CZ" sz="2800" dirty="0" smtClean="0">
                <a:solidFill>
                  <a:srgbClr val="009900"/>
                </a:solidFill>
              </a:rPr>
              <a:t>m³</a:t>
            </a:r>
          </a:p>
          <a:p>
            <a:pPr>
              <a:buNone/>
            </a:pPr>
            <a:endParaRPr lang="cs-CZ" sz="2800" dirty="0" smtClean="0">
              <a:solidFill>
                <a:srgbClr val="009900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9900"/>
                </a:solidFill>
              </a:rPr>
              <a:t>0,9 g/c</a:t>
            </a:r>
            <a:r>
              <a:rPr lang="cs-CZ" sz="2800" dirty="0" smtClean="0">
                <a:solidFill>
                  <a:srgbClr val="009900"/>
                </a:solidFill>
              </a:rPr>
              <a:t>m³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8272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6600"/>
                </a:solidFill>
                <a:effectLst/>
              </a:rPr>
              <a:t>Vyjádřete hustotu látek v kg/</a:t>
            </a:r>
            <a:r>
              <a:rPr lang="cs-CZ" sz="2800" dirty="0" smtClean="0">
                <a:solidFill>
                  <a:srgbClr val="006600"/>
                </a:solidFill>
              </a:rPr>
              <a:t>m³, vyhledejte v Tabulkách látku, které přísluší daná hustota.</a:t>
            </a:r>
            <a:endParaRPr lang="cs-CZ" sz="2800" dirty="0">
              <a:solidFill>
                <a:srgbClr val="006600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86116" y="2143116"/>
            <a:ext cx="2857520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FF0000"/>
                </a:solidFill>
              </a:rPr>
              <a:t>2 500 kg/m³</a:t>
            </a:r>
          </a:p>
          <a:p>
            <a:endParaRPr lang="cs-CZ" sz="3000" b="1" dirty="0" smtClean="0">
              <a:solidFill>
                <a:srgbClr val="FF0000"/>
              </a:solidFill>
            </a:endParaRPr>
          </a:p>
          <a:p>
            <a:r>
              <a:rPr lang="cs-CZ" sz="3000" b="1" dirty="0" smtClean="0">
                <a:solidFill>
                  <a:srgbClr val="FF0000"/>
                </a:solidFill>
              </a:rPr>
              <a:t>700 kg/m³</a:t>
            </a:r>
          </a:p>
          <a:p>
            <a:endParaRPr lang="cs-CZ" sz="3000" b="1" dirty="0" smtClean="0">
              <a:solidFill>
                <a:srgbClr val="FF0000"/>
              </a:solidFill>
            </a:endParaRPr>
          </a:p>
          <a:p>
            <a:r>
              <a:rPr lang="cs-CZ" sz="3000" b="1" dirty="0" smtClean="0">
                <a:solidFill>
                  <a:srgbClr val="FF0000"/>
                </a:solidFill>
              </a:rPr>
              <a:t>13 600 kg/m³</a:t>
            </a:r>
          </a:p>
          <a:p>
            <a:endParaRPr lang="cs-CZ" sz="3000" b="1" dirty="0" smtClean="0">
              <a:solidFill>
                <a:srgbClr val="FF0000"/>
              </a:solidFill>
            </a:endParaRPr>
          </a:p>
          <a:p>
            <a:r>
              <a:rPr lang="cs-CZ" sz="3000" b="1" dirty="0" smtClean="0">
                <a:solidFill>
                  <a:srgbClr val="FF0000"/>
                </a:solidFill>
              </a:rPr>
              <a:t>900 kg/m³</a:t>
            </a:r>
          </a:p>
          <a:p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643702" y="2143116"/>
            <a:ext cx="192882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SKLO</a:t>
            </a:r>
          </a:p>
          <a:p>
            <a:endParaRPr lang="cs-CZ" sz="2800" b="1" dirty="0" smtClean="0">
              <a:solidFill>
                <a:srgbClr val="006600"/>
              </a:solidFill>
            </a:endParaRPr>
          </a:p>
          <a:p>
            <a:r>
              <a:rPr lang="cs-CZ" sz="2800" b="1" dirty="0" smtClean="0">
                <a:solidFill>
                  <a:srgbClr val="006600"/>
                </a:solidFill>
              </a:rPr>
              <a:t>BENZÍN</a:t>
            </a:r>
          </a:p>
          <a:p>
            <a:endParaRPr lang="cs-CZ" sz="2800" b="1" dirty="0" smtClean="0">
              <a:solidFill>
                <a:srgbClr val="006600"/>
              </a:solidFill>
            </a:endParaRPr>
          </a:p>
          <a:p>
            <a:r>
              <a:rPr lang="cs-CZ" sz="2800" b="1" dirty="0" smtClean="0">
                <a:solidFill>
                  <a:srgbClr val="006600"/>
                </a:solidFill>
              </a:rPr>
              <a:t>RTUŤ</a:t>
            </a:r>
          </a:p>
          <a:p>
            <a:endParaRPr lang="cs-CZ" sz="2800" b="1" dirty="0" smtClean="0">
              <a:solidFill>
                <a:srgbClr val="006600"/>
              </a:solidFill>
            </a:endParaRPr>
          </a:p>
          <a:p>
            <a:r>
              <a:rPr lang="cs-CZ" sz="2800" b="1" dirty="0" smtClean="0">
                <a:solidFill>
                  <a:srgbClr val="006600"/>
                </a:solidFill>
              </a:rPr>
              <a:t>LED</a:t>
            </a:r>
            <a:endParaRPr lang="cs-CZ" sz="2800" b="1" dirty="0">
              <a:solidFill>
                <a:srgbClr val="0066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00240"/>
            <a:ext cx="2900354" cy="400705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00FF"/>
                </a:solidFill>
              </a:rPr>
              <a:t>1 610 kg/m³</a:t>
            </a:r>
          </a:p>
          <a:p>
            <a:pPr>
              <a:buNone/>
            </a:pPr>
            <a:endParaRPr lang="cs-CZ" sz="28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00FF"/>
                </a:solidFill>
              </a:rPr>
              <a:t>8 900 kg/m³</a:t>
            </a:r>
          </a:p>
          <a:p>
            <a:pPr>
              <a:buNone/>
            </a:pPr>
            <a:endParaRPr lang="cs-CZ" sz="28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00FF"/>
                </a:solidFill>
              </a:rPr>
              <a:t>870 kg/m³</a:t>
            </a:r>
          </a:p>
          <a:p>
            <a:pPr>
              <a:buNone/>
            </a:pPr>
            <a:endParaRPr lang="cs-CZ" sz="28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00FF"/>
                </a:solidFill>
              </a:rPr>
              <a:t>1 035 kg/m³</a:t>
            </a:r>
          </a:p>
          <a:p>
            <a:pPr>
              <a:buNone/>
            </a:pPr>
            <a:endParaRPr lang="cs-CZ" sz="2800" b="1" dirty="0">
              <a:solidFill>
                <a:srgbClr val="0000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0099"/>
                </a:solidFill>
                <a:effectLst/>
              </a:rPr>
              <a:t>Vyjádřete hustotu látek v g/c</a:t>
            </a:r>
            <a:r>
              <a:rPr lang="cs-CZ" sz="2800" dirty="0" smtClean="0">
                <a:solidFill>
                  <a:srgbClr val="000099"/>
                </a:solidFill>
              </a:rPr>
              <a:t>m³, vyhledejte v Tabulkách látku, které přísluší daná hustota.</a:t>
            </a:r>
            <a:endParaRPr lang="cs-CZ" sz="2800" dirty="0">
              <a:solidFill>
                <a:srgbClr val="000099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57620" y="2000241"/>
            <a:ext cx="2857520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FF0000"/>
                </a:solidFill>
              </a:rPr>
              <a:t>1,61 g/cm³</a:t>
            </a:r>
          </a:p>
          <a:p>
            <a:endParaRPr lang="cs-CZ" sz="3000" b="1" dirty="0" smtClean="0">
              <a:solidFill>
                <a:srgbClr val="FF0000"/>
              </a:solidFill>
            </a:endParaRPr>
          </a:p>
          <a:p>
            <a:r>
              <a:rPr lang="cs-CZ" sz="3000" b="1" dirty="0" smtClean="0">
                <a:solidFill>
                  <a:srgbClr val="FF0000"/>
                </a:solidFill>
              </a:rPr>
              <a:t>8,9 g/cm³</a:t>
            </a:r>
          </a:p>
          <a:p>
            <a:endParaRPr lang="cs-CZ" sz="3000" b="1" dirty="0" smtClean="0">
              <a:solidFill>
                <a:srgbClr val="FF0000"/>
              </a:solidFill>
            </a:endParaRPr>
          </a:p>
          <a:p>
            <a:r>
              <a:rPr lang="cs-CZ" sz="3000" b="1" dirty="0" smtClean="0">
                <a:solidFill>
                  <a:srgbClr val="FF0000"/>
                </a:solidFill>
              </a:rPr>
              <a:t>0,87 g/cm³</a:t>
            </a:r>
          </a:p>
          <a:p>
            <a:endParaRPr lang="cs-CZ" sz="3000" b="1" dirty="0" smtClean="0">
              <a:solidFill>
                <a:srgbClr val="FF0000"/>
              </a:solidFill>
            </a:endParaRPr>
          </a:p>
          <a:p>
            <a:r>
              <a:rPr lang="cs-CZ" sz="3000" b="1" dirty="0" smtClean="0">
                <a:solidFill>
                  <a:srgbClr val="FF0000"/>
                </a:solidFill>
              </a:rPr>
              <a:t>1,035 g/cm³</a:t>
            </a: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643702" y="2071678"/>
            <a:ext cx="2000264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0000FF"/>
                </a:solidFill>
              </a:rPr>
              <a:t>CUKR</a:t>
            </a:r>
          </a:p>
          <a:p>
            <a:endParaRPr lang="cs-CZ" sz="3000" b="1" dirty="0" smtClean="0">
              <a:solidFill>
                <a:srgbClr val="0000FF"/>
              </a:solidFill>
            </a:endParaRPr>
          </a:p>
          <a:p>
            <a:r>
              <a:rPr lang="cs-CZ" sz="3000" b="1" dirty="0" smtClean="0">
                <a:solidFill>
                  <a:srgbClr val="0000FF"/>
                </a:solidFill>
              </a:rPr>
              <a:t>MĚĎ</a:t>
            </a:r>
          </a:p>
          <a:p>
            <a:endParaRPr lang="cs-CZ" sz="3000" b="1" dirty="0" smtClean="0">
              <a:solidFill>
                <a:srgbClr val="0000FF"/>
              </a:solidFill>
            </a:endParaRPr>
          </a:p>
          <a:p>
            <a:r>
              <a:rPr lang="cs-CZ" sz="3000" b="1" dirty="0" smtClean="0">
                <a:solidFill>
                  <a:srgbClr val="0000FF"/>
                </a:solidFill>
              </a:rPr>
              <a:t>PARAFÍN</a:t>
            </a:r>
          </a:p>
          <a:p>
            <a:endParaRPr lang="cs-CZ" sz="3000" b="1" dirty="0" smtClean="0">
              <a:solidFill>
                <a:srgbClr val="0000FF"/>
              </a:solidFill>
            </a:endParaRPr>
          </a:p>
          <a:p>
            <a:r>
              <a:rPr lang="cs-CZ" sz="3000" b="1" dirty="0" smtClean="0">
                <a:solidFill>
                  <a:srgbClr val="0000FF"/>
                </a:solidFill>
              </a:rPr>
              <a:t>MLÉKO</a:t>
            </a:r>
            <a:endParaRPr lang="cs-CZ" sz="3000" b="1" dirty="0">
              <a:solidFill>
                <a:srgbClr val="0000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40114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FF0066"/>
                </a:solidFill>
                <a:effectLst/>
              </a:rPr>
              <a:t>Na jedné misce rovnoramenných vah je plný váleček z hliníku a na druhé plný váleček ze zinku.</a:t>
            </a:r>
            <a:br>
              <a:rPr lang="cs-CZ" sz="3200" dirty="0" smtClean="0">
                <a:solidFill>
                  <a:srgbClr val="FF0066"/>
                </a:solidFill>
                <a:effectLst/>
              </a:rPr>
            </a:br>
            <a:r>
              <a:rPr lang="cs-CZ" sz="3200" dirty="0" smtClean="0">
                <a:solidFill>
                  <a:srgbClr val="FF0066"/>
                </a:solidFill>
                <a:effectLst/>
              </a:rPr>
              <a:t>Obě tělesa mají STEJNÝ OBJEM.</a:t>
            </a:r>
            <a:br>
              <a:rPr lang="cs-CZ" sz="3200" dirty="0" smtClean="0">
                <a:solidFill>
                  <a:srgbClr val="FF0066"/>
                </a:solidFill>
                <a:effectLst/>
              </a:rPr>
            </a:br>
            <a:r>
              <a:rPr lang="cs-CZ" sz="3200" dirty="0" smtClean="0">
                <a:solidFill>
                  <a:srgbClr val="FF0066"/>
                </a:solidFill>
                <a:effectLst/>
              </a:rPr>
              <a:t>Odpovězte na otázky:</a:t>
            </a:r>
            <a:br>
              <a:rPr lang="cs-CZ" sz="3200" dirty="0" smtClean="0">
                <a:solidFill>
                  <a:srgbClr val="FF0066"/>
                </a:solidFill>
                <a:effectLst/>
              </a:rPr>
            </a:br>
            <a:r>
              <a:rPr lang="cs-CZ" sz="3200" dirty="0" smtClean="0">
                <a:solidFill>
                  <a:srgbClr val="FF0066"/>
                </a:solidFill>
                <a:effectLst/>
              </a:rPr>
              <a:t>a) Které těleso má větší hmotnost?</a:t>
            </a:r>
            <a:br>
              <a:rPr lang="cs-CZ" sz="3200" dirty="0" smtClean="0">
                <a:solidFill>
                  <a:srgbClr val="FF0066"/>
                </a:solidFill>
                <a:effectLst/>
              </a:rPr>
            </a:br>
            <a:r>
              <a:rPr lang="cs-CZ" sz="3200" dirty="0" smtClean="0">
                <a:solidFill>
                  <a:srgbClr val="FF0066"/>
                </a:solidFill>
                <a:effectLst/>
              </a:rPr>
              <a:t>b) Na které misce je hliníkový váleček?</a:t>
            </a:r>
            <a:br>
              <a:rPr lang="cs-CZ" sz="3200" dirty="0" smtClean="0">
                <a:solidFill>
                  <a:srgbClr val="FF0066"/>
                </a:solidFill>
                <a:effectLst/>
              </a:rPr>
            </a:br>
            <a:r>
              <a:rPr lang="cs-CZ" sz="3200" dirty="0" smtClean="0">
                <a:solidFill>
                  <a:srgbClr val="FF0066"/>
                </a:solidFill>
                <a:effectLst/>
              </a:rPr>
              <a:t> </a:t>
            </a:r>
            <a:endParaRPr lang="cs-CZ" sz="3200" dirty="0">
              <a:solidFill>
                <a:srgbClr val="FF0066"/>
              </a:solidFill>
              <a:effectLst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3857628"/>
            <a:ext cx="76009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0000FF"/>
                </a:solidFill>
              </a:rPr>
              <a:t>Správná odpověď:</a:t>
            </a:r>
          </a:p>
          <a:p>
            <a:pPr marL="514350" indent="-514350">
              <a:buAutoNum type="alphaLcParenR"/>
            </a:pPr>
            <a:r>
              <a:rPr lang="cs-CZ" sz="2800" b="1" dirty="0" smtClean="0">
                <a:solidFill>
                  <a:srgbClr val="0000FF"/>
                </a:solidFill>
              </a:rPr>
              <a:t>Větší hmotnost má váleček ze zinku.</a:t>
            </a:r>
          </a:p>
          <a:p>
            <a:pPr marL="514350" indent="-514350">
              <a:buAutoNum type="alphaLcParenR"/>
            </a:pPr>
            <a:r>
              <a:rPr lang="cs-CZ" sz="2800" b="1" dirty="0" smtClean="0">
                <a:solidFill>
                  <a:srgbClr val="0000FF"/>
                </a:solidFill>
              </a:rPr>
              <a:t>Na pravé misce.</a:t>
            </a:r>
            <a:endParaRPr lang="cs-CZ" sz="2800" b="1" dirty="0">
              <a:solidFill>
                <a:srgbClr val="0000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54230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Plný kovový váleček má objem 55 </a:t>
            </a:r>
            <a:r>
              <a:rPr lang="cs-CZ" sz="3200" dirty="0" smtClean="0">
                <a:solidFill>
                  <a:srgbClr val="008000"/>
                </a:solidFill>
              </a:rPr>
              <a:t>cm³ a hmotnost 390,5 g. Z kterého je asi kovu?</a:t>
            </a:r>
            <a:br>
              <a:rPr lang="cs-CZ" sz="3200" dirty="0" smtClean="0">
                <a:solidFill>
                  <a:srgbClr val="008000"/>
                </a:solidFill>
              </a:rPr>
            </a:br>
            <a:r>
              <a:rPr lang="cs-CZ" sz="3200" dirty="0" smtClean="0">
                <a:solidFill>
                  <a:srgbClr val="008000"/>
                </a:solidFill>
              </a:rPr>
              <a:t>Úlohy vyřešte a vyberte správnou odpověď:</a:t>
            </a:r>
            <a:r>
              <a:rPr lang="cs-CZ" sz="3200" dirty="0" smtClean="0">
                <a:solidFill>
                  <a:srgbClr val="008000"/>
                </a:solidFill>
                <a:effectLst/>
              </a:rPr>
              <a:t> 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500034" y="2214554"/>
            <a:ext cx="3429024" cy="2286016"/>
          </a:xfrm>
          <a:prstGeom prst="ellipse">
            <a:avLst/>
          </a:prstGeom>
          <a:solidFill>
            <a:srgbClr val="99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7,1 g/cm³</a:t>
            </a:r>
          </a:p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7 100 kg/m³</a:t>
            </a:r>
          </a:p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ZINEK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500694" y="4000504"/>
            <a:ext cx="3429024" cy="2286016"/>
          </a:xfrm>
          <a:prstGeom prst="ellipse">
            <a:avLst/>
          </a:prstGeom>
          <a:solidFill>
            <a:srgbClr val="99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8,9 g/cm³</a:t>
            </a:r>
          </a:p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8 900 kg/m³</a:t>
            </a:r>
          </a:p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MĚĎ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6" name="Obrázek 5" descr="63188_img_valecek-na-testo-kovovy-profi-droetke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71802" y="4357694"/>
            <a:ext cx="2143140" cy="21431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00"/>
                </a:solidFill>
                <a:effectLst/>
              </a:rPr>
              <a:t>Objem petroleje v lahvičce je 10 cm³, hustota petroleje je 800 kg/</a:t>
            </a:r>
            <a:r>
              <a:rPr lang="cs-CZ" sz="3200" dirty="0" smtClean="0">
                <a:solidFill>
                  <a:srgbClr val="800000"/>
                </a:solidFill>
              </a:rPr>
              <a:t>m³.</a:t>
            </a:r>
            <a:br>
              <a:rPr lang="cs-CZ" sz="3200" dirty="0" smtClean="0">
                <a:solidFill>
                  <a:srgbClr val="800000"/>
                </a:solidFill>
              </a:rPr>
            </a:br>
            <a:r>
              <a:rPr lang="cs-CZ" sz="3200" dirty="0" smtClean="0">
                <a:solidFill>
                  <a:srgbClr val="800000"/>
                </a:solidFill>
              </a:rPr>
              <a:t>Určete hmotnost kapaliny.</a:t>
            </a:r>
            <a:br>
              <a:rPr lang="cs-CZ" sz="3200" dirty="0" smtClean="0">
                <a:solidFill>
                  <a:srgbClr val="800000"/>
                </a:solidFill>
              </a:rPr>
            </a:br>
            <a:r>
              <a:rPr lang="cs-CZ" sz="3200" dirty="0" smtClean="0">
                <a:solidFill>
                  <a:srgbClr val="800000"/>
                </a:solidFill>
              </a:rPr>
              <a:t>Vyberte správný výsledek:</a:t>
            </a:r>
            <a:endParaRPr lang="cs-CZ" sz="3200" dirty="0">
              <a:solidFill>
                <a:srgbClr val="80000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28596" y="2714620"/>
            <a:ext cx="3286148" cy="1285884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800000"/>
                </a:solidFill>
              </a:rPr>
              <a:t>m</a:t>
            </a:r>
            <a:r>
              <a:rPr lang="cs-CZ" sz="2800" b="1" dirty="0" smtClean="0">
                <a:solidFill>
                  <a:srgbClr val="800000"/>
                </a:solidFill>
                <a:latin typeface="Arial"/>
                <a:cs typeface="Arial"/>
              </a:rPr>
              <a:t>=80∙10</a:t>
            </a:r>
          </a:p>
          <a:p>
            <a:pPr algn="ctr"/>
            <a:r>
              <a:rPr lang="cs-CZ" sz="2800" b="1" u="sng" dirty="0" smtClean="0">
                <a:solidFill>
                  <a:srgbClr val="800000"/>
                </a:solidFill>
                <a:latin typeface="Arial"/>
                <a:cs typeface="Arial"/>
              </a:rPr>
              <a:t>m= 800 g</a:t>
            </a:r>
            <a:endParaRPr lang="cs-CZ" sz="2800" b="1" u="sng" dirty="0">
              <a:solidFill>
                <a:srgbClr val="80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785918" y="4429132"/>
            <a:ext cx="3286148" cy="1285884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800000"/>
                </a:solidFill>
              </a:rPr>
              <a:t>m</a:t>
            </a:r>
            <a:r>
              <a:rPr lang="cs-CZ" sz="2800" b="1" dirty="0" smtClean="0">
                <a:solidFill>
                  <a:srgbClr val="800000"/>
                </a:solidFill>
                <a:latin typeface="Arial"/>
                <a:cs typeface="Arial"/>
              </a:rPr>
              <a:t>=</a:t>
            </a:r>
            <a:r>
              <a:rPr lang="cs-CZ" sz="2800" b="1" dirty="0" smtClean="0">
                <a:solidFill>
                  <a:srgbClr val="800000"/>
                </a:solidFill>
              </a:rPr>
              <a:t>8</a:t>
            </a:r>
            <a:r>
              <a:rPr lang="cs-CZ" sz="2800" b="1" dirty="0" smtClean="0">
                <a:solidFill>
                  <a:srgbClr val="800000"/>
                </a:solidFill>
                <a:latin typeface="Arial"/>
                <a:cs typeface="Arial"/>
              </a:rPr>
              <a:t>∙10</a:t>
            </a:r>
          </a:p>
          <a:p>
            <a:pPr algn="ctr"/>
            <a:r>
              <a:rPr lang="cs-CZ" sz="2800" b="1" u="sng" dirty="0" smtClean="0">
                <a:solidFill>
                  <a:srgbClr val="800000"/>
                </a:solidFill>
                <a:latin typeface="Arial"/>
                <a:cs typeface="Arial"/>
              </a:rPr>
              <a:t>m= 80 g</a:t>
            </a:r>
            <a:endParaRPr lang="cs-CZ" sz="2800" b="1" u="sng" dirty="0">
              <a:solidFill>
                <a:srgbClr val="80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857752" y="2643182"/>
            <a:ext cx="3286148" cy="1285884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800000"/>
                </a:solidFill>
              </a:rPr>
              <a:t>m</a:t>
            </a:r>
            <a:r>
              <a:rPr lang="cs-CZ" sz="2800" b="1" dirty="0" smtClean="0">
                <a:solidFill>
                  <a:srgbClr val="800000"/>
                </a:solidFill>
                <a:latin typeface="Arial"/>
                <a:cs typeface="Arial"/>
              </a:rPr>
              <a:t>=</a:t>
            </a:r>
            <a:r>
              <a:rPr lang="cs-CZ" sz="2800" b="1" dirty="0" smtClean="0">
                <a:solidFill>
                  <a:srgbClr val="800000"/>
                </a:solidFill>
              </a:rPr>
              <a:t>0,8</a:t>
            </a:r>
            <a:r>
              <a:rPr lang="cs-CZ" sz="2800" b="1" dirty="0" smtClean="0">
                <a:solidFill>
                  <a:srgbClr val="800000"/>
                </a:solidFill>
                <a:latin typeface="Arial"/>
                <a:cs typeface="Arial"/>
              </a:rPr>
              <a:t>∙10</a:t>
            </a:r>
          </a:p>
          <a:p>
            <a:pPr algn="ctr"/>
            <a:r>
              <a:rPr lang="cs-CZ" sz="2800" b="1" u="sng" dirty="0" smtClean="0">
                <a:solidFill>
                  <a:srgbClr val="800000"/>
                </a:solidFill>
                <a:latin typeface="Arial"/>
                <a:cs typeface="Arial"/>
              </a:rPr>
              <a:t>m= 8 g</a:t>
            </a:r>
            <a:endParaRPr lang="cs-CZ" sz="2800" b="1" u="sng" dirty="0">
              <a:solidFill>
                <a:srgbClr val="800000"/>
              </a:solidFill>
            </a:endParaRPr>
          </a:p>
        </p:txBody>
      </p:sp>
      <p:pic>
        <p:nvPicPr>
          <p:cNvPr id="8" name="Obrázek 7" descr="990024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72166" y="4071942"/>
            <a:ext cx="2643206" cy="264320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643183"/>
            <a:ext cx="8229600" cy="22860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b="1" dirty="0" smtClean="0">
                <a:solidFill>
                  <a:srgbClr val="FF0066"/>
                </a:solidFill>
              </a:rPr>
              <a:t>Objem vypočítáme jako PODÍL hmotnosti a hustoty: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FF0066"/>
                </a:solidFill>
              </a:rPr>
              <a:t>V</a:t>
            </a:r>
            <a:r>
              <a:rPr lang="cs-CZ" sz="3600" b="1" dirty="0" smtClean="0">
                <a:solidFill>
                  <a:srgbClr val="FF0066"/>
                </a:solidFill>
                <a:latin typeface="Arial Black"/>
              </a:rPr>
              <a:t>=m:</a:t>
            </a:r>
            <a:r>
              <a:rPr lang="el-GR" sz="3600" b="1" dirty="0" smtClean="0">
                <a:solidFill>
                  <a:srgbClr val="FF0066"/>
                </a:solidFill>
                <a:latin typeface="Arial"/>
                <a:cs typeface="Arial"/>
              </a:rPr>
              <a:t>ρ</a:t>
            </a:r>
            <a:endParaRPr lang="cs-CZ" sz="3600" b="1" dirty="0">
              <a:solidFill>
                <a:srgbClr val="FF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5257808" cy="1868478"/>
          </a:xfrm>
        </p:spPr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660066"/>
                </a:solidFill>
                <a:effectLst/>
              </a:rPr>
              <a:t/>
            </a:r>
            <a:br>
              <a:rPr lang="cs-CZ" sz="3600" u="sng" dirty="0" smtClean="0">
                <a:solidFill>
                  <a:srgbClr val="660066"/>
                </a:solidFill>
                <a:effectLst/>
              </a:rPr>
            </a:br>
            <a:r>
              <a:rPr lang="cs-CZ" sz="3600" u="sng" dirty="0" smtClean="0">
                <a:solidFill>
                  <a:srgbClr val="660066"/>
                </a:solidFill>
                <a:effectLst/>
              </a:rPr>
              <a:t>VÝPOČET OBJEMU:</a:t>
            </a:r>
            <a:br>
              <a:rPr lang="cs-CZ" sz="3600" u="sng" dirty="0" smtClean="0">
                <a:solidFill>
                  <a:srgbClr val="660066"/>
                </a:solidFill>
                <a:effectLst/>
              </a:rPr>
            </a:br>
            <a:endParaRPr lang="cs-CZ" sz="3600" u="sng" dirty="0">
              <a:solidFill>
                <a:srgbClr val="660066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500306"/>
            <a:ext cx="8229600" cy="350698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0099"/>
                </a:solidFill>
              </a:rPr>
              <a:t>Řešení: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0099"/>
                </a:solidFill>
              </a:rPr>
              <a:t>m</a:t>
            </a:r>
            <a:r>
              <a:rPr lang="cs-CZ" sz="3200" b="1" dirty="0" smtClean="0">
                <a:solidFill>
                  <a:srgbClr val="000099"/>
                </a:solidFill>
                <a:latin typeface="Arial Black"/>
              </a:rPr>
              <a:t>=547,4 g		V=m:</a:t>
            </a:r>
            <a:r>
              <a:rPr lang="el-GR" sz="3200" b="1" dirty="0" smtClean="0">
                <a:solidFill>
                  <a:srgbClr val="000099"/>
                </a:solidFill>
                <a:latin typeface="Arial"/>
                <a:cs typeface="Arial"/>
              </a:rPr>
              <a:t>ρ</a:t>
            </a:r>
            <a:endParaRPr lang="cs-CZ" sz="3200" b="1" dirty="0" smtClean="0">
              <a:solidFill>
                <a:srgbClr val="000099"/>
              </a:solidFill>
              <a:latin typeface="Arial Black"/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000099"/>
                </a:solidFill>
                <a:latin typeface="Arial Black"/>
                <a:cs typeface="Arial"/>
              </a:rPr>
              <a:t>ρ=8,9 g/</a:t>
            </a:r>
            <a:r>
              <a:rPr lang="cs-CZ" sz="3200" b="1" dirty="0" smtClean="0">
                <a:solidFill>
                  <a:srgbClr val="000099"/>
                </a:solidFill>
              </a:rPr>
              <a:t>cm³		V</a:t>
            </a:r>
            <a:r>
              <a:rPr lang="cs-CZ" sz="3200" b="1" dirty="0" smtClean="0">
                <a:solidFill>
                  <a:srgbClr val="000099"/>
                </a:solidFill>
                <a:latin typeface="Arial Black"/>
              </a:rPr>
              <a:t>=547,4:8,9</a:t>
            </a:r>
            <a:endParaRPr lang="cs-CZ" sz="3200" b="1" dirty="0" smtClean="0">
              <a:solidFill>
                <a:srgbClr val="000099"/>
              </a:solidFill>
            </a:endParaRPr>
          </a:p>
          <a:p>
            <a:pPr>
              <a:buNone/>
            </a:pPr>
            <a:r>
              <a:rPr lang="cs-CZ" sz="3200" b="1" u="sng" dirty="0" smtClean="0">
                <a:solidFill>
                  <a:srgbClr val="000099"/>
                </a:solidFill>
              </a:rPr>
              <a:t>V</a:t>
            </a:r>
            <a:r>
              <a:rPr lang="cs-CZ" sz="3200" b="1" u="sng" dirty="0" smtClean="0">
                <a:solidFill>
                  <a:srgbClr val="000099"/>
                </a:solidFill>
                <a:latin typeface="Arial Black"/>
              </a:rPr>
              <a:t>=? </a:t>
            </a:r>
            <a:r>
              <a:rPr lang="en-US" sz="3200" b="1" u="sng" dirty="0" smtClean="0">
                <a:solidFill>
                  <a:srgbClr val="000099"/>
                </a:solidFill>
                <a:latin typeface="Arial Black"/>
              </a:rPr>
              <a:t>[</a:t>
            </a:r>
            <a:r>
              <a:rPr lang="cs-CZ" sz="3200" b="1" u="sng" dirty="0" smtClean="0">
                <a:solidFill>
                  <a:srgbClr val="000099"/>
                </a:solidFill>
              </a:rPr>
              <a:t>cm³</a:t>
            </a:r>
            <a:r>
              <a:rPr lang="en-US" sz="3200" b="1" u="sng" dirty="0" smtClean="0">
                <a:solidFill>
                  <a:srgbClr val="000099"/>
                </a:solidFill>
                <a:latin typeface="Arial Black"/>
              </a:rPr>
              <a:t>]</a:t>
            </a:r>
            <a:r>
              <a:rPr lang="cs-CZ" sz="3200" b="1" dirty="0" smtClean="0">
                <a:solidFill>
                  <a:srgbClr val="000099"/>
                </a:solidFill>
                <a:latin typeface="Arial Black"/>
              </a:rPr>
              <a:t>		V=61,1 </a:t>
            </a:r>
            <a:r>
              <a:rPr lang="cs-CZ" sz="3200" b="1" dirty="0" smtClean="0">
                <a:solidFill>
                  <a:srgbClr val="000099"/>
                </a:solidFill>
              </a:rPr>
              <a:t>cm³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0099"/>
                </a:solidFill>
              </a:rPr>
              <a:t>Objem měděného válečku je </a:t>
            </a:r>
            <a:r>
              <a:rPr lang="cs-CZ" sz="3200" b="1" dirty="0" smtClean="0">
                <a:solidFill>
                  <a:srgbClr val="000099"/>
                </a:solidFill>
                <a:latin typeface="Arial Black"/>
              </a:rPr>
              <a:t>61,1 </a:t>
            </a:r>
            <a:r>
              <a:rPr lang="cs-CZ" sz="3200" b="1" dirty="0" smtClean="0">
                <a:solidFill>
                  <a:srgbClr val="000099"/>
                </a:solidFill>
              </a:rPr>
              <a:t>cm³.</a:t>
            </a:r>
            <a:endParaRPr lang="cs-CZ" sz="3200" b="1" dirty="0">
              <a:solidFill>
                <a:srgbClr val="00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5423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Měděný váleček má hmotnost 547,4g. Určete jeho objem: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357430"/>
            <a:ext cx="7355160" cy="3649861"/>
          </a:xfrm>
        </p:spPr>
        <p:txBody>
          <a:bodyPr/>
          <a:lstStyle/>
          <a:p>
            <a:pPr>
              <a:buNone/>
            </a:pPr>
            <a:r>
              <a:rPr lang="cs-CZ" sz="2800" b="1" dirty="0" smtClean="0">
                <a:solidFill>
                  <a:srgbClr val="9900CC"/>
                </a:solidFill>
              </a:rPr>
              <a:t>Řešení: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9900CC"/>
                </a:solidFill>
              </a:rPr>
              <a:t>m</a:t>
            </a:r>
            <a:r>
              <a:rPr lang="cs-CZ" sz="2800" b="1" dirty="0" smtClean="0">
                <a:solidFill>
                  <a:srgbClr val="9900CC"/>
                </a:solidFill>
                <a:latin typeface="Arial Black"/>
              </a:rPr>
              <a:t>=40 kg			V=m : </a:t>
            </a:r>
            <a:r>
              <a:rPr lang="el-GR" sz="2800" b="1" dirty="0" smtClean="0">
                <a:solidFill>
                  <a:srgbClr val="9900CC"/>
                </a:solidFill>
                <a:latin typeface="Arial"/>
                <a:cs typeface="Arial"/>
              </a:rPr>
              <a:t>ρ</a:t>
            </a:r>
            <a:endParaRPr lang="cs-CZ" sz="2800" b="1" dirty="0" smtClean="0">
              <a:solidFill>
                <a:srgbClr val="9900CC"/>
              </a:solidFill>
              <a:latin typeface="Arial Black"/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9900CC"/>
                </a:solidFill>
                <a:latin typeface="Arial Black"/>
                <a:cs typeface="Arial"/>
              </a:rPr>
              <a:t>ρ=1 000 kg/</a:t>
            </a:r>
            <a:r>
              <a:rPr lang="cs-CZ" sz="2800" b="1" dirty="0" smtClean="0">
                <a:solidFill>
                  <a:srgbClr val="9900CC"/>
                </a:solidFill>
              </a:rPr>
              <a:t>m³	V</a:t>
            </a:r>
            <a:r>
              <a:rPr lang="cs-CZ" sz="2800" b="1" dirty="0" smtClean="0">
                <a:solidFill>
                  <a:srgbClr val="9900CC"/>
                </a:solidFill>
                <a:latin typeface="Arial Black"/>
              </a:rPr>
              <a:t>=40 : 1 000</a:t>
            </a:r>
            <a:endParaRPr lang="cs-CZ" sz="2800" b="1" dirty="0" smtClean="0">
              <a:solidFill>
                <a:srgbClr val="9900CC"/>
              </a:solidFill>
            </a:endParaRPr>
          </a:p>
          <a:p>
            <a:pPr>
              <a:buNone/>
            </a:pPr>
            <a:r>
              <a:rPr lang="cs-CZ" sz="2800" b="1" u="sng" dirty="0" smtClean="0">
                <a:solidFill>
                  <a:srgbClr val="9900CC"/>
                </a:solidFill>
              </a:rPr>
              <a:t>V</a:t>
            </a:r>
            <a:r>
              <a:rPr lang="cs-CZ" sz="2800" b="1" u="sng" dirty="0" smtClean="0">
                <a:solidFill>
                  <a:srgbClr val="9900CC"/>
                </a:solidFill>
                <a:latin typeface="Arial Black"/>
              </a:rPr>
              <a:t>=? </a:t>
            </a:r>
            <a:r>
              <a:rPr lang="en-US" sz="2800" b="1" u="sng" dirty="0" smtClean="0">
                <a:solidFill>
                  <a:srgbClr val="9900CC"/>
                </a:solidFill>
                <a:latin typeface="Arial Black"/>
              </a:rPr>
              <a:t>[</a:t>
            </a:r>
            <a:r>
              <a:rPr lang="cs-CZ" sz="2800" b="1" u="sng" dirty="0" smtClean="0">
                <a:solidFill>
                  <a:srgbClr val="9900CC"/>
                </a:solidFill>
              </a:rPr>
              <a:t>m³</a:t>
            </a:r>
            <a:r>
              <a:rPr lang="en-US" sz="2800" b="1" u="sng" dirty="0" smtClean="0">
                <a:solidFill>
                  <a:srgbClr val="9900CC"/>
                </a:solidFill>
                <a:latin typeface="Arial Black"/>
              </a:rPr>
              <a:t>]</a:t>
            </a:r>
            <a:r>
              <a:rPr lang="cs-CZ" sz="2800" b="1" dirty="0" smtClean="0">
                <a:solidFill>
                  <a:srgbClr val="9900CC"/>
                </a:solidFill>
                <a:latin typeface="Arial Black"/>
              </a:rPr>
              <a:t>			V=0,040 </a:t>
            </a:r>
            <a:r>
              <a:rPr lang="cs-CZ" sz="2800" b="1" dirty="0" smtClean="0">
                <a:solidFill>
                  <a:srgbClr val="9900CC"/>
                </a:solidFill>
              </a:rPr>
              <a:t>m³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9900CC"/>
                </a:solidFill>
              </a:rPr>
              <a:t>					</a:t>
            </a:r>
            <a:r>
              <a:rPr lang="cs-CZ" sz="2800" b="1" dirty="0" smtClean="0">
                <a:solidFill>
                  <a:srgbClr val="9900CC"/>
                </a:solidFill>
                <a:latin typeface="Arial Black"/>
              </a:rPr>
              <a:t>V=40 d</a:t>
            </a:r>
            <a:r>
              <a:rPr lang="cs-CZ" sz="2800" b="1" dirty="0" smtClean="0">
                <a:solidFill>
                  <a:srgbClr val="9900CC"/>
                </a:solidFill>
              </a:rPr>
              <a:t>m³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9900CC"/>
                </a:solidFill>
              </a:rPr>
              <a:t>Objem těla žáka je asi </a:t>
            </a:r>
            <a:r>
              <a:rPr lang="cs-CZ" sz="2800" b="1" dirty="0" smtClean="0">
                <a:solidFill>
                  <a:srgbClr val="9900CC"/>
                </a:solidFill>
                <a:latin typeface="Arial Black"/>
              </a:rPr>
              <a:t>40 d</a:t>
            </a:r>
            <a:r>
              <a:rPr lang="cs-CZ" sz="2800" b="1" dirty="0" smtClean="0">
                <a:solidFill>
                  <a:srgbClr val="9900CC"/>
                </a:solidFill>
              </a:rPr>
              <a:t>m³.</a:t>
            </a:r>
          </a:p>
          <a:p>
            <a:pPr>
              <a:buNone/>
            </a:pPr>
            <a:endParaRPr lang="cs-CZ" dirty="0">
              <a:solidFill>
                <a:srgbClr val="9900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rgbClr val="FF0066"/>
                </a:solidFill>
                <a:effectLst/>
              </a:rPr>
              <a:t>Jaký objem má přibližně vaše tělo?</a:t>
            </a:r>
            <a:br>
              <a:rPr lang="cs-CZ" sz="2800" dirty="0" smtClean="0">
                <a:solidFill>
                  <a:srgbClr val="FF0066"/>
                </a:solidFill>
                <a:effectLst/>
              </a:rPr>
            </a:br>
            <a:r>
              <a:rPr lang="cs-CZ" sz="2800" dirty="0" smtClean="0">
                <a:solidFill>
                  <a:srgbClr val="FF0066"/>
                </a:solidFill>
                <a:effectLst/>
              </a:rPr>
              <a:t>Předpokládejme hmotnost žáka 40 kg.</a:t>
            </a:r>
            <a:br>
              <a:rPr lang="cs-CZ" sz="2800" dirty="0" smtClean="0">
                <a:solidFill>
                  <a:srgbClr val="FF0066"/>
                </a:solidFill>
                <a:effectLst/>
              </a:rPr>
            </a:br>
            <a:r>
              <a:rPr lang="cs-CZ" sz="2800" dirty="0" smtClean="0">
                <a:solidFill>
                  <a:srgbClr val="FF0066"/>
                </a:solidFill>
                <a:effectLst/>
              </a:rPr>
              <a:t>Průměrná hustota lidského těla je přibližně stejná jako hustota vody (</a:t>
            </a:r>
            <a:r>
              <a:rPr lang="cs-CZ" sz="2800" dirty="0" smtClean="0">
                <a:solidFill>
                  <a:srgbClr val="FF0066"/>
                </a:solidFill>
                <a:effectLst/>
                <a:latin typeface="Arial Black"/>
                <a:cs typeface="Arial"/>
              </a:rPr>
              <a:t>ρ=1 000 kg/</a:t>
            </a:r>
            <a:r>
              <a:rPr lang="cs-CZ" sz="2800" dirty="0" smtClean="0">
                <a:solidFill>
                  <a:srgbClr val="FF0066"/>
                </a:solidFill>
                <a:effectLst/>
              </a:rPr>
              <a:t>m³).</a:t>
            </a:r>
            <a:endParaRPr lang="cs-CZ" sz="2800" dirty="0">
              <a:solidFill>
                <a:srgbClr val="FF0066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825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8000"/>
                </a:solidFill>
                <a:effectLst/>
              </a:rPr>
              <a:t>Vešel by se do nádoby o objemu 3 litry líh o hmotnosti 2 kg?</a:t>
            </a:r>
            <a:br>
              <a:rPr lang="cs-CZ" sz="2800" dirty="0" smtClean="0">
                <a:solidFill>
                  <a:srgbClr val="008000"/>
                </a:solidFill>
                <a:effectLst/>
              </a:rPr>
            </a:br>
            <a:r>
              <a:rPr lang="cs-CZ" sz="2800" dirty="0" smtClean="0">
                <a:solidFill>
                  <a:srgbClr val="008000"/>
                </a:solidFill>
                <a:effectLst/>
              </a:rPr>
              <a:t>Úlohu vypočítejte a vyberte správnou odpověď:</a:t>
            </a:r>
            <a:endParaRPr lang="cs-CZ" sz="2800" dirty="0">
              <a:solidFill>
                <a:srgbClr val="008000"/>
              </a:solidFill>
              <a:effectLst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39552" y="2636912"/>
            <a:ext cx="3168352" cy="1944216"/>
          </a:xfrm>
          <a:prstGeom prst="roundRect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  <a:latin typeface="Arial Black"/>
                <a:cs typeface="Arial"/>
              </a:rPr>
              <a:t>ρ=800 kg/</a:t>
            </a:r>
            <a:r>
              <a:rPr lang="cs-CZ" sz="2800" b="1" dirty="0" smtClean="0">
                <a:solidFill>
                  <a:srgbClr val="003300"/>
                </a:solidFill>
              </a:rPr>
              <a:t>m³</a:t>
            </a:r>
          </a:p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V</a:t>
            </a:r>
            <a:r>
              <a:rPr lang="cs-CZ" sz="2800" b="1" dirty="0" smtClean="0">
                <a:solidFill>
                  <a:srgbClr val="003300"/>
                </a:solidFill>
                <a:latin typeface="Arial Black"/>
                <a:cs typeface="Arial"/>
              </a:rPr>
              <a:t>=1,6 l</a:t>
            </a:r>
          </a:p>
          <a:p>
            <a:pPr algn="ctr"/>
            <a:r>
              <a:rPr lang="cs-CZ" sz="2800" b="1" dirty="0" smtClean="0">
                <a:solidFill>
                  <a:srgbClr val="003300"/>
                </a:solidFill>
                <a:latin typeface="Arial Black"/>
                <a:cs typeface="Arial"/>
              </a:rPr>
              <a:t>Ano, vešel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572000" y="4581128"/>
            <a:ext cx="3168352" cy="1944216"/>
          </a:xfrm>
          <a:prstGeom prst="roundRect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  <a:latin typeface="Arial Black"/>
                <a:cs typeface="Arial"/>
              </a:rPr>
              <a:t>ρ=800 kg/</a:t>
            </a:r>
            <a:r>
              <a:rPr lang="cs-CZ" sz="2800" b="1" dirty="0" smtClean="0">
                <a:solidFill>
                  <a:srgbClr val="003300"/>
                </a:solidFill>
              </a:rPr>
              <a:t>m³</a:t>
            </a:r>
          </a:p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V</a:t>
            </a:r>
            <a:r>
              <a:rPr lang="cs-CZ" sz="2800" b="1" dirty="0" smtClean="0">
                <a:solidFill>
                  <a:srgbClr val="003300"/>
                </a:solidFill>
                <a:latin typeface="Arial Black"/>
                <a:cs typeface="Arial"/>
              </a:rPr>
              <a:t>=2,5 l</a:t>
            </a:r>
          </a:p>
          <a:p>
            <a:pPr algn="ctr"/>
            <a:r>
              <a:rPr lang="cs-CZ" sz="2800" b="1" dirty="0" smtClean="0">
                <a:solidFill>
                  <a:srgbClr val="003300"/>
                </a:solidFill>
                <a:latin typeface="Arial Black"/>
                <a:cs typeface="Arial"/>
              </a:rPr>
              <a:t>Ano, vešel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427984" y="1988840"/>
            <a:ext cx="3168352" cy="1944216"/>
          </a:xfrm>
          <a:prstGeom prst="roundRect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  <a:latin typeface="Arial Black"/>
                <a:cs typeface="Arial"/>
              </a:rPr>
              <a:t>ρ=8 000 kg/</a:t>
            </a:r>
            <a:r>
              <a:rPr lang="cs-CZ" sz="2800" b="1" dirty="0" smtClean="0">
                <a:solidFill>
                  <a:srgbClr val="003300"/>
                </a:solidFill>
              </a:rPr>
              <a:t>m³</a:t>
            </a:r>
          </a:p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V</a:t>
            </a:r>
            <a:r>
              <a:rPr lang="cs-CZ" sz="2800" b="1" dirty="0" smtClean="0">
                <a:solidFill>
                  <a:srgbClr val="003300"/>
                </a:solidFill>
                <a:latin typeface="Arial Black"/>
                <a:cs typeface="Arial"/>
              </a:rPr>
              <a:t>=25 l</a:t>
            </a:r>
          </a:p>
          <a:p>
            <a:pPr algn="ctr"/>
            <a:r>
              <a:rPr lang="cs-CZ" sz="2800" b="1" dirty="0" smtClean="0">
                <a:solidFill>
                  <a:srgbClr val="003300"/>
                </a:solidFill>
                <a:latin typeface="Arial Black"/>
                <a:cs typeface="Arial"/>
              </a:rPr>
              <a:t>Nevešel</a:t>
            </a:r>
            <a:endParaRPr lang="cs-CZ" sz="2800" b="1" dirty="0">
              <a:solidFill>
                <a:srgbClr val="00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24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26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0099"/>
                </a:solidFill>
                <a:effectLst/>
              </a:rPr>
              <a:t>Tanker převáží 320 000 tun ropy. Jaký je objem této ropy?</a:t>
            </a:r>
            <a:br>
              <a:rPr lang="cs-CZ" sz="2800" dirty="0" smtClean="0">
                <a:solidFill>
                  <a:srgbClr val="000099"/>
                </a:solidFill>
                <a:effectLst/>
              </a:rPr>
            </a:br>
            <a:r>
              <a:rPr lang="cs-CZ" sz="2800" dirty="0" smtClean="0">
                <a:solidFill>
                  <a:srgbClr val="000099"/>
                </a:solidFill>
                <a:effectLst/>
              </a:rPr>
              <a:t>Vypočítejte a vyberte správné řešení:</a:t>
            </a:r>
            <a:endParaRPr lang="cs-CZ" sz="2800" dirty="0">
              <a:solidFill>
                <a:srgbClr val="000099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11560" y="2420888"/>
            <a:ext cx="3744416" cy="1296144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 smtClean="0">
              <a:solidFill>
                <a:srgbClr val="000099"/>
              </a:solidFill>
              <a:latin typeface="Arial Black"/>
              <a:cs typeface="Arial"/>
            </a:endParaRPr>
          </a:p>
          <a:p>
            <a:pPr algn="ctr"/>
            <a:r>
              <a:rPr lang="cs-CZ" sz="2800" b="1" dirty="0" smtClean="0">
                <a:solidFill>
                  <a:srgbClr val="000099"/>
                </a:solidFill>
                <a:latin typeface="Arial Black"/>
                <a:cs typeface="Arial"/>
              </a:rPr>
              <a:t>ρ=860 kg/</a:t>
            </a:r>
            <a:r>
              <a:rPr lang="cs-CZ" sz="2800" b="1" dirty="0" smtClean="0">
                <a:solidFill>
                  <a:srgbClr val="000099"/>
                </a:solidFill>
              </a:rPr>
              <a:t>m³</a:t>
            </a:r>
          </a:p>
          <a:p>
            <a:pPr algn="ctr"/>
            <a:r>
              <a:rPr lang="cs-CZ" sz="2800" b="1" dirty="0" smtClean="0">
                <a:solidFill>
                  <a:srgbClr val="000099"/>
                </a:solidFill>
                <a:latin typeface="Arial Black"/>
              </a:rPr>
              <a:t>V=327 000 </a:t>
            </a:r>
            <a:r>
              <a:rPr lang="cs-CZ" sz="2800" b="1" dirty="0" smtClean="0">
                <a:solidFill>
                  <a:srgbClr val="000099"/>
                </a:solidFill>
              </a:rPr>
              <a:t>m³</a:t>
            </a:r>
          </a:p>
          <a:p>
            <a:pPr algn="ctr"/>
            <a:endParaRPr lang="cs-CZ" sz="2800" b="1" dirty="0" smtClean="0">
              <a:solidFill>
                <a:srgbClr val="000099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932040" y="2348880"/>
            <a:ext cx="3744416" cy="1296144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 smtClean="0">
              <a:solidFill>
                <a:srgbClr val="000099"/>
              </a:solidFill>
              <a:latin typeface="Arial Black"/>
              <a:cs typeface="Arial"/>
            </a:endParaRPr>
          </a:p>
          <a:p>
            <a:pPr algn="ctr"/>
            <a:r>
              <a:rPr lang="cs-CZ" sz="2800" b="1" dirty="0" smtClean="0">
                <a:solidFill>
                  <a:srgbClr val="000099"/>
                </a:solidFill>
                <a:latin typeface="Arial Black"/>
                <a:cs typeface="Arial"/>
              </a:rPr>
              <a:t>ρ=860 kg/</a:t>
            </a:r>
            <a:r>
              <a:rPr lang="cs-CZ" sz="2800" b="1" dirty="0" smtClean="0">
                <a:solidFill>
                  <a:srgbClr val="000099"/>
                </a:solidFill>
              </a:rPr>
              <a:t>m³</a:t>
            </a:r>
          </a:p>
          <a:p>
            <a:pPr algn="ctr"/>
            <a:r>
              <a:rPr lang="cs-CZ" sz="2800" b="1" dirty="0" smtClean="0">
                <a:solidFill>
                  <a:srgbClr val="000099"/>
                </a:solidFill>
                <a:latin typeface="Arial Black"/>
              </a:rPr>
              <a:t>V=372 000 </a:t>
            </a:r>
            <a:r>
              <a:rPr lang="cs-CZ" sz="2800" b="1" dirty="0" smtClean="0">
                <a:solidFill>
                  <a:srgbClr val="000099"/>
                </a:solidFill>
              </a:rPr>
              <a:t>m³</a:t>
            </a:r>
          </a:p>
          <a:p>
            <a:pPr algn="ctr"/>
            <a:endParaRPr lang="cs-CZ" sz="2800" b="1" dirty="0" smtClean="0">
              <a:solidFill>
                <a:srgbClr val="000099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83568" y="4077072"/>
            <a:ext cx="3744416" cy="1296144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 smtClean="0">
              <a:solidFill>
                <a:srgbClr val="000099"/>
              </a:solidFill>
              <a:latin typeface="Arial Black"/>
              <a:cs typeface="Arial"/>
            </a:endParaRPr>
          </a:p>
          <a:p>
            <a:pPr algn="ctr"/>
            <a:r>
              <a:rPr lang="cs-CZ" sz="2800" b="1" dirty="0" smtClean="0">
                <a:solidFill>
                  <a:srgbClr val="000099"/>
                </a:solidFill>
                <a:latin typeface="Arial Black"/>
                <a:cs typeface="Arial"/>
              </a:rPr>
              <a:t>ρ=860 kg/</a:t>
            </a:r>
            <a:r>
              <a:rPr lang="cs-CZ" sz="2800" b="1" dirty="0" smtClean="0">
                <a:solidFill>
                  <a:srgbClr val="000099"/>
                </a:solidFill>
              </a:rPr>
              <a:t>m³</a:t>
            </a:r>
          </a:p>
          <a:p>
            <a:pPr algn="ctr"/>
            <a:r>
              <a:rPr lang="cs-CZ" sz="2800" b="1" dirty="0" smtClean="0">
                <a:solidFill>
                  <a:srgbClr val="000099"/>
                </a:solidFill>
                <a:latin typeface="Arial Black"/>
              </a:rPr>
              <a:t>V=273 000 </a:t>
            </a:r>
            <a:r>
              <a:rPr lang="cs-CZ" sz="2800" b="1" dirty="0" smtClean="0">
                <a:solidFill>
                  <a:srgbClr val="000099"/>
                </a:solidFill>
              </a:rPr>
              <a:t>m³</a:t>
            </a:r>
          </a:p>
          <a:p>
            <a:pPr algn="ctr"/>
            <a:endParaRPr lang="cs-CZ" sz="2800" b="1" dirty="0" smtClean="0">
              <a:solidFill>
                <a:srgbClr val="000099"/>
              </a:solidFill>
            </a:endParaRPr>
          </a:p>
        </p:txBody>
      </p:sp>
      <p:pic>
        <p:nvPicPr>
          <p:cNvPr id="4098" name="Picture 2" descr="http://smallcapworld.files.wordpress.com/2011/06/oil-tanker-2500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4077072"/>
            <a:ext cx="2797702" cy="252420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348880"/>
            <a:ext cx="4690864" cy="365841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zlato, </a:t>
            </a:r>
            <a:r>
              <a:rPr lang="cs-CZ" sz="2400" b="1" dirty="0" smtClean="0">
                <a:solidFill>
                  <a:srgbClr val="FF0000"/>
                </a:solidFill>
                <a:latin typeface="Arial Black"/>
                <a:cs typeface="Arial"/>
              </a:rPr>
              <a:t>ρ=19,3 g/c</a:t>
            </a:r>
            <a:r>
              <a:rPr lang="cs-CZ" sz="2400" b="1" dirty="0" smtClean="0">
                <a:solidFill>
                  <a:srgbClr val="FF0000"/>
                </a:solidFill>
              </a:rPr>
              <a:t>m³</a:t>
            </a:r>
          </a:p>
          <a:p>
            <a:pPr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stříbro</a:t>
            </a:r>
            <a:r>
              <a:rPr lang="cs-CZ" sz="2800" b="1" dirty="0" smtClean="0">
                <a:solidFill>
                  <a:srgbClr val="FF0000"/>
                </a:solidFill>
                <a:latin typeface="Arial Black"/>
                <a:cs typeface="Arial"/>
              </a:rPr>
              <a:t>, ρ=10,5 g/c</a:t>
            </a:r>
            <a:r>
              <a:rPr lang="cs-CZ" sz="2800" b="1" dirty="0" smtClean="0">
                <a:solidFill>
                  <a:srgbClr val="FF0000"/>
                </a:solidFill>
              </a:rPr>
              <a:t>m³</a:t>
            </a: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měď, </a:t>
            </a:r>
            <a:r>
              <a:rPr lang="cs-CZ" sz="2800" b="1" dirty="0" smtClean="0">
                <a:solidFill>
                  <a:srgbClr val="FF0000"/>
                </a:solidFill>
                <a:latin typeface="Arial Black"/>
                <a:cs typeface="Arial"/>
              </a:rPr>
              <a:t>ρ=8,9 g/c</a:t>
            </a:r>
            <a:r>
              <a:rPr lang="cs-CZ" sz="2800" b="1" dirty="0" smtClean="0">
                <a:solidFill>
                  <a:srgbClr val="FF0000"/>
                </a:solidFill>
              </a:rPr>
              <a:t>m³</a:t>
            </a: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hliník, </a:t>
            </a:r>
            <a:r>
              <a:rPr lang="cs-CZ" sz="2800" b="1" dirty="0" smtClean="0">
                <a:solidFill>
                  <a:srgbClr val="FF0000"/>
                </a:solidFill>
                <a:latin typeface="Arial Black"/>
                <a:cs typeface="Arial"/>
              </a:rPr>
              <a:t>ρ=2,7 g/c</a:t>
            </a:r>
            <a:r>
              <a:rPr lang="cs-CZ" sz="2800" b="1" dirty="0" smtClean="0">
                <a:solidFill>
                  <a:srgbClr val="FF0000"/>
                </a:solidFill>
              </a:rPr>
              <a:t>m³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800000"/>
                </a:solidFill>
                <a:effectLst/>
              </a:rPr>
              <a:t>Jaký objem by mělo těleso o hmotnosti 1g ze zlata, stříbra, mědi a hliníku?</a:t>
            </a:r>
            <a:br>
              <a:rPr lang="cs-CZ" sz="2800" dirty="0" smtClean="0">
                <a:solidFill>
                  <a:srgbClr val="800000"/>
                </a:solidFill>
                <a:effectLst/>
              </a:rPr>
            </a:br>
            <a:r>
              <a:rPr lang="cs-CZ" sz="2800" dirty="0" smtClean="0">
                <a:solidFill>
                  <a:srgbClr val="800000"/>
                </a:solidFill>
                <a:effectLst/>
              </a:rPr>
              <a:t>Vyhledejte hustotu látek a vypočítejte:</a:t>
            </a:r>
            <a:endParaRPr lang="cs-CZ" sz="2800" dirty="0">
              <a:solidFill>
                <a:srgbClr val="800000"/>
              </a:solidFill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292080" y="2276872"/>
            <a:ext cx="3096344" cy="720080"/>
          </a:xfrm>
          <a:prstGeom prst="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 smtClean="0">
              <a:solidFill>
                <a:srgbClr val="000099"/>
              </a:solidFill>
              <a:latin typeface="Arial Black"/>
            </a:endParaRPr>
          </a:p>
          <a:p>
            <a:pPr algn="ctr"/>
            <a:r>
              <a:rPr lang="cs-CZ" sz="2800" b="1" dirty="0" smtClean="0">
                <a:solidFill>
                  <a:srgbClr val="800000"/>
                </a:solidFill>
                <a:latin typeface="Arial Black"/>
              </a:rPr>
              <a:t>V=0,052 c</a:t>
            </a:r>
            <a:r>
              <a:rPr lang="cs-CZ" sz="2800" b="1" dirty="0" smtClean="0">
                <a:solidFill>
                  <a:srgbClr val="800000"/>
                </a:solidFill>
              </a:rPr>
              <a:t>m³</a:t>
            </a:r>
          </a:p>
          <a:p>
            <a:pPr algn="ctr"/>
            <a:endParaRPr lang="cs-CZ" sz="2800" b="1" dirty="0">
              <a:solidFill>
                <a:srgbClr val="80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292080" y="3068960"/>
            <a:ext cx="3096344" cy="720080"/>
          </a:xfrm>
          <a:prstGeom prst="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 smtClean="0">
              <a:solidFill>
                <a:srgbClr val="000099"/>
              </a:solidFill>
              <a:latin typeface="Arial Black"/>
            </a:endParaRPr>
          </a:p>
          <a:p>
            <a:pPr algn="ctr"/>
            <a:r>
              <a:rPr lang="cs-CZ" sz="2800" b="1" dirty="0" smtClean="0">
                <a:solidFill>
                  <a:srgbClr val="800000"/>
                </a:solidFill>
                <a:latin typeface="Arial Black"/>
              </a:rPr>
              <a:t>V=0,095 c</a:t>
            </a:r>
            <a:r>
              <a:rPr lang="cs-CZ" sz="2800" b="1" dirty="0" smtClean="0">
                <a:solidFill>
                  <a:srgbClr val="800000"/>
                </a:solidFill>
              </a:rPr>
              <a:t>m³</a:t>
            </a:r>
          </a:p>
          <a:p>
            <a:pPr algn="ctr"/>
            <a:endParaRPr lang="cs-CZ" sz="2800" b="1" dirty="0">
              <a:solidFill>
                <a:srgbClr val="8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92080" y="3933056"/>
            <a:ext cx="3096344" cy="720080"/>
          </a:xfrm>
          <a:prstGeom prst="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 smtClean="0">
              <a:solidFill>
                <a:srgbClr val="000099"/>
              </a:solidFill>
              <a:latin typeface="Arial Black"/>
            </a:endParaRPr>
          </a:p>
          <a:p>
            <a:pPr algn="ctr"/>
            <a:r>
              <a:rPr lang="cs-CZ" sz="2800" b="1" dirty="0" smtClean="0">
                <a:solidFill>
                  <a:srgbClr val="800000"/>
                </a:solidFill>
                <a:latin typeface="Arial Black"/>
              </a:rPr>
              <a:t>V=0,112 c</a:t>
            </a:r>
            <a:r>
              <a:rPr lang="cs-CZ" sz="2800" b="1" dirty="0" smtClean="0">
                <a:solidFill>
                  <a:srgbClr val="800000"/>
                </a:solidFill>
              </a:rPr>
              <a:t>m³</a:t>
            </a:r>
          </a:p>
          <a:p>
            <a:pPr algn="ctr"/>
            <a:endParaRPr lang="cs-CZ" sz="2800" b="1" dirty="0">
              <a:solidFill>
                <a:srgbClr val="8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292080" y="4869160"/>
            <a:ext cx="3096344" cy="720080"/>
          </a:xfrm>
          <a:prstGeom prst="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 smtClean="0">
              <a:solidFill>
                <a:srgbClr val="000099"/>
              </a:solidFill>
              <a:latin typeface="Arial Black"/>
            </a:endParaRPr>
          </a:p>
          <a:p>
            <a:pPr algn="ctr"/>
            <a:r>
              <a:rPr lang="cs-CZ" sz="2800" b="1" dirty="0" smtClean="0">
                <a:solidFill>
                  <a:srgbClr val="800000"/>
                </a:solidFill>
                <a:latin typeface="Arial Black"/>
              </a:rPr>
              <a:t>V=0,370 c</a:t>
            </a:r>
            <a:r>
              <a:rPr lang="cs-CZ" sz="2800" b="1" dirty="0" smtClean="0">
                <a:solidFill>
                  <a:srgbClr val="800000"/>
                </a:solidFill>
              </a:rPr>
              <a:t>m³</a:t>
            </a:r>
          </a:p>
          <a:p>
            <a:pPr algn="ctr"/>
            <a:endParaRPr lang="cs-CZ" sz="2800" b="1" dirty="0">
              <a:solidFill>
                <a:srgbClr val="8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 animBg="1"/>
      <p:bldP spid="5" grpId="0" animBg="1"/>
      <p:bldP spid="6" grpId="0" animBg="1"/>
      <p:bldP spid="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b="1" dirty="0" smtClean="0">
                <a:solidFill>
                  <a:srgbClr val="00CC00"/>
                </a:solidFill>
              </a:rPr>
              <a:t>Tesař J., Jáchim F., Fyzika 1 pro ZŠ, Fyzikální veličiny a jejich měření, pedagogické nakladatelství, a.s., SPN 2007.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CC00"/>
                </a:solidFill>
              </a:rPr>
              <a:t>Rauner K., Havel V., a kol., Fyzika 6 pro ZŠ a víceletá gymnázia, Nakladatelství Fraus 2005.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CC00"/>
                </a:solidFill>
              </a:rPr>
              <a:t>Bohuněk, J., Sbírka úloh z fyziky pro ZŠ 1díl, Prometheus, s.r.o., ISBN 80-85849-06-2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CC00"/>
                </a:solidFill>
              </a:rPr>
              <a:t>galerie office</a:t>
            </a:r>
          </a:p>
          <a:p>
            <a:pPr>
              <a:buNone/>
            </a:pPr>
            <a:r>
              <a:rPr lang="en-US" sz="1400" b="1" dirty="0" smtClean="0">
                <a:solidFill>
                  <a:srgbClr val="00CC00"/>
                </a:solidFill>
                <a:hlinkClick r:id="rId2"/>
              </a:rPr>
              <a:t>http://nd02.jxs.cz/822/253/8094661e41_59564763_o2.jpg</a:t>
            </a:r>
            <a:r>
              <a:rPr lang="cs-CZ" sz="1400" b="1" dirty="0" smtClean="0">
                <a:solidFill>
                  <a:srgbClr val="00CC00"/>
                </a:solidFill>
              </a:rPr>
              <a:t> </a:t>
            </a:r>
            <a:r>
              <a:rPr lang="en-US" sz="1400" b="1" dirty="0" smtClean="0">
                <a:solidFill>
                  <a:srgbClr val="00CC00"/>
                </a:solidFill>
              </a:rPr>
              <a:t>[cit</a:t>
            </a:r>
            <a:r>
              <a:rPr lang="cs-CZ" sz="1400" b="1" dirty="0" smtClean="0">
                <a:solidFill>
                  <a:srgbClr val="00CC00"/>
                </a:solidFill>
              </a:rPr>
              <a:t>:2012-12-19</a:t>
            </a:r>
            <a:r>
              <a:rPr lang="en-US" sz="1400" b="1" smtClean="0">
                <a:solidFill>
                  <a:srgbClr val="00CC00"/>
                </a:solidFill>
              </a:rPr>
              <a:t>]</a:t>
            </a:r>
            <a:endParaRPr lang="cs-CZ" sz="14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CC00"/>
                </a:solidFill>
                <a:hlinkClick r:id="rId3"/>
              </a:rPr>
              <a:t>http</a:t>
            </a:r>
            <a:r>
              <a:rPr lang="en-US" sz="1400" b="1" dirty="0" smtClean="0">
                <a:solidFill>
                  <a:srgbClr val="00CC00"/>
                </a:solidFill>
                <a:hlinkClick r:id="rId3"/>
              </a:rPr>
              <a:t>://stary.kinekus.sk/img/produkty/9900246.jpg</a:t>
            </a:r>
            <a:r>
              <a:rPr lang="cs-CZ" sz="1400" b="1" dirty="0" smtClean="0">
                <a:solidFill>
                  <a:srgbClr val="00CC00"/>
                </a:solidFill>
              </a:rPr>
              <a:t> </a:t>
            </a:r>
            <a:r>
              <a:rPr lang="en-US" sz="1400" b="1" dirty="0" smtClean="0">
                <a:solidFill>
                  <a:srgbClr val="00CC00"/>
                </a:solidFill>
              </a:rPr>
              <a:t>[cit</a:t>
            </a:r>
            <a:r>
              <a:rPr lang="cs-CZ" sz="1400" b="1" dirty="0" smtClean="0">
                <a:solidFill>
                  <a:srgbClr val="00CC00"/>
                </a:solidFill>
              </a:rPr>
              <a:t>:2012-12-19</a:t>
            </a:r>
            <a:r>
              <a:rPr lang="en-US" sz="1400" b="1" dirty="0" smtClean="0">
                <a:solidFill>
                  <a:srgbClr val="00CC00"/>
                </a:solidFill>
              </a:rPr>
              <a:t>]</a:t>
            </a:r>
            <a:endParaRPr lang="cs-CZ" sz="14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CC00"/>
                </a:solidFill>
                <a:hlinkClick r:id="rId4"/>
              </a:rPr>
              <a:t>http://www.noto.cz/gallery/76954/img/63188_img_valecek-na-testo-kovovy-profi-droetker.jpg</a:t>
            </a:r>
            <a:r>
              <a:rPr lang="cs-CZ" sz="1400" b="1" dirty="0" smtClean="0">
                <a:solidFill>
                  <a:srgbClr val="00CC00"/>
                </a:solidFill>
              </a:rPr>
              <a:t> </a:t>
            </a:r>
            <a:r>
              <a:rPr lang="en-US" sz="1400" b="1" dirty="0" smtClean="0">
                <a:solidFill>
                  <a:srgbClr val="00CC00"/>
                </a:solidFill>
              </a:rPr>
              <a:t>[cit</a:t>
            </a:r>
            <a:r>
              <a:rPr lang="cs-CZ" sz="1400" b="1" dirty="0" smtClean="0">
                <a:solidFill>
                  <a:srgbClr val="00CC00"/>
                </a:solidFill>
              </a:rPr>
              <a:t>:2012-12-19</a:t>
            </a:r>
            <a:r>
              <a:rPr lang="en-US" sz="1400" b="1" dirty="0" smtClean="0">
                <a:solidFill>
                  <a:srgbClr val="00CC00"/>
                </a:solidFill>
              </a:rPr>
              <a:t>]</a:t>
            </a:r>
            <a:endParaRPr lang="cs-CZ" sz="14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CC00"/>
                </a:solidFill>
                <a:hlinkClick r:id="rId5"/>
              </a:rPr>
              <a:t>http://smallcapworld.files.wordpress.com/2011/06/oil-tanker-25000.jpg</a:t>
            </a:r>
            <a:r>
              <a:rPr lang="cs-CZ" sz="1400" b="1" dirty="0" smtClean="0">
                <a:solidFill>
                  <a:srgbClr val="00CC00"/>
                </a:solidFill>
              </a:rPr>
              <a:t> </a:t>
            </a:r>
            <a:r>
              <a:rPr lang="en-US" sz="1400" b="1" dirty="0" smtClean="0">
                <a:solidFill>
                  <a:srgbClr val="00CC00"/>
                </a:solidFill>
              </a:rPr>
              <a:t>[cit</a:t>
            </a:r>
            <a:r>
              <a:rPr lang="cs-CZ" sz="1400" b="1" dirty="0" smtClean="0">
                <a:solidFill>
                  <a:srgbClr val="00CC00"/>
                </a:solidFill>
              </a:rPr>
              <a:t>:2012-12-19</a:t>
            </a:r>
            <a:r>
              <a:rPr lang="en-US" sz="1400" b="1" dirty="0" smtClean="0">
                <a:solidFill>
                  <a:srgbClr val="00CC00"/>
                </a:solidFill>
              </a:rPr>
              <a:t>]</a:t>
            </a:r>
            <a:endParaRPr lang="cs-CZ" sz="1400" b="1" dirty="0" smtClean="0">
              <a:solidFill>
                <a:srgbClr val="00CC00"/>
              </a:solidFill>
            </a:endParaRPr>
          </a:p>
          <a:p>
            <a:pPr>
              <a:buNone/>
            </a:pPr>
            <a:endParaRPr lang="cs-CZ" sz="14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79690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054617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400" b="1" noProof="0" dirty="0" smtClean="0">
                <a:solidFill>
                  <a:srgbClr val="00B0F0"/>
                </a:solidFill>
              </a:rPr>
              <a:t>Prezentace slouží k zopakování naučeného učiva a k naučení nového učiva. 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Žák  si nejprve formou otázek a odpovědí zopakuje již naučené znalosti o hmotnosti, objemu a hustotě.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Žák umí převádět jednotky hmotnosti, objemu a hustoty.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Žák vyhledává hustotu látky v Tabulkách.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Žák se naučí řešit jednoduché úlohy na výpočet objemu ze vzorce pro výpočet hustoty.</a:t>
            </a:r>
          </a:p>
          <a:p>
            <a:pPr>
              <a:buNone/>
            </a:pP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868346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Metodika prezentace: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136</TotalTime>
  <Words>647</Words>
  <Application>Microsoft Office PowerPoint</Application>
  <PresentationFormat>Předvádění na obrazovce (4:3)</PresentationFormat>
  <Paragraphs>147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Shluk</vt:lpstr>
      <vt:lpstr>Snímek 1</vt:lpstr>
      <vt:lpstr>Vyhledejte v tabulce CH 1 hustotu cínu a vysvětlete, jakou hmotnost má těleso z cínu o objemu 1m³. Vyberte správnou odpověď:</vt:lpstr>
      <vt:lpstr>Tři tělesa o stejném objemu jsou zhotovena z olova, zlata a platiny. Které z nich má největší hmotnost a které nejmenší? Vyberte správnou odpověď:</vt:lpstr>
      <vt:lpstr>Vyjádřete hustotu látek v kg/m³, vyhledejte v Tabulkách látku, které přísluší daná hustota.</vt:lpstr>
      <vt:lpstr>Vyjádřete hustotu látek v g/cm³, vyhledejte v Tabulkách látku, které přísluší daná hustota.</vt:lpstr>
      <vt:lpstr>Na jedné misce rovnoramenných vah je plný váleček z hliníku a na druhé plný váleček ze zinku. Obě tělesa mají STEJNÝ OBJEM. Odpovězte na otázky: a) Které těleso má větší hmotnost? b) Na které misce je hliníkový váleček?  </vt:lpstr>
      <vt:lpstr>Plný kovový váleček má objem 55 cm³ a hmotnost 390,5 g. Z kterého je asi kovu? Úlohy vyřešte a vyberte správnou odpověď: </vt:lpstr>
      <vt:lpstr>Objem petroleje v lahvičce je 10 cm³, hustota petroleje je 800 kg/m³. Určete hmotnost kapaliny. Vyberte správný výsledek:</vt:lpstr>
      <vt:lpstr> VÝPOČET OBJEMU: </vt:lpstr>
      <vt:lpstr>Měděný váleček má hmotnost 547,4g. Určete jeho objem:</vt:lpstr>
      <vt:lpstr>Jaký objem má přibližně vaše tělo? Předpokládejme hmotnost žáka 40 kg. Průměrná hustota lidského těla je přibližně stejná jako hustota vody (ρ=1 000 kg/m³).</vt:lpstr>
      <vt:lpstr>Vešel by se do nádoby o objemu 3 litry líh o hmotnosti 2 kg? Úlohu vypočítejte a vyberte správnou odpověď:</vt:lpstr>
      <vt:lpstr>Tanker převáží 320 000 tun ropy. Jaký je objem této ropy? Vypočítejte a vyberte správné řešení:</vt:lpstr>
      <vt:lpstr>Jaký objem by mělo těleso o hmotnosti 1g ze zlata, stříbra, mědi a hliníku? Vyhledejte hustotu látek a vypočítejte: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Jan Táborský</cp:lastModifiedBy>
  <cp:revision>20</cp:revision>
  <dcterms:created xsi:type="dcterms:W3CDTF">2012-12-15T16:12:05Z</dcterms:created>
  <dcterms:modified xsi:type="dcterms:W3CDTF">2013-01-27T12:24:34Z</dcterms:modified>
</cp:coreProperties>
</file>