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54" y="14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4D3D14-1267-4C97-8622-E9E22C4C136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12297F-2FC5-4B58-A4CC-438049578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827085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7BE8A0-B5E3-4A2F-A8F8-5D3619FE650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236498-F259-4252-AC79-50A175B8FC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915545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FAE6004F-447F-4A08-A628-20D4227027E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BF37479-DE58-4A5D-B643-6EF6CC249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339DF-872C-4A9A-85BF-D3B73D69EA08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39E96-C20D-4118-975C-A9F53FE7A5C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7362F-07DD-4C07-AE0A-CD678A9A5562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C2EA9B-FABD-48D4-A27A-2BC5F8DBD617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BF37479-DE58-4A5D-B643-6EF6CC2499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EA20CDA-A6B9-41C7-9B17-5CB40882B5B3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9BF37479-DE58-4A5D-B643-6EF6CC249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34ECD-0A27-4BE0-BBE4-7D7E342784BC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D324E-8158-43AA-8EC0-7FEADF453B22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521B7-8366-45E3-9E79-BE94977E6FC8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D45C2-5A81-4C38-9934-57D1C05095A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61FE7-28F0-4A19-84F7-5FE0ED679B03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BEF6B4DA-2EF6-4124-B755-E98E2641F061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9BF37479-DE58-4A5D-B643-6EF6CC249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ČESKÁ  STÁTNÍ HYMNA</a:t>
            </a:r>
            <a:endParaRPr lang="cs-CZ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54528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ICT 2 – 1 - 41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331640" y="4205288"/>
            <a:ext cx="7416824" cy="457200"/>
          </a:xfrm>
        </p:spPr>
        <p:txBody>
          <a:bodyPr/>
          <a:lstStyle/>
          <a:p>
            <a:r>
              <a:rPr lang="cs-CZ" sz="1600" dirty="0" smtClean="0"/>
              <a:t>Financováno z prostředků ESF a státního rozpočtu ČR</a:t>
            </a:r>
            <a:endParaRPr lang="cs-CZ" sz="1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Česká státní hymna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Česká státní hymna </a:t>
            </a:r>
          </a:p>
          <a:p>
            <a:pPr lvl="0">
              <a:buNone/>
            </a:pPr>
            <a:endParaRPr lang="cs-CZ" dirty="0" smtClean="0"/>
          </a:p>
          <a:p>
            <a:pPr lvl="0" algn="ctr">
              <a:buNone/>
            </a:pP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      „</a:t>
            </a:r>
            <a:r>
              <a:rPr lang="cs-CZ" sz="4000" b="1" i="1" dirty="0" smtClean="0">
                <a:solidFill>
                  <a:schemeClr val="accent6">
                    <a:lumMod val="75000"/>
                  </a:schemeClr>
                </a:solidFill>
              </a:rPr>
              <a:t>Kde domov můj?“</a:t>
            </a:r>
          </a:p>
          <a:p>
            <a:pPr lvl="0" algn="ctr">
              <a:buNone/>
            </a:pPr>
            <a:endParaRPr lang="cs-CZ" sz="4000" b="1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lvl="0">
              <a:buNone/>
            </a:pPr>
            <a:r>
              <a:rPr lang="cs-CZ" b="1" i="1" dirty="0" smtClean="0"/>
              <a:t>  </a:t>
            </a:r>
            <a:r>
              <a:rPr lang="cs-CZ" dirty="0" smtClean="0"/>
              <a:t> patří mezi </a:t>
            </a:r>
            <a:r>
              <a:rPr lang="cs-CZ" dirty="0" smtClean="0">
                <a:solidFill>
                  <a:schemeClr val="accent6"/>
                </a:solidFill>
              </a:rPr>
              <a:t>státní symboly České republiky</a:t>
            </a:r>
          </a:p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2483768" y="612648"/>
            <a:ext cx="6264696" cy="457200"/>
          </a:xfrm>
        </p:spPr>
        <p:txBody>
          <a:bodyPr/>
          <a:lstStyle/>
          <a:p>
            <a:r>
              <a:rPr lang="cs-CZ" sz="1200" dirty="0" smtClean="0"/>
              <a:t>Financováno z prostředků ESF a státního rozpočtu ČR</a:t>
            </a:r>
            <a:endParaRPr lang="cs-CZ" sz="1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Hymna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>
                <a:solidFill>
                  <a:schemeClr val="accent6"/>
                </a:solidFill>
              </a:rPr>
              <a:t>státní hymna  </a:t>
            </a:r>
            <a:r>
              <a:rPr lang="cs-CZ" dirty="0" smtClean="0"/>
              <a:t>je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i="1" dirty="0" smtClean="0"/>
              <a:t>vlastenecká píseň </a:t>
            </a:r>
          </a:p>
          <a:p>
            <a:pPr lvl="0">
              <a:buNone/>
            </a:pPr>
            <a:r>
              <a:rPr lang="cs-CZ" dirty="0" smtClean="0"/>
              <a:t>                       nebo </a:t>
            </a:r>
            <a:r>
              <a:rPr lang="cs-CZ" i="1" dirty="0" smtClean="0"/>
              <a:t>hudební skladba </a:t>
            </a:r>
          </a:p>
          <a:p>
            <a:pPr lvl="0">
              <a:buNone/>
            </a:pPr>
            <a:r>
              <a:rPr lang="cs-CZ" i="1" dirty="0" smtClean="0"/>
              <a:t>   </a:t>
            </a:r>
            <a:r>
              <a:rPr lang="cs-CZ" dirty="0" smtClean="0"/>
              <a:t>hraná a zpívaná při </a:t>
            </a:r>
            <a:r>
              <a:rPr lang="cs-CZ" i="1" dirty="0" smtClean="0"/>
              <a:t>státních oslavách </a:t>
            </a:r>
            <a:r>
              <a:rPr lang="cs-CZ" dirty="0" smtClean="0"/>
              <a:t>a </a:t>
            </a:r>
            <a:r>
              <a:rPr lang="cs-CZ" i="1" dirty="0" smtClean="0"/>
              <a:t>slavnostních příležitostech</a:t>
            </a:r>
          </a:p>
          <a:p>
            <a:r>
              <a:rPr lang="cs-CZ" dirty="0" smtClean="0"/>
              <a:t>státní hymnu lze hrát i zpívat při státních svátcích a při jiných příležitostech, je-li to obvyklé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1907704" y="764704"/>
            <a:ext cx="6984776" cy="432048"/>
          </a:xfrm>
        </p:spPr>
        <p:txBody>
          <a:bodyPr/>
          <a:lstStyle/>
          <a:p>
            <a:r>
              <a:rPr lang="cs-CZ" sz="1200" dirty="0" smtClean="0"/>
              <a:t>Financováno z prostředků ESF a státního rozpočtu ČR</a:t>
            </a:r>
            <a:endParaRPr lang="cs-CZ" sz="1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620409"/>
            <a:ext cx="2663180" cy="29769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Kde se vzala?....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247572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píseň pochází z divadelní hry</a:t>
            </a:r>
          </a:p>
          <a:p>
            <a:pPr lvl="0" algn="ctr">
              <a:buNone/>
            </a:pPr>
            <a:r>
              <a:rPr lang="cs-CZ" b="1" dirty="0" smtClean="0"/>
              <a:t>  Josefa Kajetána Tyla</a:t>
            </a:r>
            <a:endParaRPr lang="cs-CZ" dirty="0" smtClean="0"/>
          </a:p>
          <a:p>
            <a:pPr lvl="0" algn="ctr">
              <a:buNone/>
            </a:pPr>
            <a:r>
              <a:rPr lang="cs-CZ" dirty="0" smtClean="0">
                <a:solidFill>
                  <a:srgbClr val="0070C0"/>
                </a:solidFill>
              </a:rPr>
              <a:t>„ </a:t>
            </a:r>
            <a:r>
              <a:rPr lang="cs-CZ" i="1" dirty="0" smtClean="0">
                <a:solidFill>
                  <a:srgbClr val="0070C0"/>
                </a:solidFill>
              </a:rPr>
              <a:t>Fidlovačka aneb Žádný hněv a žádná rvačka“</a:t>
            </a:r>
          </a:p>
          <a:p>
            <a:pPr lvl="0" algn="ctr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lvl="0"/>
            <a:r>
              <a:rPr lang="cs-CZ" dirty="0" smtClean="0"/>
              <a:t>poprvé uvedená v Praze </a:t>
            </a:r>
          </a:p>
          <a:p>
            <a:pPr lvl="0">
              <a:buNone/>
            </a:pPr>
            <a:r>
              <a:rPr lang="cs-CZ" dirty="0" smtClean="0"/>
              <a:t>   dne 21.12.1834</a:t>
            </a:r>
          </a:p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>
          <a:xfrm>
            <a:off x="4932040" y="612648"/>
            <a:ext cx="3888432" cy="457200"/>
          </a:xfrm>
        </p:spPr>
        <p:txBody>
          <a:bodyPr/>
          <a:lstStyle/>
          <a:p>
            <a:r>
              <a:rPr lang="cs-CZ" sz="1200" dirty="0" smtClean="0"/>
              <a:t>Financováno z prostředků ESF a státního rozpočtu ČR</a:t>
            </a:r>
            <a:endParaRPr lang="cs-CZ" sz="1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Josef Kajetán TYL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cs-CZ" sz="2400" dirty="0" smtClean="0"/>
              <a:t>1808  - </a:t>
            </a:r>
            <a:r>
              <a:rPr lang="cs-CZ" sz="2400" dirty="0" err="1" smtClean="0"/>
              <a:t>KutnáHora</a:t>
            </a:r>
            <a:endParaRPr lang="cs-CZ" sz="2400" dirty="0" smtClean="0"/>
          </a:p>
          <a:p>
            <a:pPr>
              <a:buFont typeface="Arial" charset="0"/>
              <a:buChar char="•"/>
            </a:pPr>
            <a:r>
              <a:rPr lang="cs-CZ" sz="2400" dirty="0" smtClean="0"/>
              <a:t>1856  - Plzeň</a:t>
            </a:r>
          </a:p>
          <a:p>
            <a:pPr>
              <a:buFont typeface="Arial" charset="0"/>
              <a:buChar char="•"/>
            </a:pPr>
            <a:r>
              <a:rPr lang="cs-CZ" sz="2400" dirty="0" smtClean="0"/>
              <a:t> český dramatik </a:t>
            </a:r>
          </a:p>
          <a:p>
            <a:pPr>
              <a:buFont typeface="Arial" charset="0"/>
              <a:buChar char="•"/>
            </a:pPr>
            <a:r>
              <a:rPr lang="cs-CZ" sz="2400" dirty="0" smtClean="0"/>
              <a:t> český spisovatel</a:t>
            </a:r>
          </a:p>
          <a:p>
            <a:pPr>
              <a:buFont typeface="Arial" charset="0"/>
              <a:buChar char="•"/>
            </a:pPr>
            <a:r>
              <a:rPr lang="cs-CZ" sz="2400" dirty="0" smtClean="0"/>
              <a:t> divadlo  </a:t>
            </a:r>
            <a:r>
              <a:rPr lang="cs-CZ" sz="2400" dirty="0" err="1" smtClean="0"/>
              <a:t>J.K.Tyla</a:t>
            </a:r>
            <a:endParaRPr lang="cs-CZ" sz="2400" dirty="0" smtClean="0"/>
          </a:p>
          <a:p>
            <a:r>
              <a:rPr lang="cs-CZ" sz="2400" dirty="0" smtClean="0"/>
              <a:t>   v Plzni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divadelní hry:</a:t>
            </a:r>
          </a:p>
          <a:p>
            <a:r>
              <a:rPr lang="cs-CZ" sz="2400" dirty="0" smtClean="0"/>
              <a:t>    </a:t>
            </a:r>
            <a:r>
              <a:rPr lang="cs-CZ" sz="2400" i="1" dirty="0" smtClean="0"/>
              <a:t>Fidlovačka aneb žádný hněv a žádná rvačka</a:t>
            </a:r>
          </a:p>
          <a:p>
            <a:r>
              <a:rPr lang="cs-CZ" sz="2400" i="1" dirty="0" smtClean="0"/>
              <a:t>     Strakonický dudák</a:t>
            </a:r>
          </a:p>
          <a:p>
            <a:pPr>
              <a:buFont typeface="Arial" charset="0"/>
              <a:buChar char="•"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268760"/>
            <a:ext cx="3764534" cy="47234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>
          <a:xfrm>
            <a:off x="4788024" y="612648"/>
            <a:ext cx="4104456" cy="457200"/>
          </a:xfrm>
        </p:spPr>
        <p:txBody>
          <a:bodyPr/>
          <a:lstStyle/>
          <a:p>
            <a:r>
              <a:rPr lang="cs-CZ" sz="1200" dirty="0" smtClean="0"/>
              <a:t>Financováno z prostředků ESF a státního rozpočtu ČR</a:t>
            </a:r>
            <a:endParaRPr lang="cs-CZ" sz="1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89339" y="3861048"/>
            <a:ext cx="2364827" cy="27363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Hudba státní hymny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2249425"/>
            <a:ext cx="4038600" cy="2259696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hudbu složil </a:t>
            </a:r>
          </a:p>
          <a:p>
            <a:pPr lvl="0" algn="ctr"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František </a:t>
            </a:r>
            <a:r>
              <a:rPr lang="cs-CZ" sz="24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Škroup</a:t>
            </a:r>
            <a:endParaRPr lang="cs-CZ" sz="24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/>
              <a:t>*</a:t>
            </a:r>
            <a:r>
              <a:rPr lang="cs-CZ" dirty="0" smtClean="0"/>
              <a:t>1801  - + 1862</a:t>
            </a:r>
          </a:p>
          <a:p>
            <a:r>
              <a:rPr lang="cs-CZ" dirty="0" smtClean="0"/>
              <a:t>český hudebník</a:t>
            </a:r>
          </a:p>
          <a:p>
            <a:r>
              <a:rPr lang="cs-CZ" dirty="0" smtClean="0"/>
              <a:t> dirigent </a:t>
            </a:r>
          </a:p>
          <a:p>
            <a:r>
              <a:rPr lang="cs-CZ" dirty="0" smtClean="0"/>
              <a:t>hudební skladatel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2249425"/>
            <a:ext cx="4038600" cy="1539615"/>
          </a:xfrm>
        </p:spPr>
        <p:txBody>
          <a:bodyPr>
            <a:normAutofit/>
          </a:bodyPr>
          <a:lstStyle/>
          <a:p>
            <a:pPr lvl="0" algn="ctr"/>
            <a:r>
              <a:rPr lang="cs-CZ" dirty="0" smtClean="0"/>
              <a:t>prvním interpretem se stal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Strakatý</a:t>
            </a:r>
          </a:p>
          <a:p>
            <a:r>
              <a:rPr lang="cs-CZ" dirty="0" smtClean="0"/>
              <a:t>*1804 – +1868 </a:t>
            </a:r>
          </a:p>
          <a:p>
            <a:r>
              <a:rPr lang="cs-CZ" dirty="0" smtClean="0"/>
              <a:t> český operní pěvec – bas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735442"/>
            <a:ext cx="2260255" cy="28381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>
          <a:xfrm>
            <a:off x="4788024" y="612648"/>
            <a:ext cx="4104456" cy="457200"/>
          </a:xfrm>
        </p:spPr>
        <p:txBody>
          <a:bodyPr/>
          <a:lstStyle/>
          <a:p>
            <a:r>
              <a:rPr lang="cs-CZ" sz="1200" dirty="0" smtClean="0"/>
              <a:t>Financováno z prostředků ESF a státního rozpočtu ČR</a:t>
            </a:r>
            <a:endParaRPr lang="cs-CZ" sz="1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Píseň „Kde domov můj?“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rychle zlidověla a získala postavení národní písně</a:t>
            </a:r>
          </a:p>
          <a:p>
            <a:pPr lvl="0"/>
            <a:r>
              <a:rPr lang="cs-CZ" dirty="0" smtClean="0"/>
              <a:t>Čechy byly tedy prvním státem, který měl jako hymnu divadelní šlágr</a:t>
            </a:r>
          </a:p>
          <a:p>
            <a:pPr lvl="0"/>
            <a:r>
              <a:rPr lang="cs-CZ" dirty="0" smtClean="0"/>
              <a:t>hymnu tvoří pouze první sloka písně</a:t>
            </a:r>
          </a:p>
          <a:p>
            <a:pPr lvl="0"/>
            <a:r>
              <a:rPr lang="cs-CZ" dirty="0" smtClean="0"/>
              <a:t>druhá je dnes téměř neznámá</a:t>
            </a:r>
          </a:p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4499992" y="612648"/>
            <a:ext cx="4392488" cy="457200"/>
          </a:xfrm>
        </p:spPr>
        <p:txBody>
          <a:bodyPr/>
          <a:lstStyle/>
          <a:p>
            <a:r>
              <a:rPr lang="cs-CZ" sz="1200" smtClean="0"/>
              <a:t>Financováno z prostředků ESF a státního rozpočtu ČR</a:t>
            </a:r>
            <a:endParaRPr lang="cs-CZ" sz="120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82625"/>
            <a:ext cx="4797425" cy="548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004048" y="612648"/>
            <a:ext cx="3888432" cy="457200"/>
          </a:xfrm>
        </p:spPr>
        <p:txBody>
          <a:bodyPr/>
          <a:lstStyle/>
          <a:p>
            <a:r>
              <a:rPr lang="cs-CZ" sz="1200" dirty="0" smtClean="0"/>
              <a:t>Financováno z prostředků ESF a státního rozpočtu ČR</a:t>
            </a:r>
            <a:endParaRPr lang="cs-CZ" sz="1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Slova státní hymny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 algn="ctr"/>
            <a:r>
              <a:rPr lang="cs-CZ" sz="2400" dirty="0" smtClean="0"/>
              <a:t>první sloka:</a:t>
            </a:r>
          </a:p>
          <a:p>
            <a:pPr lvl="0" algn="ctr">
              <a:buNone/>
            </a:pPr>
            <a:endParaRPr lang="cs-CZ" sz="2400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2400" dirty="0" smtClean="0"/>
              <a:t>Kde domov můj,</a:t>
            </a:r>
            <a:br>
              <a:rPr lang="cs-CZ" sz="2400" dirty="0" smtClean="0"/>
            </a:br>
            <a:r>
              <a:rPr lang="cs-CZ" sz="2400" dirty="0" smtClean="0"/>
              <a:t>kde domov můj?</a:t>
            </a:r>
            <a:br>
              <a:rPr lang="cs-CZ" sz="2400" dirty="0" smtClean="0"/>
            </a:br>
            <a:r>
              <a:rPr lang="cs-CZ" sz="2400" dirty="0" smtClean="0"/>
              <a:t>Voda hučí po lučinách,</a:t>
            </a:r>
            <a:br>
              <a:rPr lang="cs-CZ" sz="2400" dirty="0" smtClean="0"/>
            </a:br>
            <a:r>
              <a:rPr lang="cs-CZ" sz="2400" dirty="0" smtClean="0"/>
              <a:t>bory šumí po skalinách,</a:t>
            </a:r>
            <a:br>
              <a:rPr lang="cs-CZ" sz="2400" dirty="0" smtClean="0"/>
            </a:br>
            <a:r>
              <a:rPr lang="cs-CZ" sz="2400" dirty="0" smtClean="0"/>
              <a:t>v </a:t>
            </a:r>
            <a:r>
              <a:rPr lang="cs-CZ" sz="2400" smtClean="0"/>
              <a:t>sadě </a:t>
            </a:r>
            <a:r>
              <a:rPr lang="cs-CZ" sz="2400" smtClean="0"/>
              <a:t>skví </a:t>
            </a:r>
            <a:r>
              <a:rPr lang="cs-CZ" sz="2400" dirty="0" smtClean="0"/>
              <a:t>se jara květ,</a:t>
            </a:r>
            <a:br>
              <a:rPr lang="cs-CZ" sz="2400" dirty="0" smtClean="0"/>
            </a:br>
            <a:r>
              <a:rPr lang="cs-CZ" sz="2400" dirty="0" smtClean="0"/>
              <a:t>zemský ráj to na pohled!</a:t>
            </a:r>
            <a:br>
              <a:rPr lang="cs-CZ" sz="2400" dirty="0" smtClean="0"/>
            </a:br>
            <a:r>
              <a:rPr lang="cs-CZ" sz="2400" dirty="0" smtClean="0"/>
              <a:t>A to je ta krásná země,</a:t>
            </a:r>
            <a:br>
              <a:rPr lang="cs-CZ" sz="2400" dirty="0" smtClean="0"/>
            </a:br>
            <a:r>
              <a:rPr lang="cs-CZ" sz="2400" dirty="0" smtClean="0"/>
              <a:t>země česká, domov můj,</a:t>
            </a:r>
            <a:br>
              <a:rPr lang="cs-CZ" sz="2400" dirty="0" smtClean="0"/>
            </a:br>
            <a:r>
              <a:rPr lang="cs-CZ" sz="2400" dirty="0" smtClean="0"/>
              <a:t>země česká, domov můj!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5"/>
            <a:ext cx="4038600" cy="4203912"/>
          </a:xfrm>
        </p:spPr>
        <p:txBody>
          <a:bodyPr>
            <a:normAutofit lnSpcReduction="10000"/>
          </a:bodyPr>
          <a:lstStyle/>
          <a:p>
            <a:pPr lvl="0" algn="ctr"/>
            <a:r>
              <a:rPr lang="cs-CZ" sz="2400" dirty="0" smtClean="0"/>
              <a:t>druhá sloka</a:t>
            </a:r>
            <a:r>
              <a:rPr lang="cs-CZ" dirty="0" smtClean="0"/>
              <a:t>: 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2400" dirty="0" smtClean="0"/>
              <a:t>Kde domov můj, kde domov můj?</a:t>
            </a:r>
            <a:br>
              <a:rPr lang="cs-CZ" sz="2400" dirty="0" smtClean="0"/>
            </a:br>
            <a:r>
              <a:rPr lang="cs-CZ" sz="2400" dirty="0" smtClean="0"/>
              <a:t>V kraji znáš-li Bohu milém,</a:t>
            </a:r>
            <a:br>
              <a:rPr lang="cs-CZ" sz="2400" dirty="0" smtClean="0"/>
            </a:br>
            <a:r>
              <a:rPr lang="cs-CZ" sz="2400" dirty="0" smtClean="0"/>
              <a:t>duše útlé v těle čilém,</a:t>
            </a:r>
            <a:br>
              <a:rPr lang="cs-CZ" sz="2400" dirty="0" smtClean="0"/>
            </a:br>
            <a:r>
              <a:rPr lang="cs-CZ" sz="2400" dirty="0" smtClean="0"/>
              <a:t>mysl jasnou, vznik a zdar,</a:t>
            </a:r>
            <a:br>
              <a:rPr lang="cs-CZ" sz="2400" dirty="0" smtClean="0"/>
            </a:br>
            <a:r>
              <a:rPr lang="cs-CZ" sz="2400" dirty="0" smtClean="0"/>
              <a:t>a tu sílu vzdoru zmar?</a:t>
            </a:r>
            <a:br>
              <a:rPr lang="cs-CZ" sz="2400" dirty="0" smtClean="0"/>
            </a:br>
            <a:r>
              <a:rPr lang="cs-CZ" sz="2400" dirty="0" smtClean="0"/>
              <a:t>To je Čechů slavné plémě,</a:t>
            </a:r>
            <a:br>
              <a:rPr lang="cs-CZ" sz="2400" dirty="0" smtClean="0"/>
            </a:br>
            <a:r>
              <a:rPr lang="cs-CZ" sz="2400" dirty="0" smtClean="0"/>
              <a:t>mezi Čechy domov můj,</a:t>
            </a:r>
            <a:br>
              <a:rPr lang="cs-CZ" sz="2400" dirty="0" smtClean="0"/>
            </a:br>
            <a:r>
              <a:rPr lang="cs-CZ" sz="2400" dirty="0" smtClean="0"/>
              <a:t>mezi Čechy domov můj!</a:t>
            </a:r>
          </a:p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5076056" y="612648"/>
            <a:ext cx="3888432" cy="457200"/>
          </a:xfrm>
        </p:spPr>
        <p:txBody>
          <a:bodyPr/>
          <a:lstStyle/>
          <a:p>
            <a:r>
              <a:rPr lang="cs-CZ" sz="1200" dirty="0" smtClean="0"/>
              <a:t>Financováno z prostředků ESF a státního rozpočtu ČR</a:t>
            </a:r>
            <a:endParaRPr lang="cs-CZ" sz="1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0" y="908050"/>
            <a:ext cx="7545388" cy="5665788"/>
          </a:xfrm>
        </p:spPr>
        <p:txBody>
          <a:bodyPr>
            <a:normAutofit/>
          </a:bodyPr>
          <a:lstStyle/>
          <a:p>
            <a:r>
              <a:rPr lang="cs-CZ" dirty="0" smtClean="0"/>
              <a:t>první sloka </a:t>
            </a:r>
            <a:r>
              <a:rPr lang="cs-CZ" b="1" i="1" dirty="0" smtClean="0">
                <a:solidFill>
                  <a:srgbClr val="0070C0"/>
                </a:solidFill>
              </a:rPr>
              <a:t>Kde domov můj?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je česká státní hymna</a:t>
            </a:r>
          </a:p>
          <a:p>
            <a:r>
              <a:rPr lang="cs-CZ" dirty="0" smtClean="0"/>
              <a:t>užívá se od rozpadu Československa na konci roku </a:t>
            </a:r>
            <a:r>
              <a:rPr lang="cs-CZ" dirty="0" smtClean="0">
                <a:solidFill>
                  <a:srgbClr val="0070C0"/>
                </a:solidFill>
              </a:rPr>
              <a:t>1992</a:t>
            </a:r>
          </a:p>
          <a:p>
            <a:r>
              <a:rPr lang="cs-CZ" dirty="0" smtClean="0"/>
              <a:t>již v roce </a:t>
            </a:r>
            <a:r>
              <a:rPr lang="cs-CZ" dirty="0" smtClean="0">
                <a:solidFill>
                  <a:srgbClr val="0070C0"/>
                </a:solidFill>
              </a:rPr>
              <a:t>1990</a:t>
            </a:r>
            <a:r>
              <a:rPr lang="cs-CZ" dirty="0" smtClean="0"/>
              <a:t> však byla oficiálně prohlášena i za hymnu České republiky uvnitř federace</a:t>
            </a:r>
          </a:p>
          <a:p>
            <a:r>
              <a:rPr lang="cs-CZ" dirty="0" smtClean="0"/>
              <a:t>před rozdělením tvořila zároveň první část československé hymny, následována první slokou nynější hymny slovenské -  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i="1" dirty="0" smtClean="0">
                <a:solidFill>
                  <a:srgbClr val="0070C0"/>
                </a:solidFill>
              </a:rPr>
              <a:t>Nad Tatrou </a:t>
            </a:r>
            <a:r>
              <a:rPr lang="cs-CZ" i="1" dirty="0" err="1" smtClean="0">
                <a:solidFill>
                  <a:srgbClr val="0070C0"/>
                </a:solidFill>
              </a:rPr>
              <a:t>sa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blýska</a:t>
            </a:r>
            <a:endParaRPr lang="cs-CZ" i="1" dirty="0" smtClean="0">
              <a:solidFill>
                <a:srgbClr val="0070C0"/>
              </a:solidFill>
            </a:endParaRP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644008" y="612648"/>
            <a:ext cx="4320480" cy="457200"/>
          </a:xfrm>
        </p:spPr>
        <p:txBody>
          <a:bodyPr/>
          <a:lstStyle/>
          <a:p>
            <a:r>
              <a:rPr lang="cs-CZ" sz="1200" dirty="0" smtClean="0"/>
              <a:t>Financováno z prostředků ESF a státního rozpočtu ČR</a:t>
            </a:r>
            <a:endParaRPr lang="cs-CZ" sz="1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4.-http://vlast.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cz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/hymna-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ceske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-republiky/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5.- http://cs.wikipedia.org/wiki/Soubor:J._K._Tyl.jpg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6.-http://cs.wikipedia.org/wiki/Franti%C5%A1ek_%C5%A0kroup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6.-http://cs.wikipedia.org/wiki/Karel_Strakat%C3%BD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8.-http://www.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prahavolnocasova.cz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/akce-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mestskych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-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casti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/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praha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-8/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setkani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-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tretiho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-veku:-kde-domov-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muj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-%E2%80%93-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prednaska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,-no%C2%A8ccch,-utery%C2%A815.00%C2%A8hod.-2860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788024" y="612648"/>
            <a:ext cx="3960440" cy="457200"/>
          </a:xfrm>
        </p:spPr>
        <p:txBody>
          <a:bodyPr/>
          <a:lstStyle/>
          <a:p>
            <a:r>
              <a:rPr lang="cs-CZ" sz="1200" dirty="0" smtClean="0"/>
              <a:t>Financováno z prostředků ESF a státního rozpočtu ČR</a:t>
            </a:r>
            <a:endParaRPr lang="cs-CZ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ČESKÁ  STÁTNÍ  HYMNA</a:t>
            </a:r>
            <a:endParaRPr lang="cs-CZ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Zpracovala: Mgr. Ilona Daňková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37479-DE58-4A5D-B643-6EF6CC2499AE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932040" y="4205288"/>
            <a:ext cx="3960440" cy="457200"/>
          </a:xfrm>
        </p:spPr>
        <p:txBody>
          <a:bodyPr/>
          <a:lstStyle/>
          <a:p>
            <a:r>
              <a:rPr lang="cs-CZ" sz="1200" dirty="0" smtClean="0"/>
              <a:t>Financováno z prostředků ESF a státního rozpočtu ČR</a:t>
            </a:r>
            <a:endParaRPr lang="cs-CZ" sz="1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88</TotalTime>
  <Words>446</Words>
  <Application>Microsoft Office PowerPoint</Application>
  <PresentationFormat>Předvádění na obrazovce (4:3)</PresentationFormat>
  <Paragraphs>104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ČESKÁ  STÁTNÍ HYMNA</vt:lpstr>
      <vt:lpstr>Česká státní hymna</vt:lpstr>
      <vt:lpstr> Hymna</vt:lpstr>
      <vt:lpstr>Kde se vzala?....</vt:lpstr>
      <vt:lpstr>Josef Kajetán TYL</vt:lpstr>
      <vt:lpstr>Hudba státní hymny</vt:lpstr>
      <vt:lpstr>Píseň „Kde domov můj?“</vt:lpstr>
      <vt:lpstr>Prezentace aplikace PowerPoint</vt:lpstr>
      <vt:lpstr>Slova státní hymny</vt:lpstr>
      <vt:lpstr>Prezentace aplikace PowerPoint</vt:lpstr>
      <vt:lpstr>Použité zdroje obrázků:</vt:lpstr>
      <vt:lpstr>ČESKÁ  STÁTNÍ  HYMNA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 STÁTNÍ HYMNA</dc:title>
  <dc:creator>Ilonka</dc:creator>
  <cp:lastModifiedBy>Vaše jméno</cp:lastModifiedBy>
  <cp:revision>13</cp:revision>
  <dcterms:created xsi:type="dcterms:W3CDTF">2012-04-12T12:46:07Z</dcterms:created>
  <dcterms:modified xsi:type="dcterms:W3CDTF">2013-01-27T14:55:46Z</dcterms:modified>
</cp:coreProperties>
</file>