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56" r:id="rId2"/>
    <p:sldId id="257" r:id="rId3"/>
    <p:sldId id="263" r:id="rId4"/>
    <p:sldId id="264" r:id="rId5"/>
    <p:sldId id="265" r:id="rId6"/>
    <p:sldId id="268" r:id="rId7"/>
    <p:sldId id="269" r:id="rId8"/>
    <p:sldId id="266" r:id="rId9"/>
    <p:sldId id="267" r:id="rId10"/>
    <p:sldId id="260" r:id="rId11"/>
    <p:sldId id="271" r:id="rId12"/>
    <p:sldId id="270" r:id="rId13"/>
    <p:sldId id="272" r:id="rId14"/>
    <p:sldId id="261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A9BD62-2A64-4133-87D6-531D56452267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A03230-DA86-4C33-9FFF-462ED15C3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03230-DA86-4C33-9FFF-462ED15C3B8B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F2296-D319-4642-8DF2-6ACB6E6B0739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3D668-6E76-40D2-B567-CF36147AF0B3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B100F-25E7-44CF-9159-7EB35BCD17DB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B15EF-3CB3-46B4-A491-39151E9ED689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874C1-5E92-468A-9F0A-5E403BE25649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A4B82-10AF-4F3C-B903-FF1885686985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5CD92-6F83-43B8-88F0-583A9548220A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DD21-F322-43AC-9200-D01D77C8784C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60496-98AA-4811-B63E-43082C606A85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EB499-F745-4CC3-8BED-49124F930F46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14A54-4729-4234-9AEB-71B8DACEA3BD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DBB867D-DCB3-463B-95E7-7161DB895651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5CB07B4-50FC-4E76-8683-27E5A611E9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wedge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ovinky.cz/veda-skoly/historie/245543-jaroslav-jezek-temer-hluchoslepy-mistr-jazzu.html" TargetMode="External"/><Relationship Id="rId3" Type="http://schemas.openxmlformats.org/officeDocument/2006/relationships/hyperlink" Target="http://www.sdetmivpraze.cz/5123/bohemia-jazz-fest/" TargetMode="External"/><Relationship Id="rId7" Type="http://schemas.openxmlformats.org/officeDocument/2006/relationships/hyperlink" Target="http://www.svetinformacicz.cz/2011/07/wordpress-3-2-gershwin-je-venku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kjazz.org/index.cfm?id=125" TargetMode="External"/><Relationship Id="rId5" Type="http://schemas.openxmlformats.org/officeDocument/2006/relationships/hyperlink" Target="http://www.jazz.com/encyclopedia/armstrong-louis" TargetMode="External"/><Relationship Id="rId10" Type="http://schemas.openxmlformats.org/officeDocument/2006/relationships/hyperlink" Target="http://swing.uchicago.edu/about.html" TargetMode="External"/><Relationship Id="rId4" Type="http://schemas.openxmlformats.org/officeDocument/2006/relationships/hyperlink" Target="http://www.allposters.cz/-sp/Jazz-Plakaty_i2879951_.htm" TargetMode="External"/><Relationship Id="rId9" Type="http://schemas.openxmlformats.org/officeDocument/2006/relationships/hyperlink" Target="http://www.barcelona-dance.com/estilos-de-danza/swing-1.php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JAZZ</a:t>
            </a:r>
            <a:endParaRPr lang="cs-CZ" sz="8800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 - 1 - 43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626" name="Picture 2" descr="http://t0.gstatic.com/images?q=tbn:ANd9GcRM5kKeihNy_SLI-rlagWqvNpHNjDLI2tStIHpQwoidGPk7TsTKKE7s7LK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4221088"/>
            <a:ext cx="3168352" cy="24381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852365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je hudební </a:t>
            </a:r>
            <a:r>
              <a:rPr lang="cs-CZ" dirty="0" smtClean="0"/>
              <a:t>žánr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vznikl na </a:t>
            </a:r>
            <a:r>
              <a:rPr lang="cs-CZ" b="1" dirty="0"/>
              <a:t>přelomu 19. a 20. století na Jihu </a:t>
            </a:r>
            <a:r>
              <a:rPr lang="cs-CZ" b="1" dirty="0" smtClean="0"/>
              <a:t>USA</a:t>
            </a:r>
          </a:p>
          <a:p>
            <a:r>
              <a:rPr lang="cs-CZ" dirty="0" smtClean="0"/>
              <a:t>mohutný podnět k rozvoji jazzu  -  </a:t>
            </a:r>
            <a:r>
              <a:rPr lang="cs-CZ" b="1" dirty="0" smtClean="0"/>
              <a:t>ukončení války Severu proti Jihu</a:t>
            </a:r>
            <a:r>
              <a:rPr lang="cs-CZ" dirty="0" smtClean="0"/>
              <a:t>  (zrušeno otroctví- 1864)</a:t>
            </a:r>
          </a:p>
          <a:p>
            <a:r>
              <a:rPr lang="cs-CZ" dirty="0" smtClean="0"/>
              <a:t>zejména </a:t>
            </a:r>
            <a:r>
              <a:rPr lang="cs-CZ" dirty="0"/>
              <a:t>v </a:t>
            </a:r>
            <a:r>
              <a:rPr lang="cs-CZ" b="1" dirty="0"/>
              <a:t>New Orleansu</a:t>
            </a:r>
            <a:r>
              <a:rPr lang="cs-CZ" dirty="0"/>
              <a:t>, </a:t>
            </a:r>
            <a:r>
              <a:rPr lang="cs-CZ" dirty="0" smtClean="0"/>
              <a:t>kde </a:t>
            </a:r>
            <a:r>
              <a:rPr lang="cs-CZ" dirty="0"/>
              <a:t>bylo národnostně smíšené </a:t>
            </a:r>
            <a:r>
              <a:rPr lang="cs-CZ" dirty="0" smtClean="0"/>
              <a:t>obyvatelstvo</a:t>
            </a:r>
          </a:p>
          <a:p>
            <a:r>
              <a:rPr lang="cs-CZ" dirty="0" smtClean="0"/>
              <a:t>vzniká </a:t>
            </a:r>
            <a:r>
              <a:rPr lang="cs-CZ" b="1" dirty="0"/>
              <a:t>syntézou afroamerického folkloru s prvky tradiční Evropské hudby</a:t>
            </a:r>
            <a:r>
              <a:rPr lang="cs-CZ" dirty="0"/>
              <a:t>, kterou si </a:t>
            </a:r>
            <a:r>
              <a:rPr lang="cs-CZ" dirty="0" smtClean="0"/>
              <a:t>z</a:t>
            </a:r>
            <a:r>
              <a:rPr lang="cs-CZ" dirty="0"/>
              <a:t> bývalých vlastí přinesli bílí </a:t>
            </a:r>
            <a:r>
              <a:rPr lang="cs-CZ" dirty="0" smtClean="0"/>
              <a:t>Američané</a:t>
            </a:r>
          </a:p>
          <a:p>
            <a:r>
              <a:rPr lang="cs-CZ" dirty="0"/>
              <a:t>později se dostává do </a:t>
            </a:r>
            <a:r>
              <a:rPr lang="cs-CZ" b="1" dirty="0"/>
              <a:t>Evropy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JAZZ</a:t>
            </a:r>
            <a:endParaRPr lang="cs-CZ" sz="4800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920436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počátku  označoval taneční hudbu</a:t>
            </a:r>
          </a:p>
          <a:p>
            <a:r>
              <a:rPr lang="cs-CZ" b="1" dirty="0"/>
              <a:t>p</a:t>
            </a:r>
            <a:r>
              <a:rPr lang="cs-CZ" b="1" dirty="0" smtClean="0"/>
              <a:t>ozději se stal hudbou k poslechu</a:t>
            </a:r>
          </a:p>
          <a:p>
            <a:r>
              <a:rPr lang="cs-CZ" b="1" dirty="0"/>
              <a:t>i</a:t>
            </a:r>
            <a:r>
              <a:rPr lang="cs-CZ" b="1" dirty="0" smtClean="0"/>
              <a:t>nterpret</a:t>
            </a:r>
            <a:r>
              <a:rPr lang="cs-CZ" dirty="0" smtClean="0"/>
              <a:t> je často autorem – hodně se improvizuje</a:t>
            </a:r>
          </a:p>
          <a:p>
            <a:r>
              <a:rPr lang="cs-CZ" dirty="0"/>
              <a:t>j</a:t>
            </a:r>
            <a:r>
              <a:rPr lang="cs-CZ" dirty="0" smtClean="0"/>
              <a:t>de o hlavně o výrazný </a:t>
            </a:r>
            <a:r>
              <a:rPr lang="cs-CZ" b="1" dirty="0" smtClean="0"/>
              <a:t>tón</a:t>
            </a:r>
          </a:p>
          <a:p>
            <a:r>
              <a:rPr lang="cs-CZ" b="1" dirty="0"/>
              <a:t>r</a:t>
            </a:r>
            <a:r>
              <a:rPr lang="cs-CZ" b="1" dirty="0" smtClean="0"/>
              <a:t>ytmus</a:t>
            </a:r>
            <a:r>
              <a:rPr lang="cs-CZ" dirty="0" smtClean="0"/>
              <a:t> určují </a:t>
            </a:r>
            <a:r>
              <a:rPr lang="cs-CZ" b="1" dirty="0" smtClean="0"/>
              <a:t>bicí nástroje</a:t>
            </a:r>
          </a:p>
          <a:p>
            <a:pPr lvl="0"/>
            <a:r>
              <a:rPr lang="cs-CZ" dirty="0" smtClean="0"/>
              <a:t>jazz </a:t>
            </a:r>
            <a:r>
              <a:rPr lang="cs-CZ" dirty="0"/>
              <a:t>je hudba vážná beze zpěvu (u některých výjimek se zpěv objevit může) </a:t>
            </a:r>
          </a:p>
          <a:p>
            <a:pPr lvl="0"/>
            <a:r>
              <a:rPr lang="cs-CZ" dirty="0"/>
              <a:t>hraje se spíše na </a:t>
            </a:r>
            <a:r>
              <a:rPr lang="cs-CZ" dirty="0" smtClean="0"/>
              <a:t>piano</a:t>
            </a:r>
            <a:r>
              <a:rPr lang="cs-CZ" dirty="0"/>
              <a:t>, saxofon, </a:t>
            </a:r>
            <a:r>
              <a:rPr lang="cs-CZ" dirty="0" smtClean="0"/>
              <a:t>klarinet</a:t>
            </a:r>
            <a:endParaRPr lang="cs-CZ" dirty="0"/>
          </a:p>
          <a:p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JAZZ</a:t>
            </a:r>
            <a:endParaRPr lang="cs-CZ" sz="4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547914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http://cache2.allpostersimages.com/p/LRG/22/2249/BIAZD00Z/plakaty/white-nick-jaz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799117">
            <a:off x="5065180" y="3674820"/>
            <a:ext cx="3528392" cy="28138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jazzu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*  </a:t>
            </a:r>
            <a:r>
              <a:rPr lang="cs-CZ" sz="28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Afroamerická hudba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*  </a:t>
            </a:r>
            <a:r>
              <a:rPr lang="cs-CZ" sz="28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historický </a:t>
            </a:r>
            <a:r>
              <a:rPr lang="cs-CZ" sz="2800" dirty="0" smtClean="0"/>
              <a:t> (tradiční ) </a:t>
            </a:r>
            <a:r>
              <a:rPr lang="cs-CZ" sz="28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jazz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*  </a:t>
            </a:r>
            <a:r>
              <a:rPr lang="cs-CZ" sz="28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moderní jazz</a:t>
            </a:r>
            <a:endParaRPr lang="cs-CZ" sz="2800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JAZZ</a:t>
            </a:r>
            <a:endParaRPr lang="cs-CZ" sz="4800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521862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403244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Černošské osidlování Ameriky- </a:t>
            </a:r>
            <a:r>
              <a:rPr lang="cs-CZ" u="sng" dirty="0"/>
              <a:t>počátek 17. </a:t>
            </a:r>
            <a:r>
              <a:rPr lang="cs-CZ" u="sng" dirty="0" smtClean="0"/>
              <a:t>století</a:t>
            </a:r>
            <a:endParaRPr lang="cs-CZ" i="1" dirty="0" smtClean="0"/>
          </a:p>
          <a:p>
            <a:r>
              <a:rPr lang="cs-CZ" dirty="0" smtClean="0"/>
              <a:t>černoši </a:t>
            </a:r>
            <a:r>
              <a:rPr lang="cs-CZ" dirty="0"/>
              <a:t>byli přiváženi jako otroci, žili v ubohých </a:t>
            </a:r>
            <a:r>
              <a:rPr lang="cs-CZ" dirty="0" smtClean="0"/>
              <a:t>poměrech</a:t>
            </a:r>
          </a:p>
          <a:p>
            <a:r>
              <a:rPr lang="cs-CZ" dirty="0"/>
              <a:t>ú</a:t>
            </a:r>
            <a:r>
              <a:rPr lang="cs-CZ" dirty="0" smtClean="0"/>
              <a:t>leva </a:t>
            </a:r>
            <a:r>
              <a:rPr lang="cs-CZ" dirty="0"/>
              <a:t>a </a:t>
            </a:r>
            <a:r>
              <a:rPr lang="cs-CZ" dirty="0" smtClean="0"/>
              <a:t>zapomenutí = </a:t>
            </a:r>
            <a:r>
              <a:rPr lang="cs-CZ" b="1" dirty="0" smtClean="0"/>
              <a:t>hudba </a:t>
            </a:r>
            <a:r>
              <a:rPr lang="cs-CZ" b="1" dirty="0"/>
              <a:t>a </a:t>
            </a:r>
            <a:r>
              <a:rPr lang="cs-CZ" b="1" dirty="0" smtClean="0"/>
              <a:t>tanec</a:t>
            </a:r>
            <a:endParaRPr lang="cs-CZ" dirty="0" smtClean="0"/>
          </a:p>
          <a:p>
            <a:r>
              <a:rPr lang="cs-CZ" u="sng" dirty="0" smtClean="0"/>
              <a:t>okruhy </a:t>
            </a:r>
            <a:r>
              <a:rPr lang="cs-CZ" u="sng" dirty="0"/>
              <a:t>černošských písní</a:t>
            </a:r>
            <a:r>
              <a:rPr lang="cs-CZ" dirty="0"/>
              <a:t>:</a:t>
            </a:r>
            <a:r>
              <a:rPr lang="cs-CZ" b="1" dirty="0"/>
              <a:t> </a:t>
            </a:r>
          </a:p>
          <a:p>
            <a:pPr marL="0" indent="0">
              <a:buNone/>
            </a:pPr>
            <a:r>
              <a:rPr lang="cs-CZ" b="1" dirty="0">
                <a:sym typeface="Wingdings"/>
              </a:rPr>
              <a:t> </a:t>
            </a:r>
            <a:r>
              <a:rPr lang="cs-CZ" b="1" dirty="0" smtClean="0">
                <a:sym typeface="Wingdings"/>
              </a:rPr>
              <a:t>              </a:t>
            </a:r>
            <a:r>
              <a:rPr lang="cs-CZ" b="1" dirty="0" smtClean="0"/>
              <a:t>písně </a:t>
            </a:r>
            <a:r>
              <a:rPr lang="cs-CZ" b="1" dirty="0"/>
              <a:t>z plantáží</a:t>
            </a:r>
            <a:r>
              <a:rPr lang="cs-CZ" dirty="0"/>
              <a:t> (sběrači bavlny)    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b="1" dirty="0" smtClean="0"/>
              <a:t>taneční</a:t>
            </a:r>
            <a:endParaRPr lang="cs-CZ" dirty="0"/>
          </a:p>
          <a:p>
            <a:pPr marL="0" indent="0">
              <a:buNone/>
            </a:pPr>
            <a:r>
              <a:rPr lang="cs-CZ" b="1" dirty="0">
                <a:sym typeface="Wingdings"/>
              </a:rPr>
              <a:t> </a:t>
            </a:r>
            <a:r>
              <a:rPr lang="cs-CZ" b="1" dirty="0" smtClean="0">
                <a:sym typeface="Wingdings"/>
              </a:rPr>
              <a:t>             </a:t>
            </a:r>
            <a:r>
              <a:rPr lang="cs-CZ" dirty="0" smtClean="0"/>
              <a:t> </a:t>
            </a:r>
            <a:r>
              <a:rPr lang="cs-CZ" b="1" dirty="0"/>
              <a:t>spirituály</a:t>
            </a:r>
            <a:r>
              <a:rPr lang="cs-CZ" dirty="0"/>
              <a:t> (duchovní písně</a:t>
            </a:r>
            <a:r>
              <a:rPr lang="cs-CZ" dirty="0" smtClean="0"/>
              <a:t>) - </a:t>
            </a:r>
            <a:r>
              <a:rPr lang="cs-CZ" dirty="0"/>
              <a:t>lidová </a:t>
            </a:r>
            <a:r>
              <a:rPr lang="cs-CZ" dirty="0" smtClean="0"/>
              <a:t>tvorba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dirty="0"/>
              <a:t>později </a:t>
            </a:r>
            <a:r>
              <a:rPr lang="cs-CZ" b="1" dirty="0" smtClean="0"/>
              <a:t>gospely </a:t>
            </a:r>
            <a:r>
              <a:rPr lang="cs-CZ" dirty="0"/>
              <a:t>= umělá duchovní </a:t>
            </a:r>
            <a:r>
              <a:rPr lang="cs-CZ" dirty="0" smtClean="0"/>
              <a:t>píseň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b="1" dirty="0" smtClean="0"/>
              <a:t>blues</a:t>
            </a:r>
          </a:p>
          <a:p>
            <a:pPr marL="0" indent="0">
              <a:buNone/>
            </a:pPr>
            <a:r>
              <a:rPr lang="cs-CZ" b="1" dirty="0" smtClean="0"/>
              <a:t>               ragtime</a:t>
            </a:r>
          </a:p>
          <a:p>
            <a:pPr marL="0" indent="0">
              <a:buNone/>
            </a:pPr>
            <a:r>
              <a:rPr lang="cs-CZ" b="1" dirty="0" smtClean="0"/>
              <a:t> 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Afroamerická hudba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1741628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ve 2.pol. 19.stol.</a:t>
            </a:r>
          </a:p>
          <a:p>
            <a:r>
              <a:rPr lang="cs-CZ" dirty="0" smtClean="0"/>
              <a:t>jako instrumentální hudba černošských obyvatel USA</a:t>
            </a:r>
          </a:p>
          <a:p>
            <a:r>
              <a:rPr lang="cs-CZ" dirty="0" smtClean="0"/>
              <a:t>první kapely vznikají v New Orleans</a:t>
            </a:r>
          </a:p>
          <a:p>
            <a:r>
              <a:rPr lang="cs-CZ" dirty="0" smtClean="0"/>
              <a:t>na začátku 20.stol. Se jazzem začali zabývat i přistěhovalci z Evropy =&gt; vzniká klasický jazz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Jazz historický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026603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pc="300" dirty="0" smtClean="0"/>
              <a:t>uplatňoval se především </a:t>
            </a:r>
            <a:r>
              <a:rPr lang="cs-CZ" b="1" spc="300" dirty="0" smtClean="0"/>
              <a:t>orchestr</a:t>
            </a:r>
            <a:r>
              <a:rPr lang="cs-CZ" spc="300" dirty="0" smtClean="0"/>
              <a:t> 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i="1" dirty="0" smtClean="0"/>
              <a:t>klarinet, trubka, trombony, klavír, kontrabas,      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bendžo nebo kytara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bicí nástroje</a:t>
            </a:r>
          </a:p>
          <a:p>
            <a:r>
              <a:rPr lang="cs-CZ" dirty="0" smtClean="0"/>
              <a:t>hudebníci často improvizovali</a:t>
            </a:r>
          </a:p>
          <a:p>
            <a:r>
              <a:rPr lang="cs-CZ" dirty="0" smtClean="0"/>
              <a:t>neměli zapsané skladby v notách</a:t>
            </a:r>
          </a:p>
          <a:p>
            <a:r>
              <a:rPr lang="cs-CZ" dirty="0" smtClean="0"/>
              <a:t>opakuje se základní melodie, která se obměňuje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/>
              <a:t/>
            </a:r>
            <a:br>
              <a:rPr lang="cs-CZ" sz="4900" dirty="0" smtClean="0"/>
            </a:br>
            <a:r>
              <a:rPr lang="cs-CZ" sz="4900" dirty="0" smtClean="0"/>
              <a:t>Klasický jazz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0863389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i="1" dirty="0"/>
              <a:t>Černošský vklad do </a:t>
            </a:r>
            <a:r>
              <a:rPr lang="cs-CZ" i="1" dirty="0" smtClean="0"/>
              <a:t>jazzu 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původní </a:t>
            </a:r>
            <a:r>
              <a:rPr lang="cs-CZ" dirty="0"/>
              <a:t>pěvecká sólová forma </a:t>
            </a:r>
            <a:r>
              <a:rPr lang="cs-CZ" dirty="0" smtClean="0"/>
              <a:t>černošského</a:t>
            </a:r>
          </a:p>
          <a:p>
            <a:pPr>
              <a:buNone/>
            </a:pPr>
            <a:r>
              <a:rPr lang="cs-CZ" b="1" i="1" dirty="0" smtClean="0"/>
              <a:t>           </a:t>
            </a:r>
            <a:r>
              <a:rPr lang="cs-CZ" dirty="0" smtClean="0"/>
              <a:t>folkloru </a:t>
            </a:r>
            <a:r>
              <a:rPr lang="cs-CZ" b="1" i="1" dirty="0" smtClean="0"/>
              <a:t>blues</a:t>
            </a:r>
          </a:p>
          <a:p>
            <a:pPr>
              <a:buNone/>
            </a:pPr>
            <a:endParaRPr lang="cs-CZ" b="1" i="1" dirty="0" smtClean="0"/>
          </a:p>
          <a:p>
            <a:r>
              <a:rPr lang="cs-CZ" i="1" dirty="0" smtClean="0"/>
              <a:t>Evropská tradice do jazzu přináší: </a:t>
            </a:r>
          </a:p>
          <a:p>
            <a:pPr>
              <a:buNone/>
            </a:pPr>
            <a:r>
              <a:rPr lang="cs-CZ" i="1" dirty="0" smtClean="0"/>
              <a:t>            </a:t>
            </a:r>
            <a:r>
              <a:rPr lang="cs-CZ" b="1" i="1" dirty="0" smtClean="0"/>
              <a:t>nástrojové vybavení, harmonické cítění, hudební formu</a:t>
            </a:r>
            <a:endParaRPr lang="cs-CZ" b="1" dirty="0" smtClean="0"/>
          </a:p>
          <a:p>
            <a:pPr>
              <a:buNone/>
            </a:pPr>
            <a:endParaRPr lang="cs-CZ" b="1" i="1" dirty="0" smtClean="0"/>
          </a:p>
          <a:p>
            <a:r>
              <a:rPr lang="cs-CZ" i="1" dirty="0"/>
              <a:t>Základní prvky vkladu do jazzu jsou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            </a:t>
            </a:r>
            <a:r>
              <a:rPr lang="cs-CZ" b="1" i="1" dirty="0"/>
              <a:t>rytmus, frázování, </a:t>
            </a:r>
            <a:r>
              <a:rPr lang="cs-CZ" b="1" i="1" dirty="0" smtClean="0"/>
              <a:t>výraz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JAZZ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918625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spc="300" dirty="0" smtClean="0"/>
              <a:t>Jazz </a:t>
            </a:r>
            <a:r>
              <a:rPr lang="cs-CZ" b="1" spc="300" dirty="0"/>
              <a:t>poznáte </a:t>
            </a:r>
            <a:r>
              <a:rPr lang="cs-CZ" b="1" spc="300" dirty="0" smtClean="0"/>
              <a:t>podle</a:t>
            </a:r>
            <a:r>
              <a:rPr lang="cs-CZ" spc="300" dirty="0" smtClean="0"/>
              <a:t>:</a:t>
            </a:r>
          </a:p>
          <a:p>
            <a:pPr lvl="0"/>
            <a:r>
              <a:rPr lang="cs-CZ" spc="300" dirty="0" smtClean="0"/>
              <a:t>specifického rytmického cítění</a:t>
            </a:r>
          </a:p>
          <a:p>
            <a:pPr lvl="0">
              <a:buNone/>
            </a:pPr>
            <a:r>
              <a:rPr lang="cs-CZ" spc="300" dirty="0" smtClean="0"/>
              <a:t>      </a:t>
            </a:r>
            <a:r>
              <a:rPr lang="cs-CZ" i="1" spc="300" dirty="0" smtClean="0"/>
              <a:t>synkopy</a:t>
            </a:r>
            <a:r>
              <a:rPr lang="cs-CZ" i="1" spc="300" dirty="0"/>
              <a:t>, tečkovaný </a:t>
            </a:r>
            <a:r>
              <a:rPr lang="cs-CZ" i="1" spc="300" dirty="0" smtClean="0"/>
              <a:t>rytmus</a:t>
            </a:r>
          </a:p>
          <a:p>
            <a:pPr lvl="0">
              <a:buNone/>
            </a:pPr>
            <a:r>
              <a:rPr lang="cs-CZ" i="1" spc="300" dirty="0" smtClean="0"/>
              <a:t>      zdůraznění druhé a čtvrté doby</a:t>
            </a:r>
          </a:p>
          <a:p>
            <a:r>
              <a:rPr lang="cs-CZ" spc="300" dirty="0" smtClean="0"/>
              <a:t>částečně </a:t>
            </a:r>
            <a:r>
              <a:rPr lang="cs-CZ" spc="300" dirty="0"/>
              <a:t>disharmonického notového </a:t>
            </a:r>
            <a:r>
              <a:rPr lang="cs-CZ" spc="300" dirty="0" smtClean="0"/>
              <a:t>sledu</a:t>
            </a:r>
          </a:p>
          <a:p>
            <a:r>
              <a:rPr lang="cs-CZ" spc="300" dirty="0" smtClean="0"/>
              <a:t>opakující </a:t>
            </a:r>
            <a:r>
              <a:rPr lang="cs-CZ" spc="300" dirty="0"/>
              <a:t>se melodie a frází s možností </a:t>
            </a:r>
            <a:r>
              <a:rPr lang="cs-CZ" spc="300" dirty="0" smtClean="0"/>
              <a:t>improvizace</a:t>
            </a:r>
            <a:endParaRPr lang="cs-CZ" spc="3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JAZZ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123130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132856"/>
            <a:ext cx="7408333" cy="39604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jazzová nahrávka  </a:t>
            </a:r>
            <a:r>
              <a:rPr lang="cs-CZ" sz="2800" dirty="0" smtClean="0"/>
              <a:t>je z roku </a:t>
            </a:r>
            <a:r>
              <a:rPr lang="cs-CZ" sz="2800" b="1" dirty="0" smtClean="0"/>
              <a:t>1917</a:t>
            </a:r>
          </a:p>
          <a:p>
            <a:pPr>
              <a:buNone/>
            </a:pPr>
            <a:r>
              <a:rPr lang="cs-CZ" sz="2800" dirty="0"/>
              <a:t> </a:t>
            </a:r>
            <a:endParaRPr lang="cs-CZ" sz="2800" dirty="0" smtClean="0"/>
          </a:p>
          <a:p>
            <a:r>
              <a:rPr lang="cs-CZ" sz="2800" dirty="0" smtClean="0"/>
              <a:t>nejslavnější zpěvačka :  </a:t>
            </a:r>
            <a:r>
              <a:rPr lang="cs-CZ" sz="2800" b="1" dirty="0" smtClean="0"/>
              <a:t>Ella Fitzgeraldová</a:t>
            </a:r>
          </a:p>
          <a:p>
            <a:r>
              <a:rPr lang="cs-CZ" sz="2800" dirty="0" smtClean="0"/>
              <a:t>nejslavnější trumpetista : </a:t>
            </a:r>
            <a:r>
              <a:rPr lang="cs-CZ" sz="2800" b="1" dirty="0" smtClean="0"/>
              <a:t>Louis Armstrong</a:t>
            </a:r>
          </a:p>
          <a:p>
            <a:r>
              <a:rPr lang="cs-CZ" sz="2800" dirty="0" smtClean="0"/>
              <a:t>kapelník swingového orchestru : </a:t>
            </a:r>
            <a:r>
              <a:rPr lang="cs-CZ" sz="2800" b="1" dirty="0" err="1" smtClean="0"/>
              <a:t>Glenn</a:t>
            </a:r>
            <a:r>
              <a:rPr lang="cs-CZ" sz="2800" b="1" dirty="0" smtClean="0"/>
              <a:t> Miller</a:t>
            </a:r>
            <a:endParaRPr lang="cs-CZ" sz="2800" dirty="0" smtClean="0"/>
          </a:p>
          <a:p>
            <a:r>
              <a:rPr lang="cs-CZ" sz="2800" dirty="0" smtClean="0"/>
              <a:t>zpěvák : </a:t>
            </a:r>
            <a:r>
              <a:rPr lang="cs-CZ" sz="2800" b="1" dirty="0" smtClean="0"/>
              <a:t>Frank </a:t>
            </a:r>
            <a:r>
              <a:rPr lang="cs-CZ" sz="2800" b="1" dirty="0" err="1" smtClean="0"/>
              <a:t>Sinatra</a:t>
            </a:r>
            <a:r>
              <a:rPr lang="cs-CZ" sz="2800" dirty="0" smtClean="0"/>
              <a:t>  </a:t>
            </a:r>
          </a:p>
          <a:p>
            <a:r>
              <a:rPr lang="cs-CZ" sz="2800" dirty="0" smtClean="0"/>
              <a:t>hudební skladatel : </a:t>
            </a:r>
            <a:r>
              <a:rPr lang="cs-CZ" sz="2800" b="1" dirty="0" err="1" smtClean="0"/>
              <a:t>George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Gershwin</a:t>
            </a:r>
            <a:endParaRPr lang="cs-CZ" sz="2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JAZZ</a:t>
            </a:r>
            <a:endParaRPr lang="cs-CZ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706849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90" name="Picture 6" descr="http://www.svetinformacicz.cz/wp-content/uploads/2011/07/george-gershw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29076">
            <a:off x="2547947" y="3450530"/>
            <a:ext cx="2592288" cy="3268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986" name="Picture 2" descr="http://www.jazz.com/assets/2008/1/7/louis_armstrong_7_h_snitzer_A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297634">
            <a:off x="448408" y="687704"/>
            <a:ext cx="4343400" cy="32575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988" name="Picture 4" descr="http://okjazz.org/imgUL/image/Ella%20Fitzgeral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55084">
            <a:off x="5343850" y="637054"/>
            <a:ext cx="3096344" cy="47943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28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jazz se k nám dostal v roce 1920</a:t>
            </a:r>
          </a:p>
          <a:p>
            <a:r>
              <a:rPr lang="cs-CZ" sz="2800" dirty="0" smtClean="0"/>
              <a:t>hrál se k moderním tancům : </a:t>
            </a:r>
          </a:p>
          <a:p>
            <a:pPr>
              <a:buNone/>
            </a:pPr>
            <a:r>
              <a:rPr lang="cs-CZ" sz="2800" i="1" dirty="0" smtClean="0"/>
              <a:t>                                            charleston, foxtrot, shimmy</a:t>
            </a:r>
          </a:p>
          <a:p>
            <a:r>
              <a:rPr lang="cs-CZ" sz="2800" dirty="0" smtClean="0"/>
              <a:t>mezi válkami se jazzem zabýval </a:t>
            </a:r>
            <a:r>
              <a:rPr lang="cs-CZ" sz="2800" b="1" dirty="0" smtClean="0"/>
              <a:t>Jaroslav Ježek</a:t>
            </a:r>
          </a:p>
          <a:p>
            <a:r>
              <a:rPr lang="cs-CZ" sz="2800" dirty="0" smtClean="0"/>
              <a:t>za II. světové války byl jazz zakazován  - jako hudba nečisté rasy</a:t>
            </a:r>
          </a:p>
          <a:p>
            <a:r>
              <a:rPr lang="cs-CZ" sz="2800" dirty="0" smtClean="0"/>
              <a:t>hrál se </a:t>
            </a:r>
            <a:r>
              <a:rPr lang="cs-CZ" sz="2800" b="1" dirty="0" smtClean="0"/>
              <a:t>swing</a:t>
            </a:r>
            <a:r>
              <a:rPr lang="cs-CZ" sz="2800" dirty="0" smtClean="0"/>
              <a:t> = houpavý taneční pohyb</a:t>
            </a:r>
          </a:p>
          <a:p>
            <a:r>
              <a:rPr lang="cs-CZ" sz="2800" dirty="0" smtClean="0"/>
              <a:t>moderní jazz se prosadil až koncem 50.let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JAZZ</a:t>
            </a:r>
            <a:endParaRPr lang="cs-CZ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384716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http://media.novinky.cz/869/288699-original1-io8s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259644">
            <a:off x="683568" y="1412776"/>
            <a:ext cx="3672408" cy="5110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4036" name="Picture 4" descr="http://www.barcelona-dance.com/img/estilos-de-danza/Swing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81424">
            <a:off x="4973030" y="3603605"/>
            <a:ext cx="3270663" cy="29480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4038" name="Picture 6" descr="https://encrypted-tbn1.gstatic.com/images?q=tbn:ANd9GcRPkZlnSKOCgporPuRg9DcC6S4aA0uK9FJ-sUwR5MSVoXnEP1S0A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362071">
            <a:off x="4820281" y="493865"/>
            <a:ext cx="2795207" cy="31248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>
              <a:hlinkClick r:id="rId3"/>
            </a:endParaRPr>
          </a:p>
          <a:p>
            <a:pPr>
              <a:buNone/>
            </a:pPr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sdetmivpraze.cz</a:t>
            </a:r>
            <a:r>
              <a:rPr lang="cs-CZ" dirty="0" smtClean="0">
                <a:hlinkClick r:id="rId3"/>
              </a:rPr>
              <a:t>/5123/bohemia-jazz-fest/</a:t>
            </a:r>
            <a:r>
              <a:rPr lang="cs-CZ" dirty="0" smtClean="0"/>
              <a:t> </a:t>
            </a:r>
          </a:p>
          <a:p>
            <a:r>
              <a:rPr lang="cs-CZ" dirty="0" smtClean="0"/>
              <a:t> 3.- 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allposters.cz</a:t>
            </a:r>
            <a:r>
              <a:rPr lang="cs-CZ" dirty="0" smtClean="0">
                <a:hlinkClick r:id="rId4"/>
              </a:rPr>
              <a:t>/-</a:t>
            </a:r>
            <a:r>
              <a:rPr lang="cs-CZ" dirty="0" err="1" smtClean="0">
                <a:hlinkClick r:id="rId4"/>
              </a:rPr>
              <a:t>sp</a:t>
            </a:r>
            <a:r>
              <a:rPr lang="cs-CZ" dirty="0" smtClean="0">
                <a:hlinkClick r:id="rId4"/>
              </a:rPr>
              <a:t>/Jazz-</a:t>
            </a:r>
            <a:r>
              <a:rPr lang="cs-CZ" dirty="0" err="1" smtClean="0">
                <a:hlinkClick r:id="rId4"/>
              </a:rPr>
              <a:t>Plakaty</a:t>
            </a:r>
            <a:r>
              <a:rPr lang="cs-CZ" dirty="0" smtClean="0">
                <a:hlinkClick r:id="rId4"/>
              </a:rPr>
              <a:t>_i2879951_.</a:t>
            </a:r>
            <a:r>
              <a:rPr lang="cs-CZ" dirty="0" err="1" smtClean="0">
                <a:hlinkClick r:id="rId4"/>
              </a:rPr>
              <a:t>htm</a:t>
            </a:r>
            <a:endParaRPr lang="cs-CZ" dirty="0" smtClean="0"/>
          </a:p>
          <a:p>
            <a:r>
              <a:rPr lang="cs-CZ" dirty="0" smtClean="0"/>
              <a:t>11. - </a:t>
            </a:r>
            <a:r>
              <a:rPr lang="cs-CZ" dirty="0" smtClean="0">
                <a:hlinkClick r:id="rId5"/>
              </a:rPr>
              <a:t>http://www.jazz.</a:t>
            </a:r>
            <a:r>
              <a:rPr lang="cs-CZ" dirty="0" err="1" smtClean="0">
                <a:hlinkClick r:id="rId5"/>
              </a:rPr>
              <a:t>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encyclopedia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armstrong</a:t>
            </a:r>
            <a:r>
              <a:rPr lang="cs-CZ" dirty="0" smtClean="0">
                <a:hlinkClick r:id="rId5"/>
              </a:rPr>
              <a:t>-louis</a:t>
            </a:r>
            <a:endParaRPr lang="cs-CZ" dirty="0" smtClean="0"/>
          </a:p>
          <a:p>
            <a:r>
              <a:rPr lang="cs-CZ" dirty="0" smtClean="0"/>
              <a:t>11. - </a:t>
            </a:r>
            <a:r>
              <a:rPr lang="cs-CZ" dirty="0" smtClean="0">
                <a:hlinkClick r:id="rId6"/>
              </a:rPr>
              <a:t>http://okjazz.org/index.cfm?id=125</a:t>
            </a:r>
            <a:endParaRPr lang="cs-CZ" dirty="0" smtClean="0"/>
          </a:p>
          <a:p>
            <a:r>
              <a:rPr lang="cs-CZ" dirty="0" smtClean="0"/>
              <a:t>11.-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svetinformacicz.cz</a:t>
            </a:r>
            <a:r>
              <a:rPr lang="cs-CZ" dirty="0" smtClean="0">
                <a:hlinkClick r:id="rId7"/>
              </a:rPr>
              <a:t>/2011/07/</a:t>
            </a:r>
            <a:r>
              <a:rPr lang="cs-CZ" dirty="0" err="1" smtClean="0">
                <a:hlinkClick r:id="rId7"/>
              </a:rPr>
              <a:t>wordpress</a:t>
            </a:r>
            <a:r>
              <a:rPr lang="cs-CZ" dirty="0" smtClean="0">
                <a:hlinkClick r:id="rId7"/>
              </a:rPr>
              <a:t>-3-2-</a:t>
            </a:r>
            <a:r>
              <a:rPr lang="cs-CZ" dirty="0" err="1" smtClean="0">
                <a:hlinkClick r:id="rId7"/>
              </a:rPr>
              <a:t>gershwin</a:t>
            </a:r>
            <a:r>
              <a:rPr lang="cs-CZ" dirty="0" smtClean="0">
                <a:hlinkClick r:id="rId7"/>
              </a:rPr>
              <a:t>-je-venku/</a:t>
            </a:r>
            <a:endParaRPr lang="cs-CZ" dirty="0" smtClean="0"/>
          </a:p>
          <a:p>
            <a:r>
              <a:rPr lang="cs-CZ" dirty="0" smtClean="0"/>
              <a:t>13.- </a:t>
            </a:r>
            <a:r>
              <a:rPr lang="cs-CZ" dirty="0" smtClean="0">
                <a:hlinkClick r:id="rId8"/>
              </a:rPr>
              <a:t>http://www.novinky.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/veda-</a:t>
            </a:r>
            <a:r>
              <a:rPr lang="cs-CZ" dirty="0" err="1" smtClean="0">
                <a:hlinkClick r:id="rId8"/>
              </a:rPr>
              <a:t>skoly</a:t>
            </a:r>
            <a:r>
              <a:rPr lang="cs-CZ" dirty="0" smtClean="0">
                <a:hlinkClick r:id="rId8"/>
              </a:rPr>
              <a:t>/historie/245543-</a:t>
            </a:r>
            <a:r>
              <a:rPr lang="cs-CZ" dirty="0" err="1" smtClean="0">
                <a:hlinkClick r:id="rId8"/>
              </a:rPr>
              <a:t>jaroslav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jezek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temer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hluchoslepy</a:t>
            </a:r>
            <a:r>
              <a:rPr lang="cs-CZ" dirty="0" smtClean="0">
                <a:hlinkClick r:id="rId8"/>
              </a:rPr>
              <a:t>-mistr-jazzu.</a:t>
            </a:r>
            <a:r>
              <a:rPr lang="cs-CZ" dirty="0" err="1" smtClean="0">
                <a:hlinkClick r:id="rId8"/>
              </a:rPr>
              <a:t>html</a:t>
            </a:r>
            <a:endParaRPr lang="cs-CZ" dirty="0" smtClean="0"/>
          </a:p>
          <a:p>
            <a:r>
              <a:rPr lang="cs-CZ" dirty="0" smtClean="0"/>
              <a:t>13.-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barcelona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dance.com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estilos</a:t>
            </a:r>
            <a:r>
              <a:rPr lang="cs-CZ" dirty="0" smtClean="0">
                <a:hlinkClick r:id="rId9"/>
              </a:rPr>
              <a:t>-de-</a:t>
            </a:r>
            <a:r>
              <a:rPr lang="cs-CZ" dirty="0" err="1" smtClean="0">
                <a:hlinkClick r:id="rId9"/>
              </a:rPr>
              <a:t>danza</a:t>
            </a:r>
            <a:r>
              <a:rPr lang="cs-CZ" dirty="0" smtClean="0">
                <a:hlinkClick r:id="rId9"/>
              </a:rPr>
              <a:t>/swing-1.php</a:t>
            </a:r>
            <a:endParaRPr lang="cs-CZ" dirty="0" smtClean="0"/>
          </a:p>
          <a:p>
            <a:r>
              <a:rPr lang="cs-CZ" dirty="0" smtClean="0"/>
              <a:t>13.- </a:t>
            </a:r>
            <a:r>
              <a:rPr lang="cs-CZ" dirty="0" smtClean="0">
                <a:hlinkClick r:id="rId10"/>
              </a:rPr>
              <a:t>http://swing.</a:t>
            </a:r>
            <a:r>
              <a:rPr lang="cs-CZ" dirty="0" err="1" smtClean="0">
                <a:hlinkClick r:id="rId10"/>
              </a:rPr>
              <a:t>uchicago.edu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about.html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4538317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JAZZ</a:t>
            </a:r>
            <a:endParaRPr lang="cs-CZ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Ilona Daňková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376943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165</TotalTime>
  <Words>516</Words>
  <Application>Microsoft Office PowerPoint</Application>
  <PresentationFormat>Předvádění na obrazovce (4:3)</PresentationFormat>
  <Paragraphs>131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JAZZ</vt:lpstr>
      <vt:lpstr>JAZZ</vt:lpstr>
      <vt:lpstr>JAZZ</vt:lpstr>
      <vt:lpstr>JAZZ</vt:lpstr>
      <vt:lpstr>Afroamerická hudba</vt:lpstr>
      <vt:lpstr>Jazz historický</vt:lpstr>
      <vt:lpstr> Klasický jazz </vt:lpstr>
      <vt:lpstr>JAZZ</vt:lpstr>
      <vt:lpstr>JAZZ</vt:lpstr>
      <vt:lpstr>JAZZ</vt:lpstr>
      <vt:lpstr>Snímek 11</vt:lpstr>
      <vt:lpstr>JAZZ</vt:lpstr>
      <vt:lpstr>Snímek 13</vt:lpstr>
      <vt:lpstr>Snímek 14</vt:lpstr>
      <vt:lpstr>JAZZ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Jazz</dc:title>
  <dc:creator>Škola_07</dc:creator>
  <cp:lastModifiedBy>Ilonka</cp:lastModifiedBy>
  <cp:revision>18</cp:revision>
  <dcterms:created xsi:type="dcterms:W3CDTF">2012-10-09T06:30:52Z</dcterms:created>
  <dcterms:modified xsi:type="dcterms:W3CDTF">2012-12-02T17:27:57Z</dcterms:modified>
</cp:coreProperties>
</file>