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6"/>
  </p:notesMasterIdLst>
  <p:sldIdLst>
    <p:sldId id="256" r:id="rId2"/>
    <p:sldId id="257" r:id="rId3"/>
    <p:sldId id="258" r:id="rId4"/>
    <p:sldId id="265" r:id="rId5"/>
    <p:sldId id="268" r:id="rId6"/>
    <p:sldId id="261" r:id="rId7"/>
    <p:sldId id="264" r:id="rId8"/>
    <p:sldId id="269" r:id="rId9"/>
    <p:sldId id="262" r:id="rId10"/>
    <p:sldId id="259" r:id="rId11"/>
    <p:sldId id="263" r:id="rId12"/>
    <p:sldId id="266" r:id="rId13"/>
    <p:sldId id="267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1CFAAA-A161-4C06-8D04-8DF13D741DC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D108C2-E064-4443-8296-D440F576008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D108C2-E064-4443-8296-D440F576008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D108C2-E064-4443-8296-D440F576008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D108C2-E064-4443-8296-D440F576008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D108C2-E064-4443-8296-D440F576008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D108C2-E064-4443-8296-D440F576008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D108C2-E064-4443-8296-D440F576008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D108C2-E064-4443-8296-D440F576008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D108C2-E064-4443-8296-D440F5760084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D108C2-E064-4443-8296-D440F5760084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D108C2-E064-4443-8296-D440F5760084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D108C2-E064-4443-8296-D440F5760084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D108C2-E064-4443-8296-D440F5760084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D108C2-E064-4443-8296-D440F5760084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D108C2-E064-4443-8296-D440F5760084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8EA92-3B4F-41D7-BC6F-0CC842F9240E}" type="datetime1">
              <a:rPr lang="cs-CZ" smtClean="0"/>
              <a:pPr/>
              <a:t>2.12.2012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 ČR</a:t>
            </a:r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7520FF5-3BDF-4A07-8503-0078A99810D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amond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A4889-8709-4605-9E1B-6787010B501F}" type="datetime1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 ČR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27520FF5-3BDF-4A07-8503-0078A99810D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amond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 ČR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632B1-AA21-4D89-A1D4-8E09ACCD0B3F}" type="datetime1">
              <a:rPr lang="cs-CZ" smtClean="0"/>
              <a:pPr/>
              <a:t>2.12.2012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7520FF5-3BDF-4A07-8503-0078A99810D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amond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7A62F619-110E-47E8-8A4E-A784FF596B09}" type="datetime1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 ČR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20FF5-3BDF-4A07-8503-0078A99810D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amond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AB0C6-6BE9-4CAB-A607-506B648E100F}" type="datetime1">
              <a:rPr lang="cs-CZ" smtClean="0"/>
              <a:pPr/>
              <a:t>2.12.2012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r>
              <a:rPr lang="cs-CZ" smtClean="0"/>
              <a:t>Financováno z prostředků ESF a státního rozpočtu  ČR</a:t>
            </a:r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27520FF5-3BDF-4A07-8503-0078A99810D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amond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A59D3-098C-4F50-A25F-D31A48975B36}" type="datetime1">
              <a:rPr lang="cs-CZ" smtClean="0"/>
              <a:pPr/>
              <a:t>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 ČR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27520FF5-3BDF-4A07-8503-0078A99810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38E9A-8B16-4CEB-BA90-9D0A0315DF39}" type="datetime1">
              <a:rPr lang="cs-CZ" smtClean="0"/>
              <a:pPr/>
              <a:t>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 ČR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7520FF5-3BDF-4A07-8503-0078A99810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7520FF5-3BDF-4A07-8503-0078A99810D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E8704-4806-4313-8ED4-D5D93FE6189D}" type="datetime1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r>
              <a:rPr lang="cs-CZ" smtClean="0"/>
              <a:t>Financováno z prostředků ESF a státního rozpočtu  ČR</a:t>
            </a: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amond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27520FF5-3BDF-4A07-8503-0078A99810D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8F9A3A9D-C723-4FEC-A837-D07CA70F4723}" type="datetime1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r>
              <a:rPr lang="cs-CZ" smtClean="0"/>
              <a:t>Financováno z prostředků ESF a státního rozpočtu  ČR</a:t>
            </a:r>
            <a:endParaRPr lang="cs-CZ"/>
          </a:p>
        </p:txBody>
      </p:sp>
    </p:spTree>
  </p:cSld>
  <p:clrMapOvr>
    <a:masterClrMapping/>
  </p:clrMapOvr>
  <p:transition>
    <p:diamond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04A26-C192-46C4-8275-1FAB605AEC49}" type="datetime1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 ČR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20FF5-3BDF-4A07-8503-0078A99810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amond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27520FF5-3BDF-4A07-8503-0078A99810D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D51EB-D3ED-46AC-84D4-03A185640DBB}" type="datetime1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 ČR</a:t>
            </a:r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amond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18F8039A-2F74-4F04-9C2D-D801D73FE9AE}" type="datetime1">
              <a:rPr lang="cs-CZ" smtClean="0"/>
              <a:pPr/>
              <a:t>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Financováno z prostředků ESF a státního rozpočtu  ČR</a:t>
            </a:r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7520FF5-3BDF-4A07-8503-0078A99810D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diamond/>
  </p:transition>
  <p:hf hdr="0" dt="0"/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dhn.cz/orffovy-nastroje-rohema-percussion-sada-1-31419" TargetMode="External"/><Relationship Id="rId3" Type="http://schemas.openxmlformats.org/officeDocument/2006/relationships/hyperlink" Target="http://mrcowall.edublogs.org/page/2/" TargetMode="External"/><Relationship Id="rId7" Type="http://schemas.openxmlformats.org/officeDocument/2006/relationships/hyperlink" Target="http://www.njsymphony.org/carminaCD/index.htm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blanensky.denik.cz/kultura_region/zimni-stadion-v-blansku-rozdunela-carmina-burana-ke-150-vyroci-rastislavu-201207.html" TargetMode="External"/><Relationship Id="rId11" Type="http://schemas.openxmlformats.org/officeDocument/2006/relationships/hyperlink" Target="http://www.webareal.cz/akmusic/eshop/11-1-Perkuse-a-Orffovy-nastroje" TargetMode="External"/><Relationship Id="rId5" Type="http://schemas.openxmlformats.org/officeDocument/2006/relationships/hyperlink" Target="http://cs.wikipedia.org/wiki/Carmina_Burana" TargetMode="External"/><Relationship Id="rId10" Type="http://schemas.openxmlformats.org/officeDocument/2006/relationships/hyperlink" Target="http://www.clarina.cz/365/Orffovy-nastroje" TargetMode="External"/><Relationship Id="rId4" Type="http://schemas.openxmlformats.org/officeDocument/2006/relationships/hyperlink" Target="http://mattjordanpiano.com/for_my_students_past_listening_b.html" TargetMode="External"/><Relationship Id="rId9" Type="http://schemas.openxmlformats.org/officeDocument/2006/relationships/hyperlink" Target="http://www.stv.cz/osnovy/vshudprip.html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1760192"/>
          </a:xfrm>
        </p:spPr>
        <p:txBody>
          <a:bodyPr/>
          <a:lstStyle/>
          <a:p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r"/>
            <a:r>
              <a:rPr lang="cs-CZ" sz="2800" dirty="0" smtClean="0"/>
              <a:t>ICT 2 – 1 </a:t>
            </a:r>
            <a:r>
              <a:rPr lang="cs-CZ" sz="2800" smtClean="0"/>
              <a:t>- </a:t>
            </a:r>
            <a:r>
              <a:rPr lang="cs-CZ" sz="2800" smtClean="0"/>
              <a:t>45</a:t>
            </a:r>
            <a:endParaRPr lang="cs-CZ" sz="28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20FF5-3BDF-4A07-8503-0078A99810D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7200" b="1" spc="3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Carl</a:t>
            </a:r>
            <a:r>
              <a:rPr lang="cs-CZ" sz="7200" b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ORFF</a:t>
            </a:r>
            <a:endParaRPr lang="cs-CZ" sz="7200" b="1" spc="3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4800" y="6410848"/>
            <a:ext cx="4267200" cy="365760"/>
          </a:xfrm>
        </p:spPr>
        <p:txBody>
          <a:bodyPr/>
          <a:lstStyle/>
          <a:p>
            <a:r>
              <a:rPr lang="cs-CZ" dirty="0" smtClean="0"/>
              <a:t>Financováno z prostředků ESF a státního rozpočtu  ČR</a:t>
            </a:r>
            <a:endParaRPr lang="cs-CZ" dirty="0"/>
          </a:p>
        </p:txBody>
      </p:sp>
      <p:pic>
        <p:nvPicPr>
          <p:cNvPr id="22530" name="Picture 2" descr="https://encrypted-tbn0.gstatic.com/images?q=tbn:ANd9GcSsm7_-qfv1QCnGXLlM7V-gsJx5ojAYxG6cD_dkcO_HBBVHHT2s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2564903"/>
            <a:ext cx="3672408" cy="334451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diamond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http://mattjordanpiano.com/composer_images/orff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562149">
            <a:off x="6173016" y="3171936"/>
            <a:ext cx="2400300" cy="305752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4400" b="1" spc="3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Carl</a:t>
            </a:r>
            <a:r>
              <a:rPr lang="cs-CZ" sz="4400" b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ORFF</a:t>
            </a:r>
            <a:endParaRPr lang="cs-CZ" sz="4400" b="1" spc="3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04800" y="6410848"/>
            <a:ext cx="4195192" cy="365760"/>
          </a:xfrm>
        </p:spPr>
        <p:txBody>
          <a:bodyPr/>
          <a:lstStyle/>
          <a:p>
            <a:r>
              <a:rPr lang="cs-CZ" dirty="0" smtClean="0"/>
              <a:t>Financováno z prostředků ESF a státního rozpočtu  ČR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20FF5-3BDF-4A07-8503-0078A99810DC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*  10. července 1895    −   + 29. března 1982 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německý skladatel expresivní hudby a pedagog 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 hrál na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klavír, varhany a violoncello</a:t>
            </a:r>
          </a:p>
          <a:p>
            <a:pPr>
              <a:buNone/>
            </a:pP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/>
              <a:t> zajímal se však také o botaniku, </a:t>
            </a:r>
          </a:p>
          <a:p>
            <a:pPr>
              <a:buNone/>
            </a:pPr>
            <a:r>
              <a:rPr lang="cs-CZ" dirty="0" smtClean="0"/>
              <a:t>    loutkové divadlo a činohru</a:t>
            </a:r>
            <a:endParaRPr lang="cs-CZ" spc="3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spc="3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Carl</a:t>
            </a:r>
            <a:r>
              <a:rPr lang="cs-CZ" sz="3600" b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ORFF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304800" y="6410848"/>
            <a:ext cx="4195192" cy="365760"/>
          </a:xfrm>
        </p:spPr>
        <p:txBody>
          <a:bodyPr/>
          <a:lstStyle/>
          <a:p>
            <a:r>
              <a:rPr lang="cs-CZ" dirty="0" smtClean="0"/>
              <a:t>Financováno z prostředků ESF a státního rozpočtu  ČR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20FF5-3BDF-4A07-8503-0078A99810DC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prosazoval spojení hudební výchovy s výchovou pohybovou</a:t>
            </a:r>
          </a:p>
          <a:p>
            <a:r>
              <a:rPr lang="cs-CZ" b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spojení hudby s pohybem a akcí</a:t>
            </a:r>
          </a:p>
          <a:p>
            <a:r>
              <a:rPr lang="cs-CZ" b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spojení melodie a rytmu</a:t>
            </a:r>
          </a:p>
          <a:p>
            <a:r>
              <a:rPr lang="cs-CZ" dirty="0" smtClean="0"/>
              <a:t>v každém stadiu hudebního vzdělávání je důležité aktivní používání hudby, řeči a tance</a:t>
            </a:r>
          </a:p>
          <a:p>
            <a:r>
              <a:rPr lang="cs-CZ" dirty="0" smtClean="0"/>
              <a:t>řeč, zpěv, tanec a nástrojová hra patří dohromady   </a:t>
            </a:r>
            <a:r>
              <a:rPr lang="cs-CZ" b="1" dirty="0" smtClean="0"/>
              <a:t>=&gt;</a:t>
            </a:r>
            <a:r>
              <a:rPr lang="cs-CZ" dirty="0" smtClean="0"/>
              <a:t> společné formy lidského projevu</a:t>
            </a:r>
          </a:p>
          <a:p>
            <a:r>
              <a:rPr lang="cs-CZ" dirty="0" smtClean="0"/>
              <a:t>prosazoval improvizaci a vlastní tvorbu</a:t>
            </a:r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spc="3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Carl</a:t>
            </a:r>
            <a:r>
              <a:rPr lang="cs-CZ" sz="4000" b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ORFF</a:t>
            </a:r>
            <a:endParaRPr lang="cs-CZ" sz="36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304800" y="6410848"/>
            <a:ext cx="4195192" cy="365760"/>
          </a:xfrm>
        </p:spPr>
        <p:txBody>
          <a:bodyPr/>
          <a:lstStyle/>
          <a:p>
            <a:r>
              <a:rPr lang="cs-CZ" dirty="0" smtClean="0"/>
              <a:t>Financováno z prostředků ESF a státního rozpočtu  ČR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20FF5-3BDF-4A07-8503-0078A99810D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 roku 1934 objevil středověký rukopis více než 200 latinských a německých básní, světských a pijáckých písní - „Štěstěna to se mnou myslela dobře, když mi do ruky přihrála katalog antikvariátu ve </a:t>
            </a:r>
            <a:r>
              <a:rPr lang="cs-CZ" dirty="0" err="1" smtClean="0"/>
              <a:t>Würzburgu</a:t>
            </a:r>
            <a:r>
              <a:rPr lang="cs-CZ" dirty="0" smtClean="0"/>
              <a:t>, ve kterém jsem našel titul, jenž mě magicky přitahoval: </a:t>
            </a:r>
            <a:r>
              <a:rPr lang="cs-CZ" i="1" dirty="0" err="1" smtClean="0"/>
              <a:t>Carmina</a:t>
            </a:r>
            <a:r>
              <a:rPr lang="cs-CZ" i="1" dirty="0" smtClean="0"/>
              <a:t> Burana</a:t>
            </a:r>
            <a:r>
              <a:rPr lang="cs-CZ" dirty="0" smtClean="0"/>
              <a:t>.“</a:t>
            </a:r>
          </a:p>
          <a:p>
            <a:r>
              <a:rPr lang="cs-CZ" dirty="0" smtClean="0"/>
              <a:t>během období nacismu v Německu měl konflikty s touto ideologií a prožíval těžké životní období, ale přesto v této době napsal své nejslavnější dílo – </a:t>
            </a:r>
            <a:r>
              <a:rPr lang="cs-CZ" b="1" i="1" spc="3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Carmina</a:t>
            </a:r>
            <a:r>
              <a:rPr lang="cs-CZ" b="1" i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Burana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90" name="Picture 2" descr="http://upload.wikimedia.org/wikipedia/commons/thumb/2/20/CarminaBurana2.jpg/250px-CarminaBurana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1492849"/>
            <a:ext cx="3838562" cy="47444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spc="3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Carmina</a:t>
            </a:r>
            <a:r>
              <a:rPr lang="cs-CZ" sz="3600" b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Burana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304800" y="6410848"/>
            <a:ext cx="4411216" cy="365760"/>
          </a:xfrm>
        </p:spPr>
        <p:txBody>
          <a:bodyPr/>
          <a:lstStyle/>
          <a:p>
            <a:r>
              <a:rPr lang="cs-CZ" dirty="0" smtClean="0"/>
              <a:t>Financováno z prostředků ESF a státního rozpočtu  ČR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20FF5-3BDF-4A07-8503-0078A99810D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</a:t>
            </a:r>
            <a:r>
              <a:rPr lang="cs-CZ" i="1" dirty="0" smtClean="0"/>
              <a:t>Titulní list rukopisu    </a:t>
            </a:r>
          </a:p>
          <a:p>
            <a:pPr>
              <a:buNone/>
            </a:pPr>
            <a:r>
              <a:rPr lang="cs-CZ" i="1" dirty="0" smtClean="0"/>
              <a:t>    </a:t>
            </a:r>
            <a:r>
              <a:rPr lang="cs-CZ" i="1" dirty="0" err="1" smtClean="0"/>
              <a:t>Carmina</a:t>
            </a:r>
            <a:r>
              <a:rPr lang="cs-CZ" i="1" dirty="0" smtClean="0"/>
              <a:t> burana, </a:t>
            </a:r>
          </a:p>
          <a:p>
            <a:pPr>
              <a:buNone/>
            </a:pPr>
            <a:r>
              <a:rPr lang="cs-CZ" i="1" dirty="0" smtClean="0"/>
              <a:t>souboru básní z 11. - 13. století</a:t>
            </a:r>
            <a:endParaRPr lang="cs-CZ" dirty="0"/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spc="3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Carmina</a:t>
            </a:r>
            <a:r>
              <a:rPr lang="cs-CZ" sz="4000" b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Burana</a:t>
            </a:r>
            <a:endParaRPr lang="cs-CZ" sz="36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304800" y="6410848"/>
            <a:ext cx="4051176" cy="365760"/>
          </a:xfrm>
        </p:spPr>
        <p:txBody>
          <a:bodyPr/>
          <a:lstStyle/>
          <a:p>
            <a:r>
              <a:rPr lang="cs-CZ" dirty="0" smtClean="0"/>
              <a:t>Financováno z prostředků ESF a státního rozpočtu  ČR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20FF5-3BDF-4A07-8503-0078A99810D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301752" y="2348880"/>
            <a:ext cx="8503920" cy="3750168"/>
          </a:xfrm>
        </p:spPr>
        <p:txBody>
          <a:bodyPr>
            <a:normAutofit/>
          </a:bodyPr>
          <a:lstStyle/>
          <a:p>
            <a:r>
              <a:rPr lang="cs-CZ" b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premiéra skladby byla roku 1937 ve Frankfurtu nad Mohanem</a:t>
            </a:r>
          </a:p>
          <a:p>
            <a:pPr>
              <a:buNone/>
            </a:pPr>
            <a:endParaRPr lang="cs-CZ" b="1" spc="3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/>
              <a:t>okamžitě dosáhla obrovského úspěchu v Německu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světový věhlas si získala až po druhé světové válce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spc="3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Carmina</a:t>
            </a:r>
            <a:r>
              <a:rPr lang="cs-CZ" sz="4000" b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Burana</a:t>
            </a:r>
            <a:endParaRPr lang="cs-CZ" sz="40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304800" y="6410848"/>
            <a:ext cx="4123184" cy="365760"/>
          </a:xfrm>
        </p:spPr>
        <p:txBody>
          <a:bodyPr/>
          <a:lstStyle/>
          <a:p>
            <a:r>
              <a:rPr lang="cs-CZ" dirty="0" smtClean="0"/>
              <a:t>Financováno z prostředků ESF a státního rozpočtu  ČR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20FF5-3BDF-4A07-8503-0078A99810DC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301752" y="1628800"/>
            <a:ext cx="8503920" cy="4470248"/>
          </a:xfrm>
        </p:spPr>
        <p:txBody>
          <a:bodyPr>
            <a:normAutofit/>
          </a:bodyPr>
          <a:lstStyle/>
          <a:p>
            <a:r>
              <a:rPr lang="cs-CZ" dirty="0" smtClean="0"/>
              <a:t>obsahem celé skladby jsou </a:t>
            </a:r>
            <a:r>
              <a:rPr lang="cs-CZ" b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zhudebněné texty potulných středověkých hudebníků a básníků</a:t>
            </a:r>
            <a:r>
              <a:rPr lang="cs-CZ" dirty="0" smtClean="0"/>
              <a:t>, které byly nalezeny v klášteře </a:t>
            </a:r>
            <a:r>
              <a:rPr lang="cs-CZ" dirty="0" err="1" smtClean="0"/>
              <a:t>Beurum</a:t>
            </a:r>
            <a:endParaRPr lang="cs-CZ" dirty="0" smtClean="0"/>
          </a:p>
          <a:p>
            <a:r>
              <a:rPr lang="cs-CZ" dirty="0" smtClean="0"/>
              <a:t>původní texty jsou psány v nejrůznějších jazycích – staroněmecky, latinsky, starofrancouzsky a italsky</a:t>
            </a:r>
          </a:p>
          <a:p>
            <a:r>
              <a:rPr lang="cs-CZ" dirty="0" smtClean="0"/>
              <a:t>forma skladby nejvíce odpovídá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kantátě </a:t>
            </a:r>
            <a:r>
              <a:rPr lang="cs-CZ" dirty="0" smtClean="0"/>
              <a:t>– cyklické skladbě pro sólové hlasy, sbor, dětský sbor a orchestr</a:t>
            </a:r>
          </a:p>
          <a:p>
            <a:r>
              <a:rPr lang="cs-CZ" dirty="0" smtClean="0"/>
              <a:t>dělí se do šesti tematických celků - písně milostné, pijácké, o jaru, štěstěně...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spc="3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Carmina</a:t>
            </a:r>
            <a:r>
              <a:rPr lang="cs-CZ" sz="3600" b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Burana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304800" y="6410848"/>
            <a:ext cx="4123184" cy="365760"/>
          </a:xfrm>
        </p:spPr>
        <p:txBody>
          <a:bodyPr/>
          <a:lstStyle/>
          <a:p>
            <a:r>
              <a:rPr lang="cs-CZ" dirty="0" smtClean="0"/>
              <a:t>Financováno z prostředků ESF a státního rozpočtu  ČR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20FF5-3BDF-4A07-8503-0078A99810DC}" type="slidenum">
              <a:rPr lang="cs-CZ" smtClean="0"/>
              <a:pPr/>
              <a:t>8</a:t>
            </a:fld>
            <a:endParaRPr lang="cs-CZ"/>
          </a:p>
        </p:txBody>
      </p:sp>
      <p:pic>
        <p:nvPicPr>
          <p:cNvPr id="39938" name="Picture 2" descr="http://g.denik.cz/67/d3/carmina-burana-blansko-ohen-show-koncert-9_denik-38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1412776"/>
            <a:ext cx="4704521" cy="352839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39940" name="Picture 4" descr="https://encrypted-tbn0.gstatic.com/images?q=tbn:ANd9GcQOi8BU1KAcc0WMkHh-1_MLJiPYp4ZPDzvkrWwO0kqblINIGJLcZ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64088" y="2780928"/>
            <a:ext cx="3240360" cy="340311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>
    <p:diamond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Dílo </a:t>
            </a:r>
            <a:r>
              <a:rPr lang="cs-CZ" sz="4000" b="1" spc="3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Carla</a:t>
            </a:r>
            <a:r>
              <a:rPr lang="cs-CZ" sz="4000" b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spc="3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Orffa</a:t>
            </a:r>
            <a:endParaRPr lang="cs-CZ" sz="4000" b="1" spc="3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304800" y="6410848"/>
            <a:ext cx="4267200" cy="365760"/>
          </a:xfrm>
        </p:spPr>
        <p:txBody>
          <a:bodyPr/>
          <a:lstStyle/>
          <a:p>
            <a:r>
              <a:rPr lang="cs-CZ" dirty="0" smtClean="0"/>
              <a:t>Financováno z prostředků ESF a státního rozpočtu  ČR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20FF5-3BDF-4A07-8503-0078A99810DC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301752" y="2420888"/>
            <a:ext cx="8503920" cy="3678160"/>
          </a:xfrm>
        </p:spPr>
        <p:txBody>
          <a:bodyPr/>
          <a:lstStyle/>
          <a:p>
            <a:r>
              <a:rPr lang="cs-CZ" dirty="0" smtClean="0"/>
              <a:t> tři nejslavnější díla  </a:t>
            </a:r>
            <a:r>
              <a:rPr lang="cs-CZ" sz="2800" b="1" i="1" spc="3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Carmina</a:t>
            </a:r>
            <a:r>
              <a:rPr lang="cs-CZ" sz="2800" b="1" i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Burana</a:t>
            </a:r>
          </a:p>
          <a:p>
            <a:pPr>
              <a:buNone/>
            </a:pPr>
            <a:r>
              <a:rPr lang="cs-CZ" sz="2800" b="1" i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</a:t>
            </a:r>
            <a:r>
              <a:rPr lang="cs-CZ" sz="2800" b="1" i="1" spc="3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Catulli</a:t>
            </a:r>
            <a:r>
              <a:rPr lang="cs-CZ" sz="2800" b="1" i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i="1" spc="3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Carmina</a:t>
            </a:r>
            <a:r>
              <a:rPr lang="cs-CZ" sz="2800" b="1" i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</a:p>
          <a:p>
            <a:pPr>
              <a:buNone/>
            </a:pPr>
            <a:r>
              <a:rPr lang="cs-CZ" sz="2800" dirty="0" smtClean="0"/>
              <a:t>                                              </a:t>
            </a:r>
            <a:r>
              <a:rPr lang="cs-CZ" sz="2800" b="1" i="1" spc="3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Trionfo</a:t>
            </a:r>
            <a:r>
              <a:rPr lang="cs-CZ" sz="2800" b="1" i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i="1" spc="3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</a:t>
            </a:r>
            <a:r>
              <a:rPr lang="cs-CZ" sz="2800" b="1" i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i="1" spc="3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Afrodite</a:t>
            </a:r>
            <a:r>
              <a:rPr lang="cs-CZ" sz="2800" b="1" i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>
              <a:buNone/>
            </a:pPr>
            <a:r>
              <a:rPr lang="cs-CZ" dirty="0" smtClean="0"/>
              <a:t>                   spojil do jediného jevištního celku</a:t>
            </a:r>
          </a:p>
          <a:p>
            <a:pPr>
              <a:buNone/>
            </a:pPr>
            <a:r>
              <a:rPr lang="cs-CZ" dirty="0" smtClean="0"/>
              <a:t>                                                       </a:t>
            </a:r>
            <a:r>
              <a:rPr lang="cs-CZ" sz="3200" b="1" i="1" spc="3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Trionfi</a:t>
            </a:r>
            <a:endParaRPr lang="cs-CZ" b="1" i="1" spc="3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Dílo </a:t>
            </a:r>
            <a:r>
              <a:rPr lang="cs-CZ" sz="4000" b="1" spc="3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Carla</a:t>
            </a:r>
            <a:r>
              <a:rPr lang="cs-CZ" sz="4000" b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spc="3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Orffa</a:t>
            </a:r>
            <a:endParaRPr lang="cs-CZ" sz="36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304800" y="6410848"/>
            <a:ext cx="4339208" cy="365760"/>
          </a:xfrm>
        </p:spPr>
        <p:txBody>
          <a:bodyPr/>
          <a:lstStyle/>
          <a:p>
            <a:r>
              <a:rPr lang="cs-CZ" dirty="0" smtClean="0"/>
              <a:t>Financováno z prostředků ESF a státního rozpočtu  ČR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20FF5-3BDF-4A07-8503-0078A99810DC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ve svých dílech se vrací </a:t>
            </a:r>
            <a:r>
              <a:rPr lang="cs-CZ" b="1" dirty="0" smtClean="0"/>
              <a:t>k primitivnímu spojení melodie a rytmu </a:t>
            </a:r>
            <a:endParaRPr lang="cs-CZ" dirty="0" smtClean="0"/>
          </a:p>
          <a:p>
            <a:r>
              <a:rPr lang="cs-CZ" b="1" dirty="0" smtClean="0"/>
              <a:t>hudbu spojuje s jevištním projevem a jazykem</a:t>
            </a:r>
            <a:endParaRPr lang="cs-CZ" dirty="0" smtClean="0"/>
          </a:p>
          <a:p>
            <a:r>
              <a:rPr lang="cs-CZ" dirty="0" smtClean="0"/>
              <a:t>hojně používá bicí nástroje</a:t>
            </a:r>
          </a:p>
          <a:p>
            <a:endParaRPr lang="cs-CZ" dirty="0"/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spc="3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Orffovy</a:t>
            </a:r>
            <a:r>
              <a:rPr lang="cs-CZ" sz="4000" b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nástroje</a:t>
            </a:r>
            <a:endParaRPr lang="cs-CZ" sz="4000" b="1" spc="3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304800" y="6410848"/>
            <a:ext cx="4195192" cy="365760"/>
          </a:xfrm>
        </p:spPr>
        <p:txBody>
          <a:bodyPr/>
          <a:lstStyle/>
          <a:p>
            <a:r>
              <a:rPr lang="cs-CZ" dirty="0" smtClean="0"/>
              <a:t>Financováno z prostředků ESF a státního rozpočtu  ČR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20FF5-3BDF-4A07-8503-0078A99810DC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301752" y="2132856"/>
            <a:ext cx="8503920" cy="3966192"/>
          </a:xfrm>
        </p:spPr>
        <p:txBody>
          <a:bodyPr>
            <a:normAutofit/>
          </a:bodyPr>
          <a:lstStyle/>
          <a:p>
            <a:r>
              <a:rPr lang="cs-CZ" dirty="0" smtClean="0"/>
              <a:t> </a:t>
            </a:r>
            <a:r>
              <a:rPr lang="cs-CZ" dirty="0" err="1" smtClean="0"/>
              <a:t>Orffovy</a:t>
            </a:r>
            <a:r>
              <a:rPr lang="cs-CZ" dirty="0" smtClean="0"/>
              <a:t> nástroje doprovázejí dětský zpěv a tanec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 err="1" smtClean="0"/>
              <a:t>Orffovy</a:t>
            </a:r>
            <a:r>
              <a:rPr lang="cs-CZ" dirty="0" smtClean="0"/>
              <a:t> nástroje rozvíjí rytmické cítění</a:t>
            </a:r>
          </a:p>
          <a:p>
            <a:pPr>
              <a:buNone/>
            </a:pPr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  <a:r>
              <a:rPr lang="cs-CZ" dirty="0" err="1" smtClean="0"/>
              <a:t>Orffovy</a:t>
            </a:r>
            <a:r>
              <a:rPr lang="cs-CZ" dirty="0" smtClean="0"/>
              <a:t> nástroje jsou nástroje používané již ve   </a:t>
            </a:r>
          </a:p>
          <a:p>
            <a:pPr>
              <a:buNone/>
            </a:pPr>
            <a:r>
              <a:rPr lang="cs-CZ" dirty="0" smtClean="0"/>
              <a:t>     středověku</a:t>
            </a:r>
            <a:endParaRPr lang="cs-CZ" dirty="0"/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spc="3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Orffovy</a:t>
            </a:r>
            <a:r>
              <a:rPr lang="cs-CZ" sz="4000" b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nástroje</a:t>
            </a:r>
            <a:endParaRPr lang="cs-CZ" sz="36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304800" y="6410848"/>
            <a:ext cx="4195192" cy="365760"/>
          </a:xfrm>
        </p:spPr>
        <p:txBody>
          <a:bodyPr/>
          <a:lstStyle/>
          <a:p>
            <a:r>
              <a:rPr lang="cs-CZ" dirty="0" smtClean="0"/>
              <a:t>Financováno z prostředků ESF a státního rozpočtu  ČR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20FF5-3BDF-4A07-8503-0078A99810DC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spc="3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Orffovy</a:t>
            </a:r>
            <a:r>
              <a:rPr lang="cs-CZ" b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nástroje:</a:t>
            </a:r>
          </a:p>
          <a:p>
            <a:r>
              <a:rPr lang="cs-CZ" dirty="0" smtClean="0"/>
              <a:t> zvonkohry</a:t>
            </a:r>
          </a:p>
          <a:p>
            <a:r>
              <a:rPr lang="cs-CZ" dirty="0" smtClean="0"/>
              <a:t> xylofony</a:t>
            </a:r>
          </a:p>
          <a:p>
            <a:r>
              <a:rPr lang="cs-CZ" dirty="0" smtClean="0"/>
              <a:t>metalofony </a:t>
            </a:r>
          </a:p>
          <a:p>
            <a:r>
              <a:rPr lang="cs-CZ" dirty="0" smtClean="0"/>
              <a:t>malé bicí nástroje</a:t>
            </a:r>
          </a:p>
          <a:p>
            <a:r>
              <a:rPr lang="cs-CZ" dirty="0" smtClean="0"/>
              <a:t>ozvučná dřívka </a:t>
            </a:r>
          </a:p>
          <a:p>
            <a:r>
              <a:rPr lang="cs-CZ" dirty="0" smtClean="0"/>
              <a:t>činely</a:t>
            </a:r>
          </a:p>
          <a:p>
            <a:r>
              <a:rPr lang="cs-CZ" dirty="0" smtClean="0"/>
              <a:t>triangly</a:t>
            </a:r>
          </a:p>
          <a:p>
            <a:r>
              <a:rPr lang="cs-CZ" dirty="0" smtClean="0"/>
              <a:t>rumba koule</a:t>
            </a:r>
          </a:p>
          <a:p>
            <a:endParaRPr lang="cs-CZ" dirty="0"/>
          </a:p>
        </p:txBody>
      </p:sp>
      <p:pic>
        <p:nvPicPr>
          <p:cNvPr id="4098" name="Picture 2" descr="http://www.dhn.cz/fotky/velke/075315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1916832"/>
            <a:ext cx="3528392" cy="3139139"/>
          </a:xfrm>
          <a:prstGeom prst="rect">
            <a:avLst/>
          </a:prstGeom>
          <a:noFill/>
        </p:spPr>
      </p:pic>
      <p:pic>
        <p:nvPicPr>
          <p:cNvPr id="4100" name="Picture 4" descr="http://www.stv.cz/images/mcj04363150000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9935466">
            <a:off x="5910685" y="735238"/>
            <a:ext cx="1475217" cy="1475217"/>
          </a:xfrm>
          <a:prstGeom prst="rect">
            <a:avLst/>
          </a:prstGeom>
          <a:noFill/>
        </p:spPr>
      </p:pic>
      <p:pic>
        <p:nvPicPr>
          <p:cNvPr id="4102" name="Picture 6" descr="Zvonkohry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131840" y="4509120"/>
            <a:ext cx="1734520" cy="1152128"/>
          </a:xfrm>
          <a:prstGeom prst="rect">
            <a:avLst/>
          </a:prstGeom>
          <a:noFill/>
        </p:spPr>
      </p:pic>
      <p:pic>
        <p:nvPicPr>
          <p:cNvPr id="4104" name="Picture 8" descr="Sopran metalofony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21122610">
            <a:off x="4611099" y="5223117"/>
            <a:ext cx="1990088" cy="1321885"/>
          </a:xfrm>
          <a:prstGeom prst="rect">
            <a:avLst/>
          </a:prstGeom>
          <a:noFill/>
        </p:spPr>
      </p:pic>
      <p:pic>
        <p:nvPicPr>
          <p:cNvPr id="4106" name="Picture 10" descr="Tamburiny s blanou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04248" y="5229200"/>
            <a:ext cx="1734520" cy="1152128"/>
          </a:xfrm>
          <a:prstGeom prst="rect">
            <a:avLst/>
          </a:prstGeom>
          <a:noFill/>
        </p:spPr>
      </p:pic>
      <p:pic>
        <p:nvPicPr>
          <p:cNvPr id="4108" name="Picture 12" descr="http://www.webareal.cz/fotky20461/fotom/gen__vyr_420tambashton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491880" y="2276873"/>
            <a:ext cx="1512168" cy="1612980"/>
          </a:xfrm>
          <a:prstGeom prst="rect">
            <a:avLst/>
          </a:prstGeom>
          <a:noFill/>
        </p:spPr>
      </p:pic>
      <p:pic>
        <p:nvPicPr>
          <p:cNvPr id="12" name="Picture 4" descr="http://www.stv.cz/images/mcj04363150000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5950718">
            <a:off x="430955" y="354235"/>
            <a:ext cx="1464491" cy="1464491"/>
          </a:xfrm>
          <a:prstGeom prst="rect">
            <a:avLst/>
          </a:prstGeom>
          <a:noFill/>
        </p:spPr>
      </p:pic>
    </p:spTree>
  </p:cSld>
  <p:clrMapOvr>
    <a:masterClrMapping/>
  </p:clrMapOvr>
  <p:transition>
    <p:diamond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 použitých obrázků</a:t>
            </a:r>
            <a:endParaRPr lang="cs-CZ" sz="24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304800" y="6410848"/>
            <a:ext cx="4123184" cy="365760"/>
          </a:xfrm>
        </p:spPr>
        <p:txBody>
          <a:bodyPr/>
          <a:lstStyle/>
          <a:p>
            <a:r>
              <a:rPr lang="cs-CZ" dirty="0" smtClean="0"/>
              <a:t>Financováno z prostředků ESF a státního rozpočtu  ČR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20FF5-3BDF-4A07-8503-0078A99810DC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1.- </a:t>
            </a:r>
            <a:r>
              <a:rPr lang="cs-CZ" sz="1800" dirty="0" smtClean="0">
                <a:hlinkClick r:id="rId3"/>
              </a:rPr>
              <a:t>http://mrcowall.edublogs.org/page/2/</a:t>
            </a:r>
            <a:endParaRPr lang="cs-CZ" sz="1800" dirty="0" smtClean="0"/>
          </a:p>
          <a:p>
            <a:r>
              <a:rPr lang="cs-CZ" sz="1800" dirty="0" smtClean="0"/>
              <a:t>2.- </a:t>
            </a:r>
            <a:r>
              <a:rPr lang="cs-CZ" sz="1800" dirty="0" smtClean="0">
                <a:hlinkClick r:id="rId4"/>
              </a:rPr>
              <a:t>http://mattjordanpiano.com/for_my_students_past_listening_b.html</a:t>
            </a:r>
            <a:endParaRPr lang="cs-CZ" sz="1800" dirty="0" smtClean="0"/>
          </a:p>
          <a:p>
            <a:r>
              <a:rPr lang="cs-CZ" sz="1800" dirty="0" smtClean="0"/>
              <a:t>5.- </a:t>
            </a:r>
            <a:r>
              <a:rPr lang="cs-CZ" sz="1800" dirty="0" smtClean="0">
                <a:hlinkClick r:id="rId5"/>
              </a:rPr>
              <a:t>http://cs.wikipedia.org/wiki/Carmina_Burana</a:t>
            </a:r>
            <a:endParaRPr lang="cs-CZ" sz="1800" dirty="0" smtClean="0"/>
          </a:p>
          <a:p>
            <a:r>
              <a:rPr lang="cs-CZ" sz="1800" dirty="0" smtClean="0"/>
              <a:t>8.- </a:t>
            </a:r>
            <a:r>
              <a:rPr lang="cs-CZ" sz="1800" dirty="0" smtClean="0">
                <a:hlinkClick r:id="rId6"/>
              </a:rPr>
              <a:t>http://blanensky.denik.cz/kultura_region/zimni-stadion-v-blansku-rozdunela-carmina-burana-ke-150-vyroci-rastislavu-201207.html</a:t>
            </a:r>
            <a:endParaRPr lang="cs-CZ" sz="1800" dirty="0" smtClean="0"/>
          </a:p>
          <a:p>
            <a:r>
              <a:rPr lang="cs-CZ" sz="1800" dirty="0" smtClean="0"/>
              <a:t>8.- </a:t>
            </a:r>
            <a:r>
              <a:rPr lang="cs-CZ" sz="1800" dirty="0" smtClean="0">
                <a:hlinkClick r:id="rId7"/>
              </a:rPr>
              <a:t>http://www.</a:t>
            </a:r>
            <a:r>
              <a:rPr lang="cs-CZ" sz="1800" dirty="0" err="1" smtClean="0">
                <a:hlinkClick r:id="rId7"/>
              </a:rPr>
              <a:t>njsymphony.org</a:t>
            </a:r>
            <a:r>
              <a:rPr lang="cs-CZ" sz="1800" dirty="0" smtClean="0">
                <a:hlinkClick r:id="rId7"/>
              </a:rPr>
              <a:t>/</a:t>
            </a:r>
            <a:r>
              <a:rPr lang="cs-CZ" sz="1800" dirty="0" err="1" smtClean="0">
                <a:hlinkClick r:id="rId7"/>
              </a:rPr>
              <a:t>carminaCD</a:t>
            </a:r>
            <a:r>
              <a:rPr lang="cs-CZ" sz="1800" dirty="0" smtClean="0">
                <a:hlinkClick r:id="rId7"/>
              </a:rPr>
              <a:t>/index.</a:t>
            </a:r>
            <a:r>
              <a:rPr lang="cs-CZ" sz="1800" dirty="0" err="1" smtClean="0">
                <a:hlinkClick r:id="rId7"/>
              </a:rPr>
              <a:t>htm</a:t>
            </a:r>
            <a:endParaRPr lang="cs-CZ" sz="1800" dirty="0" smtClean="0"/>
          </a:p>
          <a:p>
            <a:r>
              <a:rPr lang="cs-CZ" sz="1800" dirty="0" smtClean="0"/>
              <a:t>12.- </a:t>
            </a:r>
            <a:r>
              <a:rPr lang="cs-CZ" sz="1800" dirty="0" smtClean="0">
                <a:hlinkClick r:id="rId8"/>
              </a:rPr>
              <a:t>http://www.</a:t>
            </a:r>
            <a:r>
              <a:rPr lang="cs-CZ" sz="1800" dirty="0" err="1" smtClean="0">
                <a:hlinkClick r:id="rId8"/>
              </a:rPr>
              <a:t>dhn.cz</a:t>
            </a:r>
            <a:r>
              <a:rPr lang="cs-CZ" sz="1800" dirty="0" smtClean="0">
                <a:hlinkClick r:id="rId8"/>
              </a:rPr>
              <a:t>/</a:t>
            </a:r>
            <a:r>
              <a:rPr lang="cs-CZ" sz="1800" dirty="0" err="1" smtClean="0">
                <a:hlinkClick r:id="rId8"/>
              </a:rPr>
              <a:t>orffovy</a:t>
            </a:r>
            <a:r>
              <a:rPr lang="cs-CZ" sz="1800" dirty="0" smtClean="0">
                <a:hlinkClick r:id="rId8"/>
              </a:rPr>
              <a:t>-</a:t>
            </a:r>
            <a:r>
              <a:rPr lang="cs-CZ" sz="1800" dirty="0" err="1" smtClean="0">
                <a:hlinkClick r:id="rId8"/>
              </a:rPr>
              <a:t>nastroje</a:t>
            </a:r>
            <a:r>
              <a:rPr lang="cs-CZ" sz="1800" dirty="0" smtClean="0">
                <a:hlinkClick r:id="rId8"/>
              </a:rPr>
              <a:t>-</a:t>
            </a:r>
            <a:r>
              <a:rPr lang="cs-CZ" sz="1800" dirty="0" err="1" smtClean="0">
                <a:hlinkClick r:id="rId8"/>
              </a:rPr>
              <a:t>rohema</a:t>
            </a:r>
            <a:r>
              <a:rPr lang="cs-CZ" sz="1800" dirty="0" smtClean="0">
                <a:hlinkClick r:id="rId8"/>
              </a:rPr>
              <a:t>-percussion-sada-1-31419</a:t>
            </a:r>
            <a:endParaRPr lang="cs-CZ" sz="1800" dirty="0" smtClean="0"/>
          </a:p>
          <a:p>
            <a:r>
              <a:rPr lang="cs-CZ" sz="1800" dirty="0" smtClean="0"/>
              <a:t>12.- </a:t>
            </a:r>
            <a:r>
              <a:rPr lang="cs-CZ" sz="1800" dirty="0" smtClean="0">
                <a:hlinkClick r:id="rId9"/>
              </a:rPr>
              <a:t>http://www.</a:t>
            </a:r>
            <a:r>
              <a:rPr lang="cs-CZ" sz="1800" dirty="0" err="1" smtClean="0">
                <a:hlinkClick r:id="rId9"/>
              </a:rPr>
              <a:t>stv.cz</a:t>
            </a:r>
            <a:r>
              <a:rPr lang="cs-CZ" sz="1800" dirty="0" smtClean="0">
                <a:hlinkClick r:id="rId9"/>
              </a:rPr>
              <a:t>/osnovy/</a:t>
            </a:r>
            <a:r>
              <a:rPr lang="cs-CZ" sz="1800" dirty="0" err="1" smtClean="0">
                <a:hlinkClick r:id="rId9"/>
              </a:rPr>
              <a:t>vshudprip.html</a:t>
            </a:r>
            <a:endParaRPr lang="cs-CZ" sz="1800" dirty="0" smtClean="0"/>
          </a:p>
          <a:p>
            <a:r>
              <a:rPr lang="cs-CZ" sz="1800" dirty="0" smtClean="0"/>
              <a:t>12.- </a:t>
            </a:r>
            <a:r>
              <a:rPr lang="cs-CZ" sz="1800" dirty="0" smtClean="0">
                <a:hlinkClick r:id="rId10"/>
              </a:rPr>
              <a:t>http://www.clarina.</a:t>
            </a:r>
            <a:r>
              <a:rPr lang="cs-CZ" sz="1800" dirty="0" err="1" smtClean="0">
                <a:hlinkClick r:id="rId10"/>
              </a:rPr>
              <a:t>cz</a:t>
            </a:r>
            <a:r>
              <a:rPr lang="cs-CZ" sz="1800" dirty="0" smtClean="0">
                <a:hlinkClick r:id="rId10"/>
              </a:rPr>
              <a:t>/365/</a:t>
            </a:r>
            <a:r>
              <a:rPr lang="cs-CZ" sz="1800" dirty="0" err="1" smtClean="0">
                <a:hlinkClick r:id="rId10"/>
              </a:rPr>
              <a:t>Orffovy</a:t>
            </a:r>
            <a:r>
              <a:rPr lang="cs-CZ" sz="1800" dirty="0" smtClean="0">
                <a:hlinkClick r:id="rId10"/>
              </a:rPr>
              <a:t>-</a:t>
            </a:r>
            <a:r>
              <a:rPr lang="cs-CZ" sz="1800" dirty="0" err="1" smtClean="0">
                <a:hlinkClick r:id="rId10"/>
              </a:rPr>
              <a:t>nastroje</a:t>
            </a:r>
            <a:endParaRPr lang="cs-CZ" sz="1800" dirty="0" smtClean="0"/>
          </a:p>
          <a:p>
            <a:r>
              <a:rPr lang="cs-CZ" sz="1800" dirty="0" smtClean="0"/>
              <a:t>12.- </a:t>
            </a:r>
            <a:r>
              <a:rPr lang="cs-CZ" sz="1800" dirty="0" smtClean="0">
                <a:hlinkClick r:id="rId11"/>
              </a:rPr>
              <a:t>http://www.</a:t>
            </a:r>
            <a:r>
              <a:rPr lang="cs-CZ" sz="1800" dirty="0" err="1" smtClean="0">
                <a:hlinkClick r:id="rId11"/>
              </a:rPr>
              <a:t>webareal.cz</a:t>
            </a:r>
            <a:r>
              <a:rPr lang="cs-CZ" sz="1800" dirty="0" smtClean="0">
                <a:hlinkClick r:id="rId11"/>
              </a:rPr>
              <a:t>/</a:t>
            </a:r>
            <a:r>
              <a:rPr lang="cs-CZ" sz="1800" dirty="0" err="1" smtClean="0">
                <a:hlinkClick r:id="rId11"/>
              </a:rPr>
              <a:t>akmusic</a:t>
            </a:r>
            <a:r>
              <a:rPr lang="cs-CZ" sz="1800" dirty="0" smtClean="0">
                <a:hlinkClick r:id="rId11"/>
              </a:rPr>
              <a:t>/</a:t>
            </a:r>
            <a:r>
              <a:rPr lang="cs-CZ" sz="1800" dirty="0" err="1" smtClean="0">
                <a:hlinkClick r:id="rId11"/>
              </a:rPr>
              <a:t>eshop</a:t>
            </a:r>
            <a:r>
              <a:rPr lang="cs-CZ" sz="1800" dirty="0" smtClean="0">
                <a:hlinkClick r:id="rId11"/>
              </a:rPr>
              <a:t>/11-1-Perkuse-a-</a:t>
            </a:r>
            <a:r>
              <a:rPr lang="cs-CZ" sz="1800" dirty="0" err="1" smtClean="0">
                <a:hlinkClick r:id="rId11"/>
              </a:rPr>
              <a:t>Orffovy</a:t>
            </a:r>
            <a:r>
              <a:rPr lang="cs-CZ" sz="1800" dirty="0" smtClean="0">
                <a:hlinkClick r:id="rId11"/>
              </a:rPr>
              <a:t>-</a:t>
            </a:r>
            <a:r>
              <a:rPr lang="cs-CZ" sz="1800" dirty="0" err="1" smtClean="0">
                <a:hlinkClick r:id="rId11"/>
              </a:rPr>
              <a:t>nastroje</a:t>
            </a:r>
            <a:endParaRPr lang="cs-CZ" sz="1800" dirty="0" smtClean="0"/>
          </a:p>
          <a:p>
            <a:endParaRPr lang="cs-CZ" sz="18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odnadpis 6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ZPRACOVALA: </a:t>
            </a:r>
            <a:r>
              <a:rPr lang="cs-CZ" dirty="0" err="1" smtClean="0"/>
              <a:t>mGr</a:t>
            </a:r>
            <a:r>
              <a:rPr lang="cs-CZ" dirty="0" smtClean="0"/>
              <a:t>. </a:t>
            </a:r>
            <a:r>
              <a:rPr lang="cs-CZ" dirty="0" err="1" smtClean="0"/>
              <a:t>ilona</a:t>
            </a:r>
            <a:r>
              <a:rPr lang="cs-CZ" dirty="0" smtClean="0"/>
              <a:t>  </a:t>
            </a:r>
            <a:r>
              <a:rPr lang="cs-CZ" dirty="0" err="1" smtClean="0"/>
              <a:t>daňková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304800" y="6410848"/>
            <a:ext cx="4411216" cy="365760"/>
          </a:xfrm>
        </p:spPr>
        <p:txBody>
          <a:bodyPr/>
          <a:lstStyle/>
          <a:p>
            <a:r>
              <a:rPr lang="cs-CZ" dirty="0" smtClean="0"/>
              <a:t>Financováno z prostředků ESF a státního rozpočtu  ČR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20FF5-3BDF-4A07-8503-0078A99810DC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b="1" spc="3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Carl</a:t>
            </a:r>
            <a:r>
              <a:rPr lang="cs-CZ" sz="6000" b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ORFF</a:t>
            </a:r>
            <a:endParaRPr lang="cs-CZ" sz="6000" b="1" spc="3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106</TotalTime>
  <Words>594</Words>
  <Application>Microsoft Office PowerPoint</Application>
  <PresentationFormat>Předvádění na obrazovce (4:3)</PresentationFormat>
  <Paragraphs>134</Paragraphs>
  <Slides>14</Slides>
  <Notes>14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Administrativní</vt:lpstr>
      <vt:lpstr>Carl  ORFF</vt:lpstr>
      <vt:lpstr>Carl  ORFF</vt:lpstr>
      <vt:lpstr>Carl  ORFF</vt:lpstr>
      <vt:lpstr>Carl  ORFF</vt:lpstr>
      <vt:lpstr>Carmina Burana</vt:lpstr>
      <vt:lpstr>Carmina Burana</vt:lpstr>
      <vt:lpstr>Carmina Burana</vt:lpstr>
      <vt:lpstr>Carmina Burana</vt:lpstr>
      <vt:lpstr> Dílo Carla Orffa</vt:lpstr>
      <vt:lpstr>Dílo Carla Orffa</vt:lpstr>
      <vt:lpstr>Orffovy  nástroje</vt:lpstr>
      <vt:lpstr>Orffovy  nástroje</vt:lpstr>
      <vt:lpstr>Zdroje použitých obrázků</vt:lpstr>
      <vt:lpstr>Carl  ORFF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Carl  ORFF</dc:title>
  <dc:creator>Ilonka</dc:creator>
  <cp:lastModifiedBy>Ilonka</cp:lastModifiedBy>
  <cp:revision>13</cp:revision>
  <dcterms:created xsi:type="dcterms:W3CDTF">2012-12-01T20:27:10Z</dcterms:created>
  <dcterms:modified xsi:type="dcterms:W3CDTF">2012-12-02T17:53:14Z</dcterms:modified>
</cp:coreProperties>
</file>