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6" r:id="rId2"/>
    <p:sldId id="263" r:id="rId3"/>
    <p:sldId id="273" r:id="rId4"/>
    <p:sldId id="262" r:id="rId5"/>
    <p:sldId id="264" r:id="rId6"/>
    <p:sldId id="257" r:id="rId7"/>
    <p:sldId id="261" r:id="rId8"/>
    <p:sldId id="265" r:id="rId9"/>
    <p:sldId id="275" r:id="rId10"/>
    <p:sldId id="274" r:id="rId11"/>
    <p:sldId id="277" r:id="rId12"/>
    <p:sldId id="276" r:id="rId13"/>
    <p:sldId id="281" r:id="rId14"/>
    <p:sldId id="279" r:id="rId15"/>
    <p:sldId id="280" r:id="rId16"/>
    <p:sldId id="278" r:id="rId17"/>
    <p:sldId id="259" r:id="rId18"/>
    <p:sldId id="282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21" autoAdjust="0"/>
    <p:restoredTop sz="94660"/>
  </p:normalViewPr>
  <p:slideViewPr>
    <p:cSldViewPr>
      <p:cViewPr>
        <p:scale>
          <a:sx n="54" d="100"/>
          <a:sy n="54" d="100"/>
        </p:scale>
        <p:origin x="-978" y="2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1E572F-451F-4904-AA9A-4D036C0AD15E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B6146D-A41D-47AD-BEA6-655B45FF9C8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50177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B6146D-A41D-47AD-BEA6-655B45FF9C8E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B6146D-A41D-47AD-BEA6-655B45FF9C8E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B6146D-A41D-47AD-BEA6-655B45FF9C8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B6146D-A41D-47AD-BEA6-655B45FF9C8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B6146D-A41D-47AD-BEA6-655B45FF9C8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B6146D-A41D-47AD-BEA6-655B45FF9C8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B6146D-A41D-47AD-BEA6-655B45FF9C8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B6146D-A41D-47AD-BEA6-655B45FF9C8E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B6146D-A41D-47AD-BEA6-655B45FF9C8E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B6146D-A41D-47AD-BEA6-655B45FF9C8E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B6146D-A41D-47AD-BEA6-655B45FF9C8E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B6146D-A41D-47AD-BEA6-655B45FF9C8E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B6146D-A41D-47AD-BEA6-655B45FF9C8E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B6146D-A41D-47AD-BEA6-655B45FF9C8E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B6146D-A41D-47AD-BEA6-655B45FF9C8E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B6146D-A41D-47AD-BEA6-655B45FF9C8E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B6146D-A41D-47AD-BEA6-655B45FF9C8E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B6146D-A41D-47AD-BEA6-655B45FF9C8E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8A9394-0CCE-4943-9F71-2DD32C4380BC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685BF77-BE2F-468F-BFF9-7BC90700EA4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>
    <p:split dir="in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3D9E96F-772B-4D1B-A001-F7C898ADD0CF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E685BF77-BE2F-468F-BFF9-7BC90700EA4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split dir="in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ED7C86-EB7D-4533-BB45-FEB6F7726106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5BF77-BE2F-468F-BFF9-7BC90700EA4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split dir="in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8B4B15-37F0-4C40-9C1C-27986A5F105C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5BF77-BE2F-468F-BFF9-7BC90700EA4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split dir="in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5BF77-BE2F-468F-BFF9-7BC90700EA4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D3B43-F952-47B2-91C1-1979FBFFD2B1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split dir="in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CB0E06-5C01-4A74-96F7-285F1F766519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5BF77-BE2F-468F-BFF9-7BC90700EA4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split dir="in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521CF6-FCD0-43F7-83A2-5EBE0501F138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5BF77-BE2F-468F-BFF9-7BC90700EA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dir="in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63B3C23-276F-4BFB-A01B-1E0CCB93BB70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E685BF77-BE2F-468F-BFF9-7BC90700EA4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>
    <p:split dir="in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0EC0FB-4B64-45BE-B979-868E7257F195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E685BF77-BE2F-468F-BFF9-7BC90700EA4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>
    <p:split dir="in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056492-4351-49C4-88F0-38DB9738C65B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5BF77-BE2F-468F-BFF9-7BC90700EA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dir="in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B849B-C281-4AF0-9034-84D39A3ACFC6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85BF77-BE2F-468F-BFF9-7BC90700EA4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 dir="in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BD7FA74-05CA-4E65-A9E4-2ECD0197D124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E685BF77-BE2F-468F-BFF9-7BC90700EA4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split dir="in"/>
  </p:transition>
  <p:hf sldNum="0" hdr="0" dt="0"/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zstrebivlice.blog.cz/0603/referat-6-trida-doby-ledove-zpusob-obzivy-v-paleolitu" TargetMode="External"/><Relationship Id="rId3" Type="http://schemas.openxmlformats.org/officeDocument/2006/relationships/hyperlink" Target="http://historywebka.webnode.cz/news/pravek-pro-nekoho-nuda-pro-jine-zajimava-cast-dejin-/" TargetMode="External"/><Relationship Id="rId7" Type="http://schemas.openxmlformats.org/officeDocument/2006/relationships/hyperlink" Target="http://pajijinecka.blog.cz/0709/pravek" TargetMode="External"/><Relationship Id="rId12" Type="http://schemas.openxmlformats.org/officeDocument/2006/relationships/hyperlink" Target="http://www.ceskenoviny.cz/tema/zpravy/flekati-kone-na-pravekych-jeskynnich-malbach-odrazeli-skutecnost/712538&amp;id_seznam=5324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matyldakr.blog.cz/1101/pravek" TargetMode="External"/><Relationship Id="rId11" Type="http://schemas.openxmlformats.org/officeDocument/2006/relationships/hyperlink" Target="http://prezentace.smd.cz/02.html" TargetMode="External"/><Relationship Id="rId5" Type="http://schemas.openxmlformats.org/officeDocument/2006/relationships/hyperlink" Target="http://email.seznam.cz/redir?hashId=4119166917&amp;to=http://hippo-shop-sl.webovastranka.cz/" TargetMode="External"/><Relationship Id="rId10" Type="http://schemas.openxmlformats.org/officeDocument/2006/relationships/hyperlink" Target="http://www.francesca-konici.estranky.cz/fotoalbum/pravek---kone/malba-z-praveku---kone.html" TargetMode="External"/><Relationship Id="rId4" Type="http://schemas.openxmlformats.org/officeDocument/2006/relationships/hyperlink" Target="http://www.haaf.cz/view.php?cisloclanku=2007060603" TargetMode="External"/><Relationship Id="rId9" Type="http://schemas.openxmlformats.org/officeDocument/2006/relationships/hyperlink" Target="http://www.rudolfovapila.cz/tabor/pravek/" TargetMode="Externa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2537508"/>
          </a:xfrm>
        </p:spPr>
        <p:txBody>
          <a:bodyPr/>
          <a:lstStyle/>
          <a:p>
            <a:pPr marL="514350" indent="-514350">
              <a:buAutoNum type="arabicPeriod"/>
            </a:pP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část</a:t>
            </a:r>
          </a:p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PRAVĚK</a:t>
            </a:r>
          </a:p>
          <a:p>
            <a:endParaRPr lang="cs-CZ" sz="3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ICT 2 – 1 - 46</a:t>
            </a:r>
            <a:endParaRPr lang="cs-CZ" sz="3200" dirty="0">
              <a:solidFill>
                <a:schemeClr val="bg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spc="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CESTA Z PRAVĚKU</a:t>
            </a:r>
            <a:endParaRPr lang="cs-CZ" b="1" spc="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>
          <a:xfrm>
            <a:off x="1547664" y="6203667"/>
            <a:ext cx="4167336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pravěk je nejstarším a nejdelším obdobím v dějinách lidstva</a:t>
            </a:r>
          </a:p>
          <a:p>
            <a:r>
              <a:rPr lang="cs-CZ" sz="2800" dirty="0" smtClean="0"/>
              <a:t>pravěk začíná vznikem člověka asi před třemi milióny let</a:t>
            </a:r>
          </a:p>
          <a:p>
            <a:r>
              <a:rPr lang="cs-CZ" sz="2800" dirty="0" smtClean="0"/>
              <a:t>probíhal vývoj člověka = 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antropogeneze</a:t>
            </a:r>
            <a:endParaRPr lang="cs-CZ" sz="2800" b="1" dirty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PRAVĚK</a:t>
            </a:r>
            <a:endParaRPr lang="cs-CZ" spc="3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1115616" y="6203667"/>
            <a:ext cx="459938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 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PRAVĚK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9552" y="2852936"/>
            <a:ext cx="2016224" cy="92333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        </a:t>
            </a:r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pravěk</a:t>
            </a:r>
          </a:p>
          <a:p>
            <a:endParaRPr lang="cs-CZ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  <a:p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55776" y="2852936"/>
            <a:ext cx="1368152" cy="92333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   starověk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23928" y="2852936"/>
            <a:ext cx="1368152" cy="92333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  středověk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292080" y="2852936"/>
            <a:ext cx="1296144" cy="9233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   novověk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588224" y="2852936"/>
            <a:ext cx="1512168" cy="923330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moderní soudobá společnost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39552" y="3789040"/>
            <a:ext cx="7560840" cy="36933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3 mil.                  4000             0   476                  1492             19.stol.           2012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39552" y="2420888"/>
            <a:ext cx="3096344" cy="36933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 před  Kristem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635896" y="2420888"/>
            <a:ext cx="4464496" cy="36933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                    po  Kristu</a:t>
            </a:r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>
          <a:xfrm>
            <a:off x="1403648" y="6203667"/>
            <a:ext cx="4311352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PRAVĚK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83568" y="1628800"/>
            <a:ext cx="7920880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Pravěk </a:t>
            </a:r>
            <a:r>
              <a:rPr lang="cs-CZ" sz="2800" b="1" spc="3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možné rozdělit na dvě </a:t>
            </a:r>
            <a:r>
              <a:rPr lang="cs-CZ" sz="2800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etapy  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toho, jakým způsobem si lidé získávali obživu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  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materiálu, z kterého si tehdejší lidé zhotovovali zbraně a nářadí</a:t>
            </a:r>
          </a:p>
          <a:p>
            <a:endParaRPr lang="cs-CZ" sz="2800" dirty="0"/>
          </a:p>
          <a:p>
            <a:r>
              <a:rPr lang="cs-CZ" sz="2800" dirty="0" smtClean="0"/>
              <a:t>podle </a:t>
            </a:r>
            <a:r>
              <a:rPr lang="cs-CZ" sz="2800" dirty="0"/>
              <a:t>toho, z jakých materiálů si pravěcí lidé vyráběli zbraně a nástroje, se pravěk dělí na </a:t>
            </a:r>
            <a:r>
              <a:rPr lang="cs-CZ" sz="2800" dirty="0" smtClean="0"/>
              <a:t>dobu</a:t>
            </a:r>
          </a:p>
          <a:p>
            <a:pPr>
              <a:buFont typeface="Wingdings" pitchFamily="2" charset="2"/>
              <a:buChar char="v"/>
            </a:pPr>
            <a:r>
              <a:rPr lang="cs-CZ" sz="2800" dirty="0" smtClean="0"/>
              <a:t> </a:t>
            </a:r>
            <a:r>
              <a:rPr lang="cs-CZ" sz="2800" i="1" dirty="0" smtClean="0"/>
              <a:t>kamennou</a:t>
            </a:r>
          </a:p>
          <a:p>
            <a:pPr>
              <a:buFont typeface="Wingdings" pitchFamily="2" charset="2"/>
              <a:buChar char="v"/>
            </a:pPr>
            <a:r>
              <a:rPr lang="cs-CZ" sz="2800" i="1" dirty="0" smtClean="0"/>
              <a:t> </a:t>
            </a:r>
            <a:r>
              <a:rPr lang="cs-CZ" sz="2800" i="1" dirty="0"/>
              <a:t>bronzovou </a:t>
            </a:r>
            <a:endParaRPr lang="cs-CZ" sz="2800" i="1" dirty="0" smtClean="0"/>
          </a:p>
          <a:p>
            <a:pPr>
              <a:buFont typeface="Wingdings" pitchFamily="2" charset="2"/>
              <a:buChar char="v"/>
            </a:pPr>
            <a:r>
              <a:rPr lang="cs-CZ" sz="2800" i="1" dirty="0" smtClean="0"/>
              <a:t>železnou</a:t>
            </a:r>
            <a:endParaRPr lang="cs-CZ" sz="2800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1547664" y="6203667"/>
            <a:ext cx="4167336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nejstarší státy vznikly kolem roku 3 000 př. n. l. v Mezopotámii a v Egyptě</a:t>
            </a:r>
          </a:p>
          <a:p>
            <a:r>
              <a:rPr lang="cs-CZ" sz="2800" dirty="0" smtClean="0"/>
              <a:t>nejrychleji probíhal vývoj na území Asie a Afriky</a:t>
            </a:r>
          </a:p>
          <a:p>
            <a:r>
              <a:rPr lang="cs-CZ" sz="2800" dirty="0" smtClean="0"/>
              <a:t> konec období pravěku je spojen se vznikem prvních </a:t>
            </a:r>
            <a:r>
              <a:rPr lang="cs-CZ" sz="2800" dirty="0" smtClean="0"/>
              <a:t>států, státních </a:t>
            </a:r>
            <a:r>
              <a:rPr lang="cs-CZ" sz="2800" dirty="0" smtClean="0"/>
              <a:t>útvarů</a:t>
            </a:r>
          </a:p>
          <a:p>
            <a:r>
              <a:rPr lang="cs-CZ" sz="2800" dirty="0" smtClean="0"/>
              <a:t>v průběhu pravěku osídlili lidé Evropu, Asii, Ameriku, Afriku a Austrálii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PRAVĚK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1259632" y="6203667"/>
            <a:ext cx="445536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vývoj člověka probíhal v paleolitu – starší době kamenné</a:t>
            </a:r>
          </a:p>
          <a:p>
            <a:r>
              <a:rPr lang="cs-CZ" dirty="0" smtClean="0"/>
              <a:t>3 miliony až 8 tisíc let před n. l., </a:t>
            </a:r>
          </a:p>
          <a:p>
            <a:r>
              <a:rPr lang="cs-CZ" dirty="0" smtClean="0"/>
              <a:t>střídaly  se  doby ledové s meziledovými</a:t>
            </a:r>
          </a:p>
          <a:p>
            <a:endParaRPr lang="cs-CZ" dirty="0" smtClean="0"/>
          </a:p>
          <a:p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předchůdci člověka se ve svém vývoji přizpůsobili:</a:t>
            </a:r>
          </a:p>
          <a:p>
            <a:r>
              <a:rPr lang="cs-CZ" dirty="0" smtClean="0"/>
              <a:t>a) </a:t>
            </a:r>
            <a:r>
              <a:rPr lang="cs-CZ" sz="3000" b="1" dirty="0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změnou stavby těla</a:t>
            </a:r>
            <a:endParaRPr lang="cs-CZ" b="1" dirty="0" smtClean="0">
              <a:solidFill>
                <a:schemeClr val="bg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dirty="0" smtClean="0"/>
              <a:t>           vzpřimování těla, změna tvaru pánve a nohy, přizpůsobení horních končetin k práci  – </a:t>
            </a:r>
            <a:r>
              <a:rPr lang="cs-CZ" sz="3000" b="1" dirty="0" err="1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hominizace</a:t>
            </a:r>
            <a:endParaRPr lang="cs-CZ" b="1" dirty="0" smtClean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b) </a:t>
            </a:r>
            <a:r>
              <a:rPr lang="cs-CZ" sz="3000" b="1" dirty="0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rozvojem duševních schopností souvisejících se zvětšováním mozku</a:t>
            </a:r>
            <a:r>
              <a:rPr lang="cs-CZ" dirty="0" smtClean="0"/>
              <a:t>  </a:t>
            </a:r>
          </a:p>
          <a:p>
            <a:pPr>
              <a:buNone/>
            </a:pPr>
            <a:r>
              <a:rPr lang="cs-CZ" dirty="0" smtClean="0"/>
              <a:t>           organizovaný lov, umělecká činnost, pochovávání mrtvých – </a:t>
            </a:r>
            <a:r>
              <a:rPr lang="cs-CZ" sz="3000" b="1" dirty="0" err="1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sapientace</a:t>
            </a:r>
            <a:endParaRPr lang="cs-CZ" b="1" dirty="0" smtClean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PRAVĚK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1547664" y="6203667"/>
            <a:ext cx="4167336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PRAVĚK</a:t>
            </a:r>
            <a:endParaRPr lang="cs-CZ" dirty="0"/>
          </a:p>
        </p:txBody>
      </p:sp>
      <p:pic>
        <p:nvPicPr>
          <p:cNvPr id="39938" name="Picture 2" descr="http://nd04.jxs.cz/596/851/5b8e3a5a38_76744012_o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513390"/>
            <a:ext cx="8136904" cy="4681507"/>
          </a:xfrm>
          <a:prstGeom prst="rect">
            <a:avLst/>
          </a:prstGeom>
          <a:noFill/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1403648" y="6203667"/>
            <a:ext cx="4311352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 algn="ctr"/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HUDEBNÍ PRAVĚK</a:t>
            </a:r>
          </a:p>
          <a:p>
            <a:pPr lvl="0" algn="ctr"/>
            <a:endParaRPr lang="cs-CZ" sz="3200" dirty="0" smtClean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 první počátky hudby nacházíme v období </a:t>
            </a:r>
            <a:r>
              <a:rPr lang="cs-CZ" b="1" dirty="0" smtClean="0"/>
              <a:t>paleolitu</a:t>
            </a:r>
            <a:r>
              <a:rPr lang="cs-CZ" dirty="0" smtClean="0"/>
              <a:t> (</a:t>
            </a:r>
            <a:r>
              <a:rPr lang="cs-CZ" b="1" dirty="0" smtClean="0"/>
              <a:t>40 000 př.n.l</a:t>
            </a:r>
            <a:r>
              <a:rPr lang="cs-CZ" dirty="0" smtClean="0"/>
              <a:t>.), kdy se objevuje </a:t>
            </a:r>
            <a:r>
              <a:rPr lang="cs-CZ" sz="280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homo sapiens</a:t>
            </a:r>
            <a:endParaRPr lang="cs-CZ" dirty="0" smtClean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hudba byla v pravěku projevem nikoliv uměleckým, jako nyní, ale spíše </a:t>
            </a:r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magickým</a:t>
            </a:r>
            <a:endParaRPr lang="cs-CZ" b="1" dirty="0" smtClean="0">
              <a:solidFill>
                <a:schemeClr val="tx2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zpěvem se lidé snažili ovlivnit temné kouzelné síly, přírodní úkazy, zabránit pohromám, zdar při lovu…</a:t>
            </a:r>
          </a:p>
          <a:p>
            <a:r>
              <a:rPr lang="cs-CZ" dirty="0" smtClean="0"/>
              <a:t> hudba úzce souvisela s </a:t>
            </a:r>
            <a:r>
              <a:rPr lang="cs-CZ" b="1" dirty="0" smtClean="0"/>
              <a:t>pohybem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PRAVĚK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1115616" y="6203667"/>
            <a:ext cx="4599384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 s rozvojem řeči se rozvíjí i zpěv</a:t>
            </a:r>
          </a:p>
          <a:p>
            <a:r>
              <a:rPr lang="cs-CZ" sz="2800" dirty="0" smtClean="0"/>
              <a:t>hudba vzniká napodobováním ptačího zpěvu, náhodným vdechnutím do dutých předmětů</a:t>
            </a:r>
          </a:p>
          <a:p>
            <a:r>
              <a:rPr lang="cs-CZ" sz="2800" dirty="0" smtClean="0"/>
              <a:t>první hudební zvuky lidé používali pro účely lovu   </a:t>
            </a:r>
          </a:p>
          <a:p>
            <a:pPr>
              <a:buNone/>
            </a:pPr>
            <a:r>
              <a:rPr lang="cs-CZ" sz="2800" dirty="0" smtClean="0"/>
              <a:t>     -  vábení a plašení zvěře</a:t>
            </a:r>
          </a:p>
          <a:p>
            <a:r>
              <a:rPr lang="cs-CZ" sz="2800" dirty="0" smtClean="0"/>
              <a:t>zvuky lovu se pak staly součástí náboženských rituálů</a:t>
            </a:r>
            <a:endParaRPr lang="cs-CZ" sz="2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PRAVĚK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1403648" y="6203667"/>
            <a:ext cx="4311352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nejstarší nálezy hudebních nástrojů </a:t>
            </a:r>
            <a:r>
              <a:rPr lang="cs-CZ" dirty="0" smtClean="0"/>
              <a:t>máme z období pozdního paleolitu</a:t>
            </a:r>
          </a:p>
          <a:p>
            <a:r>
              <a:rPr lang="cs-CZ" dirty="0" smtClean="0"/>
              <a:t>byly vyráběny z kostí, dřeva, kamenů, rohů, vyschlých plodů , lastur</a:t>
            </a:r>
          </a:p>
          <a:p>
            <a:r>
              <a:rPr lang="cs-CZ" dirty="0" smtClean="0"/>
              <a:t>první nástroje byly bicí a dechové</a:t>
            </a:r>
          </a:p>
          <a:p>
            <a:r>
              <a:rPr lang="cs-CZ" dirty="0" smtClean="0"/>
              <a:t>později vznikají i nástroje strunné, první byl tzv. hudební luk,další pak harfy, lyry, loutny</a:t>
            </a:r>
          </a:p>
          <a:p>
            <a:r>
              <a:rPr lang="cs-CZ" dirty="0" smtClean="0"/>
              <a:t>v době železné a bronzové byly vyráběny i velmi vypracované nástroje z kovu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PRAVĚK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1331640" y="6203667"/>
            <a:ext cx="4383360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3200" dirty="0" smtClean="0"/>
          </a:p>
          <a:p>
            <a:endParaRPr lang="cs-CZ" sz="3200" dirty="0" smtClean="0"/>
          </a:p>
          <a:p>
            <a:r>
              <a:rPr lang="cs-CZ" sz="3200" spc="30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pravěku byl položen základ všem </a:t>
            </a:r>
            <a:r>
              <a:rPr lang="cs-CZ" sz="3200" b="1" spc="30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hudebním nástrojům</a:t>
            </a:r>
          </a:p>
          <a:p>
            <a:endParaRPr lang="cs-CZ" sz="2800" dirty="0" smtClean="0"/>
          </a:p>
          <a:p>
            <a:r>
              <a:rPr lang="cs-CZ" sz="2800" dirty="0" smtClean="0"/>
              <a:t>nejstarší nález – </a:t>
            </a:r>
            <a:r>
              <a:rPr lang="cs-CZ" sz="2800" b="1" spc="300" dirty="0" err="1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třítónová</a:t>
            </a:r>
            <a:r>
              <a:rPr lang="cs-CZ" sz="2800" b="1" spc="300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flétna</a:t>
            </a:r>
            <a:r>
              <a:rPr lang="cs-CZ" sz="2800" dirty="0" smtClean="0"/>
              <a:t> </a:t>
            </a:r>
          </a:p>
          <a:p>
            <a:pPr>
              <a:buNone/>
            </a:pPr>
            <a:r>
              <a:rPr lang="cs-CZ" sz="2800" dirty="0" smtClean="0"/>
              <a:t>                                             z doby  30 000 let př.n.l.</a:t>
            </a:r>
            <a:endParaRPr lang="cs-CZ" sz="3200" dirty="0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PRAVĚK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1403648" y="6203667"/>
            <a:ext cx="4311352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endParaRPr lang="cs-CZ" b="1" dirty="0" smtClean="0"/>
          </a:p>
          <a:p>
            <a:pPr algn="ctr">
              <a:buNone/>
            </a:pPr>
            <a:r>
              <a:rPr lang="cs-CZ" b="1" dirty="0" smtClean="0"/>
              <a:t> </a:t>
            </a:r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HUDEBNÍ NÁSTROJE</a:t>
            </a:r>
            <a:endParaRPr lang="cs-CZ" b="1" dirty="0" smtClean="0"/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flétny</a:t>
            </a:r>
            <a:r>
              <a:rPr lang="cs-CZ" dirty="0" smtClean="0"/>
              <a:t>- z dutých dřev, kostí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chrastítka</a:t>
            </a:r>
            <a:r>
              <a:rPr lang="cs-CZ" dirty="0" smtClean="0"/>
              <a:t>-  vyschlé plody, lebky</a:t>
            </a:r>
          </a:p>
          <a:p>
            <a:pPr>
              <a:buFont typeface="Wingdings" pitchFamily="2" charset="2"/>
              <a:buChar char="v"/>
            </a:pPr>
            <a:r>
              <a:rPr lang="cs-CZ" b="1" dirty="0">
                <a:solidFill>
                  <a:schemeClr val="tx2">
                    <a:lumMod val="50000"/>
                  </a:schemeClr>
                </a:solidFill>
              </a:rPr>
              <a:t>h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</a:rPr>
              <a:t>udební luk</a:t>
            </a:r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dirty="0" smtClean="0"/>
              <a:t>(drnkací nástroj)- </a:t>
            </a:r>
            <a:r>
              <a:rPr lang="cs-CZ" b="1" dirty="0" smtClean="0"/>
              <a:t>jeskyně Tří bratří 13500 </a:t>
            </a:r>
            <a:r>
              <a:rPr lang="cs-CZ" b="1" dirty="0" err="1" smtClean="0"/>
              <a:t>p.n.l</a:t>
            </a:r>
            <a:r>
              <a:rPr lang="cs-CZ" b="1" dirty="0" smtClean="0"/>
              <a:t>.</a:t>
            </a:r>
            <a:r>
              <a:rPr lang="cs-CZ" dirty="0" smtClean="0"/>
              <a:t> </a:t>
            </a:r>
          </a:p>
          <a:p>
            <a:pPr>
              <a:buFont typeface="Wingdings" pitchFamily="2" charset="2"/>
              <a:buChar char="v"/>
            </a:pPr>
            <a:r>
              <a:rPr lang="cs-CZ" b="1" dirty="0" err="1" smtClean="0">
                <a:solidFill>
                  <a:schemeClr val="tx2">
                    <a:lumMod val="50000"/>
                  </a:schemeClr>
                </a:solidFill>
              </a:rPr>
              <a:t>rombus</a:t>
            </a:r>
            <a:r>
              <a:rPr lang="cs-CZ" dirty="0" smtClean="0"/>
              <a:t>- </a:t>
            </a:r>
            <a:r>
              <a:rPr lang="cs-CZ" dirty="0" smtClean="0"/>
              <a:t>plochá kamenná nebo kostěná část připomínající hrot oštěpu, na konci má provaz (točilo se s ním nad hlavou), dodnes používán v Africe a Oceánii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PRAVĚK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1475656" y="6203667"/>
            <a:ext cx="423934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3494" name="Picture 6" descr="https://encrypted-tbn0.gstatic.com/images?q=tbn:ANd9GcTToW-kkWPl8hKLoO1w0NGnsTglslTrInJXGPjQQrjHeT6FES2Fw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3624144">
            <a:off x="3377366" y="3741296"/>
            <a:ext cx="2245586" cy="286553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3490" name="Picture 2" descr="https://encrypted-tbn3.gstatic.com/images?q=tbn:ANd9GcQ01K5T-f4zDpbSCmo0mKo_TOlbS7S7g87FjRILKQPRwK_YrEve6w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3567" y="476671"/>
            <a:ext cx="2827145" cy="417646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3492" name="Picture 4" descr="http://cea.livinghistory.cz/zivotvm/remesla/zabava/image009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07904" y="404664"/>
            <a:ext cx="4514850" cy="388620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1259632" y="6203667"/>
            <a:ext cx="445536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394" name="Picture 2" descr="http://nd04.jxs.cz/168/030/5a6f3aec46_72854579_o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404664"/>
            <a:ext cx="3744416" cy="243387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9396" name="Picture 4" descr="http://nd01.jxs.cz/925/942/36c37cb77c_22262218_o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3968" y="1844824"/>
            <a:ext cx="4458072" cy="285316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9398" name="Picture 6" descr="http://nd01.jxs.cz/629/782/185d2cb3ac_578694_o2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3284984"/>
            <a:ext cx="4303365" cy="29249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1619672" y="6203667"/>
            <a:ext cx="4680520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42" name="Picture 2" descr="https://encrypted-tbn0.gstatic.com/images?q=tbn:ANd9GcQSA2ylAklSrXAbkSQ7UVEtCH76LzWKPmWzj6fPGNo5tgSYmp3Q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2204864"/>
            <a:ext cx="3433455" cy="375963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1444" name="Picture 4" descr="http://www.dvk.estranky.cz/img/mid/7/venuse-s-rohem-z-laussel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476672"/>
            <a:ext cx="3384376" cy="495800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Obdélník 3"/>
          <p:cNvSpPr/>
          <p:nvPr/>
        </p:nvSpPr>
        <p:spPr>
          <a:xfrm>
            <a:off x="4644008" y="5460326"/>
            <a:ext cx="352839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pl-PL" b="1" dirty="0" smtClean="0"/>
              <a:t>Venuše s rohem z Laussel</a:t>
            </a:r>
            <a:endParaRPr lang="pl-PL" b="1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619672" y="6203667"/>
            <a:ext cx="409532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4294967295"/>
          </p:nvPr>
        </p:nvSpPr>
        <p:spPr>
          <a:xfrm>
            <a:off x="0" y="1524000"/>
            <a:ext cx="8229600" cy="457200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        </a:t>
            </a:r>
          </a:p>
          <a:p>
            <a:pPr>
              <a:buNone/>
            </a:pPr>
            <a:r>
              <a:rPr lang="cs-CZ" dirty="0" smtClean="0"/>
              <a:t>                      Pravěké jeskynní malby</a:t>
            </a:r>
            <a:endParaRPr lang="cs-CZ" dirty="0"/>
          </a:p>
        </p:txBody>
      </p:sp>
      <p:pic>
        <p:nvPicPr>
          <p:cNvPr id="49154" name="Picture 2" descr="http://i3.cn.cz/14/1284026289_A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1" y="2636912"/>
            <a:ext cx="4795450" cy="33843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9156" name="Picture 4" descr="https://encrypted-tbn0.gstatic.com/images?q=tbn:ANd9GcSeY6a6d0FDbjZoOCG5Q5ET65p4mEQ1XSxLxDmGcjuO8BsHzKq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2120" y="3789040"/>
            <a:ext cx="3195527" cy="233285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9158" name="Picture 6" descr="https://encrypted-tbn3.gstatic.com/images?q=tbn:ANd9GcR-UARW1QKakkqfD14orLw7gmCb5CGKy1UTTtzP1nFIMRwesTvl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52120" y="404664"/>
            <a:ext cx="2376264" cy="318468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1619672" y="6203667"/>
            <a:ext cx="409532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857328"/>
          </a:xfrm>
        </p:spPr>
        <p:txBody>
          <a:bodyPr>
            <a:normAutofit fontScale="62500" lnSpcReduction="20000"/>
          </a:bodyPr>
          <a:lstStyle/>
          <a:p>
            <a:r>
              <a:rPr lang="cs-CZ" dirty="0" smtClean="0">
                <a:solidFill>
                  <a:schemeClr val="tx2">
                    <a:lumMod val="50000"/>
                  </a:schemeClr>
                </a:solidFill>
              </a:rPr>
              <a:t>POUŽITÉ ZDROJE OBRÁZKŮ:</a:t>
            </a:r>
          </a:p>
          <a:p>
            <a:r>
              <a:rPr lang="cs-CZ" dirty="0" smtClean="0"/>
              <a:t>7.- </a:t>
            </a:r>
            <a:r>
              <a:rPr lang="cs-CZ" dirty="0" smtClean="0">
                <a:hlinkClick r:id="rId3"/>
              </a:rPr>
              <a:t>http://historywebka.webnode.cz/news/pravek-pro-nekoho-nuda-pro-jine-zajimava-cast-dejin-/</a:t>
            </a:r>
            <a:endParaRPr lang="cs-CZ" dirty="0" smtClean="0"/>
          </a:p>
          <a:p>
            <a:r>
              <a:rPr lang="cs-CZ" dirty="0" smtClean="0"/>
              <a:t>13.- </a:t>
            </a: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haaf.cz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view.php</a:t>
            </a:r>
            <a:r>
              <a:rPr lang="cs-CZ" dirty="0" smtClean="0">
                <a:hlinkClick r:id="rId4"/>
              </a:rPr>
              <a:t>?</a:t>
            </a:r>
            <a:r>
              <a:rPr lang="cs-CZ" dirty="0" err="1" smtClean="0">
                <a:hlinkClick r:id="rId4"/>
              </a:rPr>
              <a:t>cisloclanku</a:t>
            </a:r>
            <a:r>
              <a:rPr lang="cs-CZ" dirty="0" smtClean="0">
                <a:hlinkClick r:id="rId4"/>
              </a:rPr>
              <a:t>=2007060603</a:t>
            </a:r>
            <a:endParaRPr lang="cs-CZ" dirty="0" smtClean="0"/>
          </a:p>
          <a:p>
            <a:r>
              <a:rPr lang="cs-CZ" dirty="0" smtClean="0"/>
              <a:t>13.-</a:t>
            </a:r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http://cea.livinghistory.cz/zivotvm/remesla/zabava</a:t>
            </a:r>
            <a:r>
              <a:rPr lang="cs-CZ" dirty="0" smtClean="0"/>
              <a:t>/</a:t>
            </a:r>
          </a:p>
          <a:p>
            <a:r>
              <a:rPr lang="cs-CZ" dirty="0" smtClean="0"/>
              <a:t>13.- </a:t>
            </a:r>
            <a:r>
              <a:rPr lang="cs-CZ" dirty="0" smtClean="0">
                <a:hlinkClick r:id="rId5"/>
              </a:rPr>
              <a:t>http://hippo-shop-sl.webovastranka.cz</a:t>
            </a:r>
            <a:r>
              <a:rPr lang="cs-CZ" dirty="0" smtClean="0"/>
              <a:t> </a:t>
            </a:r>
          </a:p>
          <a:p>
            <a:r>
              <a:rPr lang="cs-CZ" dirty="0" smtClean="0"/>
              <a:t>14.- </a:t>
            </a:r>
            <a:r>
              <a:rPr lang="cs-CZ" dirty="0" smtClean="0">
                <a:hlinkClick r:id="rId6"/>
              </a:rPr>
              <a:t>http://matyldakr.blog.cz/1101/pravek</a:t>
            </a:r>
            <a:endParaRPr lang="cs-CZ" dirty="0" smtClean="0"/>
          </a:p>
          <a:p>
            <a:r>
              <a:rPr lang="cs-CZ" dirty="0" smtClean="0"/>
              <a:t>14.- </a:t>
            </a:r>
            <a:r>
              <a:rPr lang="cs-CZ" dirty="0" smtClean="0">
                <a:hlinkClick r:id="rId7"/>
              </a:rPr>
              <a:t>http://pajijinecka.blog.cz/0709/pravek</a:t>
            </a:r>
            <a:endParaRPr lang="cs-CZ" dirty="0" smtClean="0"/>
          </a:p>
          <a:p>
            <a:r>
              <a:rPr lang="cs-CZ" dirty="0" smtClean="0"/>
              <a:t>14.- </a:t>
            </a:r>
            <a:r>
              <a:rPr lang="cs-CZ" dirty="0" smtClean="0">
                <a:hlinkClick r:id="rId8"/>
              </a:rPr>
              <a:t>http://zstrebivlice.blog.cz/0603/referat-6-trida-doby-ledove-zpusob-obzivy-v-paleolitu</a:t>
            </a:r>
            <a:endParaRPr lang="cs-CZ" dirty="0" smtClean="0"/>
          </a:p>
          <a:p>
            <a:r>
              <a:rPr lang="cs-CZ" dirty="0" smtClean="0"/>
              <a:t>15.- </a:t>
            </a:r>
            <a:r>
              <a:rPr lang="cs-CZ" dirty="0" smtClean="0">
                <a:hlinkClick r:id="rId9"/>
              </a:rPr>
              <a:t>http://www.</a:t>
            </a:r>
            <a:r>
              <a:rPr lang="cs-CZ" dirty="0" err="1" smtClean="0">
                <a:hlinkClick r:id="rId9"/>
              </a:rPr>
              <a:t>rudolfovapila.cz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tabor</a:t>
            </a:r>
            <a:r>
              <a:rPr lang="cs-CZ" dirty="0" smtClean="0">
                <a:hlinkClick r:id="rId9"/>
              </a:rPr>
              <a:t>/</a:t>
            </a:r>
            <a:r>
              <a:rPr lang="cs-CZ" dirty="0" err="1" smtClean="0">
                <a:hlinkClick r:id="rId9"/>
              </a:rPr>
              <a:t>pravek</a:t>
            </a:r>
            <a:r>
              <a:rPr lang="cs-CZ" dirty="0" smtClean="0">
                <a:hlinkClick r:id="rId9"/>
              </a:rPr>
              <a:t>/</a:t>
            </a:r>
            <a:endParaRPr lang="cs-CZ" dirty="0" smtClean="0"/>
          </a:p>
          <a:p>
            <a:r>
              <a:rPr lang="cs-CZ" dirty="0" smtClean="0"/>
              <a:t>15.-</a:t>
            </a:r>
            <a:r>
              <a:rPr lang="cs-CZ" dirty="0" smtClean="0">
                <a:solidFill>
                  <a:srgbClr val="7030A0"/>
                </a:solidFill>
              </a:rPr>
              <a:t>http://www.</a:t>
            </a:r>
            <a:r>
              <a:rPr lang="cs-CZ" dirty="0" err="1" smtClean="0">
                <a:solidFill>
                  <a:srgbClr val="7030A0"/>
                </a:solidFill>
              </a:rPr>
              <a:t>dvk.estranky.cz</a:t>
            </a:r>
            <a:r>
              <a:rPr lang="cs-CZ" dirty="0" smtClean="0">
                <a:solidFill>
                  <a:srgbClr val="7030A0"/>
                </a:solidFill>
              </a:rPr>
              <a:t>/fotoalbum/</a:t>
            </a:r>
            <a:r>
              <a:rPr lang="cs-CZ" dirty="0" err="1" smtClean="0">
                <a:solidFill>
                  <a:srgbClr val="7030A0"/>
                </a:solidFill>
              </a:rPr>
              <a:t>pravek</a:t>
            </a:r>
            <a:r>
              <a:rPr lang="cs-CZ" dirty="0" smtClean="0">
                <a:solidFill>
                  <a:srgbClr val="7030A0"/>
                </a:solidFill>
              </a:rPr>
              <a:t>/</a:t>
            </a:r>
            <a:r>
              <a:rPr lang="cs-CZ" dirty="0" err="1" smtClean="0">
                <a:solidFill>
                  <a:srgbClr val="7030A0"/>
                </a:solidFill>
              </a:rPr>
              <a:t>pravek</a:t>
            </a:r>
            <a:r>
              <a:rPr lang="cs-CZ" dirty="0" smtClean="0">
                <a:solidFill>
                  <a:srgbClr val="7030A0"/>
                </a:solidFill>
              </a:rPr>
              <a:t>/</a:t>
            </a:r>
            <a:r>
              <a:rPr lang="cs-CZ" dirty="0" err="1" smtClean="0">
                <a:solidFill>
                  <a:srgbClr val="7030A0"/>
                </a:solidFill>
              </a:rPr>
              <a:t>venuse</a:t>
            </a:r>
            <a:r>
              <a:rPr lang="cs-CZ" dirty="0" smtClean="0">
                <a:solidFill>
                  <a:srgbClr val="7030A0"/>
                </a:solidFill>
              </a:rPr>
              <a:t>-s-rohem-z-</a:t>
            </a:r>
            <a:r>
              <a:rPr lang="cs-CZ" dirty="0" err="1" smtClean="0">
                <a:solidFill>
                  <a:srgbClr val="7030A0"/>
                </a:solidFill>
              </a:rPr>
              <a:t>laussel.html</a:t>
            </a:r>
            <a:endParaRPr lang="cs-CZ" dirty="0" smtClean="0">
              <a:solidFill>
                <a:srgbClr val="7030A0"/>
              </a:solidFill>
            </a:endParaRPr>
          </a:p>
          <a:p>
            <a:r>
              <a:rPr lang="cs-CZ" dirty="0" smtClean="0"/>
              <a:t>16.- </a:t>
            </a:r>
            <a:r>
              <a:rPr lang="cs-CZ" dirty="0" smtClean="0">
                <a:hlinkClick r:id="rId10"/>
              </a:rPr>
              <a:t>http://www.</a:t>
            </a:r>
            <a:r>
              <a:rPr lang="cs-CZ" dirty="0" err="1" smtClean="0">
                <a:hlinkClick r:id="rId10"/>
              </a:rPr>
              <a:t>francesca</a:t>
            </a:r>
            <a:r>
              <a:rPr lang="cs-CZ" dirty="0" smtClean="0">
                <a:hlinkClick r:id="rId10"/>
              </a:rPr>
              <a:t>-</a:t>
            </a:r>
            <a:r>
              <a:rPr lang="cs-CZ" dirty="0" err="1" smtClean="0">
                <a:hlinkClick r:id="rId10"/>
              </a:rPr>
              <a:t>konici.estranky.cz</a:t>
            </a:r>
            <a:r>
              <a:rPr lang="cs-CZ" dirty="0" smtClean="0">
                <a:hlinkClick r:id="rId10"/>
              </a:rPr>
              <a:t>/fotoalbum/</a:t>
            </a:r>
            <a:r>
              <a:rPr lang="cs-CZ" dirty="0" err="1" smtClean="0">
                <a:hlinkClick r:id="rId10"/>
              </a:rPr>
              <a:t>pravek</a:t>
            </a:r>
            <a:r>
              <a:rPr lang="cs-CZ" dirty="0" smtClean="0">
                <a:hlinkClick r:id="rId10"/>
              </a:rPr>
              <a:t>---</a:t>
            </a:r>
            <a:r>
              <a:rPr lang="cs-CZ" dirty="0" err="1" smtClean="0">
                <a:hlinkClick r:id="rId10"/>
              </a:rPr>
              <a:t>kone</a:t>
            </a:r>
            <a:r>
              <a:rPr lang="cs-CZ" dirty="0" smtClean="0">
                <a:hlinkClick r:id="rId10"/>
              </a:rPr>
              <a:t>/malba-z-</a:t>
            </a:r>
            <a:r>
              <a:rPr lang="cs-CZ" dirty="0" err="1" smtClean="0">
                <a:hlinkClick r:id="rId10"/>
              </a:rPr>
              <a:t>praveku</a:t>
            </a:r>
            <a:r>
              <a:rPr lang="cs-CZ" dirty="0" smtClean="0">
                <a:hlinkClick r:id="rId10"/>
              </a:rPr>
              <a:t>---</a:t>
            </a:r>
            <a:r>
              <a:rPr lang="cs-CZ" dirty="0" err="1" smtClean="0">
                <a:hlinkClick r:id="rId10"/>
              </a:rPr>
              <a:t>kone.html</a:t>
            </a:r>
            <a:endParaRPr lang="cs-CZ" dirty="0" smtClean="0"/>
          </a:p>
          <a:p>
            <a:r>
              <a:rPr lang="cs-CZ" dirty="0" smtClean="0"/>
              <a:t>16.- </a:t>
            </a:r>
            <a:r>
              <a:rPr lang="cs-CZ" dirty="0" smtClean="0">
                <a:hlinkClick r:id="rId11"/>
              </a:rPr>
              <a:t>http://prezentace.</a:t>
            </a:r>
            <a:r>
              <a:rPr lang="cs-CZ" dirty="0" err="1" smtClean="0">
                <a:hlinkClick r:id="rId11"/>
              </a:rPr>
              <a:t>smd.cz</a:t>
            </a:r>
            <a:r>
              <a:rPr lang="cs-CZ" dirty="0" smtClean="0">
                <a:hlinkClick r:id="rId11"/>
              </a:rPr>
              <a:t>/02.html</a:t>
            </a:r>
            <a:endParaRPr lang="cs-CZ" dirty="0" smtClean="0"/>
          </a:p>
          <a:p>
            <a:r>
              <a:rPr lang="cs-CZ" dirty="0" smtClean="0"/>
              <a:t>16.-  </a:t>
            </a:r>
            <a:r>
              <a:rPr lang="cs-CZ" dirty="0" smtClean="0">
                <a:hlinkClick r:id="rId12"/>
              </a:rPr>
              <a:t>http://www.</a:t>
            </a:r>
            <a:r>
              <a:rPr lang="cs-CZ" dirty="0" err="1" smtClean="0">
                <a:hlinkClick r:id="rId12"/>
              </a:rPr>
              <a:t>ceskenoviny.cz</a:t>
            </a:r>
            <a:r>
              <a:rPr lang="cs-CZ" dirty="0" smtClean="0">
                <a:hlinkClick r:id="rId12"/>
              </a:rPr>
              <a:t>/</a:t>
            </a:r>
            <a:r>
              <a:rPr lang="cs-CZ" dirty="0" err="1" smtClean="0">
                <a:hlinkClick r:id="rId12"/>
              </a:rPr>
              <a:t>tema</a:t>
            </a:r>
            <a:r>
              <a:rPr lang="cs-CZ" dirty="0" smtClean="0">
                <a:hlinkClick r:id="rId12"/>
              </a:rPr>
              <a:t>/</a:t>
            </a:r>
            <a:r>
              <a:rPr lang="cs-CZ" dirty="0" err="1" smtClean="0">
                <a:hlinkClick r:id="rId12"/>
              </a:rPr>
              <a:t>zpravy</a:t>
            </a:r>
            <a:r>
              <a:rPr lang="cs-CZ" dirty="0" smtClean="0">
                <a:hlinkClick r:id="rId12"/>
              </a:rPr>
              <a:t>/</a:t>
            </a:r>
            <a:r>
              <a:rPr lang="cs-CZ" dirty="0" err="1" smtClean="0">
                <a:hlinkClick r:id="rId12"/>
              </a:rPr>
              <a:t>flekati</a:t>
            </a:r>
            <a:r>
              <a:rPr lang="cs-CZ" dirty="0" smtClean="0">
                <a:hlinkClick r:id="rId12"/>
              </a:rPr>
              <a:t>-</a:t>
            </a:r>
            <a:r>
              <a:rPr lang="cs-CZ" dirty="0" err="1" smtClean="0">
                <a:hlinkClick r:id="rId12"/>
              </a:rPr>
              <a:t>kone</a:t>
            </a:r>
            <a:r>
              <a:rPr lang="cs-CZ" dirty="0" smtClean="0">
                <a:hlinkClick r:id="rId12"/>
              </a:rPr>
              <a:t>-na-</a:t>
            </a:r>
            <a:r>
              <a:rPr lang="cs-CZ" dirty="0" err="1" smtClean="0">
                <a:hlinkClick r:id="rId12"/>
              </a:rPr>
              <a:t>pravekych</a:t>
            </a:r>
            <a:r>
              <a:rPr lang="cs-CZ" dirty="0" smtClean="0">
                <a:hlinkClick r:id="rId12"/>
              </a:rPr>
              <a:t>-</a:t>
            </a:r>
            <a:r>
              <a:rPr lang="cs-CZ" dirty="0" err="1" smtClean="0">
                <a:hlinkClick r:id="rId12"/>
              </a:rPr>
              <a:t>jeskynnich</a:t>
            </a:r>
            <a:r>
              <a:rPr lang="cs-CZ" dirty="0" smtClean="0">
                <a:hlinkClick r:id="rId12"/>
              </a:rPr>
              <a:t>-</a:t>
            </a:r>
            <a:r>
              <a:rPr lang="cs-CZ" dirty="0" err="1" smtClean="0">
                <a:hlinkClick r:id="rId12"/>
              </a:rPr>
              <a:t>malbach</a:t>
            </a:r>
            <a:r>
              <a:rPr lang="cs-CZ" dirty="0" smtClean="0">
                <a:hlinkClick r:id="rId12"/>
              </a:rPr>
              <a:t>-</a:t>
            </a:r>
            <a:r>
              <a:rPr lang="cs-CZ" dirty="0" err="1" smtClean="0">
                <a:hlinkClick r:id="rId12"/>
              </a:rPr>
              <a:t>odrazeli</a:t>
            </a:r>
            <a:r>
              <a:rPr lang="cs-CZ" dirty="0" smtClean="0">
                <a:hlinkClick r:id="rId12"/>
              </a:rPr>
              <a:t>-</a:t>
            </a:r>
            <a:r>
              <a:rPr lang="cs-CZ" dirty="0" err="1" smtClean="0">
                <a:hlinkClick r:id="rId12"/>
              </a:rPr>
              <a:t>skutecnost</a:t>
            </a:r>
            <a:r>
              <a:rPr lang="cs-CZ" dirty="0" smtClean="0">
                <a:hlinkClick r:id="rId12"/>
              </a:rPr>
              <a:t>/712538&amp;id_seznam=5324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 </a:t>
            </a:r>
            <a:r>
              <a:rPr lang="cs-CZ" sz="4400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PRAVĚK</a:t>
            </a:r>
            <a:endParaRPr lang="cs-CZ" sz="4400" spc="3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1187624" y="6203667"/>
            <a:ext cx="4527376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457388"/>
          </a:xfrm>
        </p:spPr>
        <p:txBody>
          <a:bodyPr/>
          <a:lstStyle/>
          <a:p>
            <a:pPr algn="r"/>
            <a:endParaRPr lang="cs-CZ" dirty="0" smtClean="0"/>
          </a:p>
          <a:p>
            <a:pPr algn="r"/>
            <a:endParaRPr lang="cs-CZ" dirty="0" smtClean="0"/>
          </a:p>
          <a:p>
            <a:pPr algn="r"/>
            <a:r>
              <a:rPr lang="cs-CZ" dirty="0" smtClean="0"/>
              <a:t>zpracovala: Mgr. Ilona Daňková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5400" b="1" spc="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CESTA  Z  PRAVĚKU</a:t>
            </a:r>
            <a:endParaRPr lang="cs-CZ" sz="5400" b="1" spc="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2"/>
          </p:nvPr>
        </p:nvSpPr>
        <p:spPr>
          <a:xfrm>
            <a:off x="1259632" y="6203667"/>
            <a:ext cx="5040560" cy="384048"/>
          </a:xfrm>
        </p:spPr>
        <p:txBody>
          <a:bodyPr/>
          <a:lstStyle/>
          <a:p>
            <a:pPr algn="ctr"/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225</TotalTime>
  <Words>590</Words>
  <Application>Microsoft Office PowerPoint</Application>
  <PresentationFormat>Předvádění na obrazovce (4:3)</PresentationFormat>
  <Paragraphs>144</Paragraphs>
  <Slides>18</Slides>
  <Notes>18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Papír</vt:lpstr>
      <vt:lpstr>CESTA Z PRAVĚKU</vt:lpstr>
      <vt:lpstr>PRAVĚK</vt:lpstr>
      <vt:lpstr>PRAVĚK</vt:lpstr>
      <vt:lpstr>PRAVĚK</vt:lpstr>
      <vt:lpstr>PRAVĚK</vt:lpstr>
      <vt:lpstr>PRAVĚK</vt:lpstr>
      <vt:lpstr>PRAVĚK</vt:lpstr>
      <vt:lpstr>PRAVĚK</vt:lpstr>
      <vt:lpstr>PRAVĚK</vt:lpstr>
      <vt:lpstr>PRAVĚK</vt:lpstr>
      <vt:lpstr>PRAVĚK</vt:lpstr>
      <vt:lpstr>PRAVĚK</vt:lpstr>
      <vt:lpstr>Prezentace aplikace PowerPoint</vt:lpstr>
      <vt:lpstr>Prezentace aplikace PowerPoint</vt:lpstr>
      <vt:lpstr>Prezentace aplikace PowerPoint</vt:lpstr>
      <vt:lpstr>Prezentace aplikace PowerPoint</vt:lpstr>
      <vt:lpstr> PRAVĚK</vt:lpstr>
      <vt:lpstr>CESTA  Z  PRAVĚKU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Cesta z pravěku</dc:title>
  <dc:creator>Ilonka</dc:creator>
  <cp:lastModifiedBy>Vaše jméno</cp:lastModifiedBy>
  <cp:revision>26</cp:revision>
  <dcterms:created xsi:type="dcterms:W3CDTF">2012-10-15T17:57:54Z</dcterms:created>
  <dcterms:modified xsi:type="dcterms:W3CDTF">2013-01-27T15:16:06Z</dcterms:modified>
</cp:coreProperties>
</file>