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8" r:id="rId4"/>
    <p:sldId id="261" r:id="rId5"/>
    <p:sldId id="277" r:id="rId6"/>
    <p:sldId id="268" r:id="rId7"/>
    <p:sldId id="269" r:id="rId8"/>
    <p:sldId id="260" r:id="rId9"/>
    <p:sldId id="271" r:id="rId10"/>
    <p:sldId id="279" r:id="rId11"/>
    <p:sldId id="263" r:id="rId12"/>
    <p:sldId id="262" r:id="rId13"/>
    <p:sldId id="281" r:id="rId14"/>
    <p:sldId id="265" r:id="rId15"/>
    <p:sldId id="267" r:id="rId16"/>
    <p:sldId id="270" r:id="rId17"/>
    <p:sldId id="272" r:id="rId18"/>
    <p:sldId id="264" r:id="rId19"/>
    <p:sldId id="276" r:id="rId20"/>
    <p:sldId id="266" r:id="rId21"/>
    <p:sldId id="273" r:id="rId22"/>
    <p:sldId id="278" r:id="rId23"/>
    <p:sldId id="274" r:id="rId24"/>
    <p:sldId id="259" r:id="rId25"/>
    <p:sldId id="275" r:id="rId26"/>
    <p:sldId id="280" r:id="rId27"/>
    <p:sldId id="283" r:id="rId28"/>
    <p:sldId id="282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98" autoAdjust="0"/>
    <p:restoredTop sz="94660"/>
  </p:normalViewPr>
  <p:slideViewPr>
    <p:cSldViewPr>
      <p:cViewPr varScale="1">
        <p:scale>
          <a:sx n="65" d="100"/>
          <a:sy n="65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E7E525-BC29-4D5B-A398-F54F2BD53765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6B5D7-64FC-4D7B-8D8A-D5B50E7902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27</a:t>
            </a:fld>
            <a:endParaRPr lang="cs-CZ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6B5D7-64FC-4D7B-8D8A-D5B50E790213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DF1A3-E1FE-463F-B818-3CE816C10275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9434A66-465A-4D3E-87D2-BED17B7469F4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5A4F4-40CD-4736-9EDD-9F68B55B9E9C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BFB-9483-4DEB-B54E-CD6135CD5F99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BBAE3-6B91-44F2-8E90-E087E4D8CAF9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0B8D-471A-46DC-BB4B-0A835DF123AF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F077-E810-4099-9338-F5DE2F6A9FFA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CAC10D4-7B93-4E53-BBC7-67EEB597BA4F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430F-D480-4399-A5DE-CF2009B30D37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3921D-9103-4501-8B9A-CD32E1CB16FA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DB6F-FA9F-45ED-B7DB-ED4BB5E02F0E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8CDE92-8AE9-4DE0-ADC1-D3655021CE34}" type="datetime1">
              <a:rPr lang="cs-CZ" smtClean="0"/>
              <a:pPr/>
              <a:t>2.12.2012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0BC4190-8B5E-43FF-8A69-3FC94388D3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trips dir="rd"/>
  </p:transition>
  <p:hf sldNum="0" hd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eikilova_p%C3%ADse%C5%88" TargetMode="External"/><Relationship Id="rId3" Type="http://schemas.openxmlformats.org/officeDocument/2006/relationships/hyperlink" Target="http://resources.woodlands-junior.kent.sch.uk/homework/egypt/pyramids.htm" TargetMode="External"/><Relationship Id="rId7" Type="http://schemas.openxmlformats.org/officeDocument/2006/relationships/hyperlink" Target="http://email.seznam.cz/redir?hashId=4119166917&amp;to=http://hippo-shop-sl.webovastranka.cz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.ceskenoviny.cz/archiv/zpravy/modni-styl-antickeho-recka/10541" TargetMode="External"/><Relationship Id="rId5" Type="http://schemas.openxmlformats.org/officeDocument/2006/relationships/hyperlink" Target="http://www.historylink101.net/egypt_1/a-marriage.htm" TargetMode="External"/><Relationship Id="rId4" Type="http://schemas.openxmlformats.org/officeDocument/2006/relationships/hyperlink" Target="http://copycateffect.blogspot.cz/2011/02/red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alik.idnes.cz/jak-vznikl-sport-0k7-/alik-alikoviny.asp?c=A061204_jakvzn_al" TargetMode="External"/><Relationship Id="rId7" Type="http://schemas.openxmlformats.org/officeDocument/2006/relationships/hyperlink" Target="http://kellypierce21.yolasite.com/ancient-rome-links.php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arovekyrim.webnode.cz/" TargetMode="External"/><Relationship Id="rId5" Type="http://schemas.openxmlformats.org/officeDocument/2006/relationships/hyperlink" Target="http://sn.spsnome.cz/Dejepis/HudbaStarov%ECk%E9hoEgypta" TargetMode="External"/><Relationship Id="rId4" Type="http://schemas.openxmlformats.org/officeDocument/2006/relationships/hyperlink" Target="http://pisnickovi.denicek.eu/staroveka-hudba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393492"/>
          </a:xfrm>
        </p:spPr>
        <p:txBody>
          <a:bodyPr/>
          <a:lstStyle/>
          <a:p>
            <a:r>
              <a:rPr lang="cs-CZ" dirty="0" smtClean="0"/>
              <a:t>2. část</a:t>
            </a:r>
          </a:p>
          <a:p>
            <a:r>
              <a:rPr lang="cs-CZ" sz="3600" spc="3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</a:p>
          <a:p>
            <a:endParaRPr lang="cs-CZ" sz="3600" spc="3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spc="3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 2 – 1 - 47</a:t>
            </a:r>
            <a:endParaRPr lang="cs-CZ" sz="3200" spc="3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CESTA  Z  PRAVĚKU</a:t>
            </a:r>
            <a:endParaRPr lang="cs-CZ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1475656" y="6203667"/>
            <a:ext cx="4239344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nejvýznamnější starověké státy :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Indie, Čína, Mezopotámie, Egypt, Palestina</a:t>
            </a: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dirty="0" smtClean="0"/>
              <a:t> pro evropskou hudbu se východiskem staly kultury v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Egyptě a Mezopotámii</a:t>
            </a:r>
            <a:r>
              <a:rPr lang="cs-CZ" dirty="0" smtClean="0"/>
              <a:t>, které zásadně ovlivnily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starověké Řecko a Řím</a:t>
            </a: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564904"/>
            <a:ext cx="1296144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pravěk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23728" y="2564904"/>
            <a:ext cx="417646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starověk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2564904"/>
            <a:ext cx="1872208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středověk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2924944"/>
            <a:ext cx="734481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           4000                                                   0           476</a:t>
            </a:r>
            <a:endParaRPr lang="cs-CZ" dirty="0"/>
          </a:p>
        </p:txBody>
      </p:sp>
      <p:sp>
        <p:nvSpPr>
          <p:cNvPr id="8" name="Rovnoramenný trojúhelník 7"/>
          <p:cNvSpPr/>
          <p:nvPr/>
        </p:nvSpPr>
        <p:spPr>
          <a:xfrm rot="19892683">
            <a:off x="8032913" y="2452957"/>
            <a:ext cx="553933" cy="461717"/>
          </a:xfrm>
          <a:prstGeom prst="triangle">
            <a:avLst>
              <a:gd name="adj" fmla="val 431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Rovnoramenný trojúhelník 8"/>
          <p:cNvSpPr/>
          <p:nvPr/>
        </p:nvSpPr>
        <p:spPr>
          <a:xfrm rot="1672607">
            <a:off x="480183" y="2434194"/>
            <a:ext cx="484640" cy="482352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>
          <a:xfrm>
            <a:off x="1403648" y="6203667"/>
            <a:ext cx="431135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historické období vzniku a rozvoje prvních civilizací na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Středním východě</a:t>
            </a:r>
            <a:r>
              <a:rPr lang="cs-CZ" sz="2800" dirty="0" smtClean="0"/>
              <a:t>, v oblasti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Středomoří</a:t>
            </a:r>
            <a:r>
              <a:rPr lang="cs-CZ" sz="2800" dirty="0" smtClean="0"/>
              <a:t> a v jižní a východní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Asii</a:t>
            </a:r>
          </a:p>
          <a:p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civilizace </a:t>
            </a:r>
            <a:r>
              <a:rPr lang="cs-CZ" sz="2800" i="1" dirty="0" smtClean="0">
                <a:solidFill>
                  <a:schemeClr val="accent2">
                    <a:lumMod val="75000"/>
                  </a:schemeClr>
                </a:solidFill>
              </a:rPr>
              <a:t>zná písmo, zaznamenává své dějiny, má právo, tvoří stát</a:t>
            </a:r>
          </a:p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Starověké národy byly :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r>
              <a:rPr lang="cs-CZ" sz="2800" dirty="0" smtClean="0"/>
              <a:t>            Egypťané 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*</a:t>
            </a:r>
            <a:r>
              <a:rPr lang="cs-CZ" sz="2800" dirty="0" smtClean="0"/>
              <a:t> Babyloňané 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*</a:t>
            </a:r>
            <a:r>
              <a:rPr lang="cs-CZ" sz="2800" dirty="0" smtClean="0"/>
              <a:t>  Asyřané</a:t>
            </a:r>
          </a:p>
          <a:p>
            <a:pPr>
              <a:buNone/>
            </a:pPr>
            <a:r>
              <a:rPr lang="cs-CZ" sz="2800" dirty="0" smtClean="0"/>
              <a:t>            Syřané 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* </a:t>
            </a:r>
            <a:r>
              <a:rPr lang="cs-CZ" sz="2800" dirty="0" smtClean="0"/>
              <a:t> Židé 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*</a:t>
            </a:r>
            <a:r>
              <a:rPr lang="cs-CZ" sz="2800" dirty="0" smtClean="0"/>
              <a:t>  Řekové 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*</a:t>
            </a:r>
            <a:r>
              <a:rPr lang="cs-CZ" sz="2800" dirty="0" smtClean="0"/>
              <a:t> Římané </a:t>
            </a:r>
          </a:p>
          <a:p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331640" y="6203667"/>
            <a:ext cx="4383360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8911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Egypt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dirty="0" smtClean="0"/>
              <a:t>- hudba sloužila převážně náboženským účelům</a:t>
            </a:r>
          </a:p>
          <a:p>
            <a:pPr>
              <a:buNone/>
            </a:pPr>
            <a:r>
              <a:rPr lang="cs-CZ" dirty="0" smtClean="0"/>
              <a:t>            - oslavovala bohy</a:t>
            </a:r>
          </a:p>
          <a:p>
            <a:pPr>
              <a:buNone/>
            </a:pPr>
            <a:r>
              <a:rPr lang="cs-CZ" dirty="0" smtClean="0"/>
              <a:t>            - od </a:t>
            </a:r>
            <a:r>
              <a:rPr lang="cs-CZ" dirty="0" err="1" smtClean="0"/>
              <a:t>pol</a:t>
            </a:r>
            <a:r>
              <a:rPr lang="cs-CZ" dirty="0" smtClean="0"/>
              <a:t>. 3. tisíciletí se stal hudební život     </a:t>
            </a:r>
          </a:p>
          <a:p>
            <a:pPr>
              <a:buNone/>
            </a:pPr>
            <a:r>
              <a:rPr lang="cs-CZ" dirty="0" smtClean="0"/>
              <a:t>                     intenzivním ve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světské</a:t>
            </a:r>
            <a:r>
              <a:rPr lang="cs-CZ" dirty="0" smtClean="0"/>
              <a:t> 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církevní </a:t>
            </a:r>
            <a:r>
              <a:rPr lang="cs-CZ" dirty="0" smtClean="0"/>
              <a:t>oblasti </a:t>
            </a:r>
          </a:p>
          <a:p>
            <a:pPr>
              <a:buNone/>
            </a:pPr>
            <a:r>
              <a:rPr lang="cs-CZ" dirty="0" smtClean="0"/>
              <a:t>            - hudbu nazývali 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</a:t>
            </a:r>
            <a:r>
              <a:rPr lang="cs-CZ" dirty="0" smtClean="0"/>
              <a:t> = radost</a:t>
            </a:r>
          </a:p>
          <a:p>
            <a:pPr>
              <a:buNone/>
            </a:pPr>
            <a:r>
              <a:rPr lang="cs-CZ" dirty="0" smtClean="0"/>
              <a:t>            - užívali 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heptatonický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systém</a:t>
            </a:r>
            <a:r>
              <a:rPr lang="cs-CZ" dirty="0" smtClean="0"/>
              <a:t> = 7 tónů - 7planet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1691680" y="6203667"/>
            <a:ext cx="4023320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encrypted-tbn0.gstatic.com/images?q=tbn:ANd9GcRwGF2jhZAG3dNkeu8iX6_U7Arp-C_1Bl5Fz5qIyJO5gcgSCd3Bw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4744475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0420" name="Picture 4" descr="http://1.bp.blogspot.com/-kFLmCdhB160/TUNA6ctZDtI/AAAAAAAAAo0/V2s37t9Io-k/s1600/King+Tu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78735">
            <a:off x="4654181" y="1166670"/>
            <a:ext cx="3363417" cy="4797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0422" name="Picture 6" descr="http://www.historylink101.net/egypt_images/marri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652216">
            <a:off x="1382505" y="2636118"/>
            <a:ext cx="2376264" cy="3564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1619672" y="6203667"/>
            <a:ext cx="4095328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13312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Židé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dirty="0" smtClean="0"/>
              <a:t>židovská hudba se odrazila v křesťanských     zpěvech</a:t>
            </a:r>
          </a:p>
          <a:p>
            <a:pPr>
              <a:buNone/>
            </a:pPr>
            <a:r>
              <a:rPr lang="cs-CZ" dirty="0" smtClean="0"/>
              <a:t>             -  jednohlasý zpěv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židovských žalmů </a:t>
            </a:r>
            <a:r>
              <a:rPr lang="cs-CZ" dirty="0" smtClean="0"/>
              <a:t>přešel do </a:t>
            </a:r>
            <a:r>
              <a:rPr lang="cs-CZ" b="1" dirty="0" smtClean="0"/>
              <a:t>křesťanského chorálního jednohlasu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-  zásadní vliv na formování gregoriánského chorálu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Indie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/>
              <a:t> hudba je spojována s náboženstvím</a:t>
            </a:r>
          </a:p>
          <a:p>
            <a:pPr>
              <a:buNone/>
            </a:pPr>
            <a:r>
              <a:rPr lang="cs-CZ" dirty="0" smtClean="0"/>
              <a:t>              -  pokládána za prostředek vhodný k pozdvihnutí ducha a prostředek k dorozumívání s vyššími mocnostmi</a:t>
            </a:r>
          </a:p>
          <a:p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1331640" y="6203667"/>
            <a:ext cx="4383360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Čína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-</a:t>
            </a:r>
            <a:r>
              <a:rPr lang="cs-CZ" dirty="0" smtClean="0"/>
              <a:t> hudba spolu s tancem se uplatňovala hlavně v divadle (tradiční čínské divadlo -  i dnes)</a:t>
            </a:r>
          </a:p>
          <a:p>
            <a:pPr>
              <a:buNone/>
            </a:pPr>
            <a:r>
              <a:rPr lang="cs-CZ" dirty="0" smtClean="0"/>
              <a:t>               - spatřovali v hudbě 5 hlavních prvků života :     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zemi, kov, dřevo, oheň a vodu</a:t>
            </a:r>
          </a:p>
          <a:p>
            <a:pPr>
              <a:buNone/>
            </a:pPr>
            <a:r>
              <a:rPr lang="cs-CZ" dirty="0" smtClean="0"/>
              <a:t>               -  s jejich počtem zřejmě souvisí i stupnice složená z pěti tónů –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pentatonika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Asýrie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</a:t>
            </a:r>
            <a:r>
              <a:rPr lang="cs-CZ" dirty="0" smtClean="0"/>
              <a:t>zdokonalené harfy a primitivní loutny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Babylon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</a:t>
            </a:r>
            <a:r>
              <a:rPr lang="cs-CZ" dirty="0" smtClean="0"/>
              <a:t>hudební teorie  - úzce spjata s matematickými a astrologickými znalostmi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331640" y="6203667"/>
            <a:ext cx="4383360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endParaRPr lang="cs-CZ" sz="3300" b="1" spc="3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3300" b="1" spc="3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3300" b="1" spc="3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3300" b="1" spc="3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ANTIKA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pojem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antika</a:t>
            </a:r>
            <a:r>
              <a:rPr lang="cs-CZ" dirty="0" smtClean="0"/>
              <a:t> se vztahuje výlučně na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řecko-římskou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etapu starověku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Řecko, Řím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 - </a:t>
            </a:r>
            <a:r>
              <a:rPr lang="cs-CZ" sz="2800" dirty="0" smtClean="0"/>
              <a:t>500 let př. i po Kristu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pic>
        <p:nvPicPr>
          <p:cNvPr id="34818" name="Picture 2" descr="http://m.ceskenoviny.cz/.img/srsimg/pics/moda/antik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2195912" cy="3044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1475656" y="6203667"/>
            <a:ext cx="4239344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Řecko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přikládali vznik hudby 3 bohům:</a:t>
            </a:r>
          </a:p>
          <a:p>
            <a:pPr>
              <a:buNone/>
            </a:pPr>
            <a:r>
              <a:rPr lang="cs-CZ" dirty="0" smtClean="0"/>
              <a:t>            1)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Apollon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– ztělesnění tvůrčích  principů</a:t>
            </a:r>
          </a:p>
          <a:p>
            <a:pPr>
              <a:buNone/>
            </a:pPr>
            <a:r>
              <a:rPr lang="cs-CZ" dirty="0" smtClean="0"/>
              <a:t>           2)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Dionýs</a:t>
            </a:r>
            <a:r>
              <a:rPr lang="cs-CZ" dirty="0" smtClean="0"/>
              <a:t> – ztělesnění naturalisticky živelné hudby</a:t>
            </a:r>
          </a:p>
          <a:p>
            <a:pPr>
              <a:buNone/>
            </a:pPr>
            <a:r>
              <a:rPr lang="cs-CZ" dirty="0" smtClean="0"/>
              <a:t>           3)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Panovi </a:t>
            </a:r>
            <a:r>
              <a:rPr lang="cs-CZ" dirty="0" smtClean="0"/>
              <a:t>– ztělesnění lidové tvorby</a:t>
            </a:r>
          </a:p>
          <a:p>
            <a:r>
              <a:rPr lang="cs-CZ" dirty="0" smtClean="0"/>
              <a:t>název pro hudbu = </a:t>
            </a:r>
            <a:r>
              <a:rPr lang="cs-CZ" sz="3000" b="1" i="1" dirty="0" err="1" smtClean="0">
                <a:solidFill>
                  <a:schemeClr val="accent2">
                    <a:lumMod val="75000"/>
                  </a:schemeClr>
                </a:solidFill>
              </a:rPr>
              <a:t>můsiké</a:t>
            </a:r>
            <a:r>
              <a:rPr lang="cs-CZ" b="1" dirty="0" smtClean="0"/>
              <a:t> </a:t>
            </a:r>
          </a:p>
          <a:p>
            <a:pPr>
              <a:buNone/>
            </a:pPr>
            <a:r>
              <a:rPr lang="cs-CZ" dirty="0" smtClean="0"/>
              <a:t>                                        od Apollónových družek  -  </a:t>
            </a:r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múz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259632" y="6203667"/>
            <a:ext cx="4455368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http://boivieapedia.pbworks.com/f/1236228135/athens_partheno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92696"/>
            <a:ext cx="4456446" cy="2978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4518" name="Picture 6" descr="http://t3.gstatic.com/images?q=tbn:ANd9GcRrRxjx2q-y3BS6sMCPbgkXrq6XjxpPNTcQlh5plFJhhFs1BC7rau7uh0U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789040"/>
            <a:ext cx="4089534" cy="1769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4520" name="Picture 8" descr="http://upload.wikimedia.org/wikipedia/commons/f/fd/Ancient_Greece_hoplite_with_his_hoplon_and_dor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764704"/>
            <a:ext cx="4320480" cy="2840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4522" name="Picture 10" descr="http://www.historyforkids.org/learn/greeks/science/medicine/fountai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3429000"/>
            <a:ext cx="4343392" cy="2931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>
          <a:xfrm>
            <a:off x="1475656" y="6203667"/>
            <a:ext cx="4239344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ve starém Řecku byla hudba těsně spojena s celým kulturním životem</a:t>
            </a:r>
          </a:p>
          <a:p>
            <a:r>
              <a:rPr lang="cs-CZ" dirty="0" smtClean="0"/>
              <a:t>obyvatelé Řecka byli velmi hudební</a:t>
            </a:r>
          </a:p>
          <a:p>
            <a:r>
              <a:rPr lang="cs-CZ" dirty="0" smtClean="0"/>
              <a:t>podle starých bájí a básní zpívali pěvci –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aoidové</a:t>
            </a:r>
            <a:r>
              <a:rPr lang="cs-CZ" dirty="0" smtClean="0"/>
              <a:t> – své písně při nejrůznějších společenských příležitostech</a:t>
            </a:r>
          </a:p>
          <a:p>
            <a:r>
              <a:rPr lang="cs-CZ" dirty="0" smtClean="0"/>
              <a:t>byly  to zpěvy žalostné, radostné, svatební, oslavné, ukolébavky, pracovní písně </a:t>
            </a:r>
          </a:p>
          <a:p>
            <a:r>
              <a:rPr lang="cs-CZ" dirty="0" smtClean="0"/>
              <a:t>v posledních staletích před naším letopočtem se už v Řecku objevuje i samostatná hudba instrumentální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475656" y="6203667"/>
            <a:ext cx="4239344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352"/>
          </a:xfrm>
        </p:spPr>
        <p:txBody>
          <a:bodyPr>
            <a:normAutofit/>
          </a:bodyPr>
          <a:lstStyle/>
          <a:p>
            <a:r>
              <a:rPr lang="cs-CZ" dirty="0" smtClean="0"/>
              <a:t>roku 582 prý zvítězil při pythických hrách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</a:rPr>
              <a:t>Sakados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</a:rPr>
              <a:t> z Argu</a:t>
            </a:r>
            <a:r>
              <a:rPr lang="cs-CZ" dirty="0" smtClean="0"/>
              <a:t> velikou skladbou na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aulos</a:t>
            </a:r>
            <a:r>
              <a:rPr lang="cs-CZ" dirty="0" smtClean="0"/>
              <a:t>, v níž prý znamenitě vylíčil Apollónův boj s drakem Python (drak)</a:t>
            </a:r>
            <a:r>
              <a:rPr lang="cs-CZ" dirty="0" err="1" smtClean="0"/>
              <a:t>em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„Tři hymny Dionýsovy na múzu, Helia a Nemesis“</a:t>
            </a: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        -  vznikly za císaře Hadriána v 2. stol.po Kristu      </a:t>
            </a:r>
          </a:p>
          <a:p>
            <a:pPr>
              <a:buNone/>
            </a:pPr>
            <a:r>
              <a:rPr lang="cs-CZ" dirty="0" smtClean="0"/>
              <a:t>        - autorem dvou z nich je řecký lyrik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</a:rPr>
              <a:t>Mesomedes</a:t>
            </a:r>
            <a:endParaRPr lang="cs-CZ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dirty="0" smtClean="0"/>
              <a:t>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Píseň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Seikilova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/>
              <a:t> -  vytesaná na náhrobku z 1. století    </a:t>
            </a:r>
          </a:p>
          <a:p>
            <a:pPr>
              <a:buNone/>
            </a:pPr>
            <a:r>
              <a:rPr lang="cs-CZ" dirty="0" smtClean="0"/>
              <a:t>         našeho letopočtu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403648" y="6203667"/>
            <a:ext cx="431135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lh5.ggpht.com/-mGyZPMI4TLI/RthvOpD-rhI/AAAAAAAAAH8/oWDQwGBK3Pg/seikilova_pis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4731361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8612" name="Picture 4" descr="http://upload.wikimedia.org/wikipedia/commons/thumb/8/8d/2._St%C3%A8le_portant_l%E2%80%99inscription_de_Seikilos.jpg/220px-2._St%C3%A8le_portant_l%E2%80%99inscription_de_Seikil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692696"/>
            <a:ext cx="3412746" cy="5134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83568" y="6203667"/>
            <a:ext cx="503143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významnými skladateli </a:t>
            </a:r>
            <a:r>
              <a:rPr lang="cs-CZ" dirty="0" smtClean="0"/>
              <a:t>byli básníci </a:t>
            </a:r>
            <a:r>
              <a:rPr lang="cs-CZ" sz="2800" b="1" i="1" dirty="0" err="1" smtClean="0">
                <a:solidFill>
                  <a:schemeClr val="accent2">
                    <a:lumMod val="75000"/>
                  </a:schemeClr>
                </a:solidFill>
              </a:rPr>
              <a:t>Thaletas</a:t>
            </a:r>
            <a:r>
              <a:rPr lang="cs-CZ" sz="2800" b="1" i="1" dirty="0" smtClean="0">
                <a:solidFill>
                  <a:schemeClr val="accent2">
                    <a:lumMod val="75000"/>
                  </a:schemeClr>
                </a:solidFill>
              </a:rPr>
              <a:t> Krétský</a:t>
            </a:r>
            <a:r>
              <a:rPr lang="cs-CZ" dirty="0" smtClean="0"/>
              <a:t>, který byl současně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zakladatelem sborové lyriky</a:t>
            </a:r>
          </a:p>
          <a:p>
            <a:r>
              <a:rPr lang="cs-CZ" sz="2800" b="1" i="1" dirty="0" err="1" smtClean="0">
                <a:solidFill>
                  <a:schemeClr val="accent2">
                    <a:lumMod val="75000"/>
                  </a:schemeClr>
                </a:solidFill>
              </a:rPr>
              <a:t>Terpander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/>
              <a:t>, který prý se zasloužil o rozkvět tzv.   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kitharodie</a:t>
            </a:r>
            <a:r>
              <a:rPr lang="cs-CZ" dirty="0" smtClean="0"/>
              <a:t>, což je doprovod na kytaru</a:t>
            </a:r>
          </a:p>
          <a:p>
            <a:r>
              <a:rPr lang="cs-CZ" sz="2800" b="1" i="1" dirty="0" err="1" smtClean="0">
                <a:solidFill>
                  <a:schemeClr val="accent2">
                    <a:lumMod val="75000"/>
                  </a:schemeClr>
                </a:solidFill>
              </a:rPr>
              <a:t>Archilochos</a:t>
            </a:r>
            <a:r>
              <a:rPr lang="cs-CZ" sz="2800" b="1" i="1" dirty="0" smtClean="0">
                <a:solidFill>
                  <a:schemeClr val="accent2">
                    <a:lumMod val="75000"/>
                  </a:schemeClr>
                </a:solidFill>
              </a:rPr>
              <a:t> z </a:t>
            </a:r>
            <a:r>
              <a:rPr lang="cs-CZ" sz="2800" b="1" i="1" dirty="0" err="1" smtClean="0">
                <a:solidFill>
                  <a:schemeClr val="accent2">
                    <a:lumMod val="75000"/>
                  </a:schemeClr>
                </a:solidFill>
              </a:rPr>
              <a:t>Paru</a:t>
            </a:r>
            <a:r>
              <a:rPr lang="cs-CZ" dirty="0" smtClean="0"/>
              <a:t>, který je snad prvním tvůrcem bohatěji obměňovaného doprovodu, tzv.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heterofonie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všichni žili v 7. století př. Kristem</a:t>
            </a:r>
          </a:p>
          <a:p>
            <a:r>
              <a:rPr lang="cs-CZ" dirty="0" smtClean="0"/>
              <a:t>síla hudby je zachycena i v mýtu o bájném pěvci Orfeovi, který dokázal ovlivnit lidi i zvířata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835696" y="6203667"/>
            <a:ext cx="3879304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thumb/2/22/Trag%C3%B6dienmaske_Grossgriechenland_Slg_Ebn%C3%B6ther.jpg/220px-Trag%C3%B6dienmaske_Grossgriechenland_Slg_Ebn%C3%B6th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29259">
            <a:off x="5260941" y="3105718"/>
            <a:ext cx="2558835" cy="3326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5. stol. př. Kristem vrcholí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dramatická tvorba </a:t>
            </a:r>
            <a:r>
              <a:rPr lang="cs-CZ" dirty="0" smtClean="0"/>
              <a:t>antického Řecka, ve které přísluší hudbě významné místo</a:t>
            </a:r>
          </a:p>
          <a:p>
            <a:r>
              <a:rPr lang="cs-CZ" dirty="0" smtClean="0"/>
              <a:t>v tragédiích byly části zpívané, mluvené i melodramatické, sborové, sólové i dialogické</a:t>
            </a:r>
            <a:r>
              <a:rPr lang="cs-CZ" dirty="0" smtClean="0">
                <a:solidFill>
                  <a:schemeClr val="bg1"/>
                </a:solidFill>
              </a:rPr>
              <a:t>,</a:t>
            </a:r>
            <a:r>
              <a:rPr lang="cs-CZ" dirty="0" smtClean="0"/>
              <a:t> čistě instrumentální i taneční</a:t>
            </a:r>
          </a:p>
          <a:p>
            <a:r>
              <a:rPr lang="cs-CZ" dirty="0" smtClean="0"/>
              <a:t>významnou úlohu plnil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sbor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1403648" y="6203667"/>
            <a:ext cx="4311352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Sbor</a:t>
            </a:r>
            <a:r>
              <a:rPr lang="cs-CZ" sz="3200" dirty="0" smtClean="0"/>
              <a:t> </a:t>
            </a:r>
          </a:p>
          <a:p>
            <a:r>
              <a:rPr lang="cs-CZ" dirty="0" smtClean="0"/>
              <a:t>pohyboval se v prostoru před jevištěm, kde byli také doprovázející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auléti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tento prostor se jmenoval </a:t>
            </a:r>
            <a:r>
              <a:rPr lang="cs-CZ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orkestria</a:t>
            </a:r>
            <a:r>
              <a:rPr lang="cs-CZ" dirty="0" smtClean="0"/>
              <a:t> =&gt;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orchestr</a:t>
            </a:r>
          </a:p>
          <a:p>
            <a:r>
              <a:rPr lang="cs-CZ" dirty="0" smtClean="0"/>
              <a:t> zahajoval hru vstupním zpěvem, odděloval jednání a  zakončoval představení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pic>
        <p:nvPicPr>
          <p:cNvPr id="14338" name="Picture 2" descr="http://recko.svetadily.cz/userfiles/image/clanky/recko/vtt-recko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77072"/>
            <a:ext cx="3312368" cy="2484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971600" y="6203667"/>
            <a:ext cx="4743400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důležitými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středisky hudby  </a:t>
            </a:r>
            <a:r>
              <a:rPr lang="cs-CZ" sz="2800" dirty="0" smtClean="0"/>
              <a:t>- v podstatě hudebními festivaly byly řecké národní slavnosti 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olympijské  hry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32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panathenajské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hry</a:t>
            </a:r>
            <a:endParaRPr lang="cs-CZ" sz="28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pic>
        <p:nvPicPr>
          <p:cNvPr id="10242" name="Picture 2" descr="https://encrypted-tbn1.gstatic.com/images?q=tbn:ANd9GcT0WzQgwq0jZJOrf246b42AnJq7dZ4gqlHoZ7eClfcZCObGq6dpf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40551">
            <a:off x="620870" y="3026911"/>
            <a:ext cx="2635289" cy="3294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 descr="http://farm5.static.flickr.com/4062/4452587946_914d05a093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5" y="4005064"/>
            <a:ext cx="3898478" cy="2578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1763688" y="6203667"/>
            <a:ext cx="395131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výhradní </a:t>
            </a:r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řecké hudební nástroje </a:t>
            </a:r>
            <a:r>
              <a:rPr lang="cs-CZ" dirty="0" smtClean="0"/>
              <a:t>byly </a:t>
            </a:r>
            <a:r>
              <a:rPr lang="cs-CZ" sz="2800" b="1" dirty="0" err="1" smtClean="0">
                <a:solidFill>
                  <a:schemeClr val="accent2">
                    <a:lumMod val="75000"/>
                  </a:schemeClr>
                </a:solidFill>
              </a:rPr>
              <a:t>kythara</a:t>
            </a:r>
            <a:r>
              <a:rPr lang="cs-CZ" sz="2800" b="1" dirty="0" smtClean="0"/>
              <a:t> </a:t>
            </a:r>
            <a:r>
              <a:rPr lang="cs-CZ" dirty="0" smtClean="0"/>
              <a:t>,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lyra</a:t>
            </a:r>
            <a:r>
              <a:rPr lang="cs-CZ" dirty="0" smtClean="0"/>
              <a:t>  a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aulos</a:t>
            </a: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  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kythara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a lyra  </a:t>
            </a:r>
            <a:r>
              <a:rPr lang="cs-CZ" dirty="0" smtClean="0"/>
              <a:t>- nástroje strunné a drnkací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aulos</a:t>
            </a:r>
            <a:r>
              <a:rPr lang="cs-CZ" dirty="0" smtClean="0"/>
              <a:t>  -  </a:t>
            </a:r>
            <a:r>
              <a:rPr lang="cs-CZ" dirty="0" err="1" smtClean="0"/>
              <a:t>dvouplátkový</a:t>
            </a:r>
            <a:r>
              <a:rPr lang="cs-CZ" dirty="0" smtClean="0"/>
              <a:t> šalmaj(předchůdce hoboje)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harfa</a:t>
            </a:r>
            <a:r>
              <a:rPr lang="cs-CZ" dirty="0" smtClean="0"/>
              <a:t>  - byla uplatňována v domácnostech k tanci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Panova píšťala </a:t>
            </a:r>
            <a:r>
              <a:rPr lang="cs-CZ" dirty="0" smtClean="0"/>
              <a:t>– dechový nástroj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dalším řeckým vynálezem jsou varhany  - </a:t>
            </a:r>
            <a:r>
              <a:rPr lang="cs-CZ" dirty="0" err="1" smtClean="0"/>
              <a:t>Ktesibos</a:t>
            </a:r>
            <a:r>
              <a:rPr lang="cs-CZ" dirty="0" smtClean="0"/>
              <a:t>, asi 3 stol. př. n. l. - u nichž se vzdušný proud reguloval vodním tlakem (odtud název hydraulické varhany)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331640" y="6203667"/>
            <a:ext cx="4383360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encrypted-tbn0.gstatic.com/images?q=tbn:ANd9GcTnGgJvQ7lZ7GiZwGZyvq9pfTnWnDh_DoiQkaCUhYW-jy1yu9AzZ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4104456" cy="4349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8372" name="Picture 4" descr="https://encrypted-tbn1.gstatic.com/images?q=tbn:ANd9GcRAbOoaXuKIev7CqxJrnSXz2Y_WuugdZQOVdtSXthbgTdWHedfPG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356992"/>
            <a:ext cx="5450548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331640" y="6203667"/>
            <a:ext cx="4383360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1484784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3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dirty="0" smtClean="0"/>
              <a:t>řecká hudba přešla jako součást </a:t>
            </a:r>
            <a:r>
              <a:rPr lang="cs-CZ" dirty="0" err="1" smtClean="0"/>
              <a:t>hellénistické</a:t>
            </a:r>
            <a:r>
              <a:rPr lang="cs-CZ" dirty="0" smtClean="0"/>
              <a:t> kultury do Říma</a:t>
            </a:r>
          </a:p>
          <a:p>
            <a:r>
              <a:rPr lang="cs-CZ" dirty="0" smtClean="0"/>
              <a:t>Římané byli více vojáky než umělci</a:t>
            </a:r>
          </a:p>
          <a:p>
            <a:r>
              <a:rPr lang="cs-CZ" dirty="0" smtClean="0"/>
              <a:t>hudba byla považována spíše za přepych vhodný pro boháče</a:t>
            </a:r>
          </a:p>
          <a:p>
            <a:r>
              <a:rPr lang="cs-CZ" dirty="0" smtClean="0"/>
              <a:t>hlučná hudba při hrách</a:t>
            </a:r>
          </a:p>
          <a:p>
            <a:r>
              <a:rPr lang="cs-CZ" dirty="0" smtClean="0"/>
              <a:t>používají ryčné plechové nástroje, </a:t>
            </a:r>
            <a:r>
              <a:rPr lang="cs-CZ" dirty="0" err="1" smtClean="0"/>
              <a:t>nástroje</a:t>
            </a:r>
            <a:r>
              <a:rPr lang="cs-CZ" dirty="0" smtClean="0"/>
              <a:t> bicí nebo vodní varhany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971600" y="6203667"/>
            <a:ext cx="4743400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51176"/>
          </a:xfrm>
        </p:spPr>
        <p:txBody>
          <a:bodyPr/>
          <a:lstStyle/>
          <a:p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pantomima</a:t>
            </a:r>
            <a:r>
              <a:rPr lang="cs-CZ" sz="2800" dirty="0" smtClean="0"/>
              <a:t> </a:t>
            </a:r>
            <a:r>
              <a:rPr lang="cs-CZ" dirty="0" smtClean="0"/>
              <a:t> - při ní  plnila hudba úlohu podobnou jako má dnes v  baletu </a:t>
            </a:r>
          </a:p>
          <a:p>
            <a:pPr>
              <a:buNone/>
            </a:pPr>
            <a:endParaRPr lang="cs-CZ" dirty="0" smtClean="0"/>
          </a:p>
          <a:p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kytharodie</a:t>
            </a:r>
            <a:r>
              <a:rPr lang="cs-CZ" dirty="0" smtClean="0"/>
              <a:t> - nauka hry na </a:t>
            </a:r>
            <a:r>
              <a:rPr lang="cs-CZ" dirty="0" err="1" smtClean="0"/>
              <a:t>kytharu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115616" y="6203667"/>
            <a:ext cx="4599384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encrypted-tbn1.gstatic.com/images?q=tbn:ANd9GcSibiKhYiOBqHFy3k3mj4iL2ImIk5WsxREcH2DBar4PIkrEpbW24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4664"/>
            <a:ext cx="3456384" cy="2578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468" name="Picture 4" descr="https://encrypted-tbn2.gstatic.com/images?q=tbn:ANd9GcTDVtFycpFJE2XuySSgEsJ39dMErG-0uREwJPHOJG065GHwCXh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124744"/>
            <a:ext cx="3941665" cy="2888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470" name="Picture 6" descr="http://www.crystalinks.com/romegladiat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073286"/>
            <a:ext cx="4752528" cy="3326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1043608" y="6203667"/>
            <a:ext cx="467139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sz="4000" dirty="0" smtClean="0"/>
              <a:t>ŘECKÁ  KULTURA  VZDĚLÁVALA</a:t>
            </a:r>
          </a:p>
          <a:p>
            <a:pPr>
              <a:buNone/>
            </a:pPr>
            <a:r>
              <a:rPr lang="cs-CZ" sz="7200" dirty="0" smtClean="0"/>
              <a:t>                </a:t>
            </a:r>
            <a:r>
              <a:rPr lang="cs-CZ" sz="11500" dirty="0" smtClean="0">
                <a:solidFill>
                  <a:schemeClr val="accent2">
                    <a:lumMod val="75000"/>
                  </a:schemeClr>
                </a:solidFill>
              </a:rPr>
              <a:t>x</a:t>
            </a:r>
            <a:endParaRPr lang="cs-CZ" sz="7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4000" dirty="0" smtClean="0"/>
              <a:t>     ŘÍMSKÁ  KULTURA  BAVILA</a:t>
            </a:r>
            <a:endParaRPr lang="cs-CZ" sz="4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403648" y="6203667"/>
            <a:ext cx="431135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   </a:t>
            </a:r>
          </a:p>
          <a:p>
            <a:pPr algn="ctr">
              <a:buNone/>
            </a:pPr>
            <a:r>
              <a:rPr lang="cs-CZ" sz="2400" dirty="0" smtClean="0"/>
              <a:t> </a:t>
            </a:r>
            <a:r>
              <a:rPr lang="cs-CZ" sz="4400" dirty="0" smtClean="0"/>
              <a:t>Pro hudební vývoj Evropy měla největší význam</a:t>
            </a:r>
          </a:p>
          <a:p>
            <a:pPr algn="ctr">
              <a:buNone/>
            </a:pP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kultura židovská a kultury Řecka a Říma</a:t>
            </a:r>
            <a:endParaRPr lang="cs-CZ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043608" y="6203667"/>
            <a:ext cx="4671392" cy="384048"/>
          </a:xfrm>
        </p:spPr>
        <p:txBody>
          <a:bodyPr/>
          <a:lstStyle/>
          <a:p>
            <a:r>
              <a:rPr lang="cs-CZ" smtClean="0"/>
              <a:t>Financováno z prostředků ESF a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sz="4500" dirty="0" smtClean="0"/>
              <a:t>5. - </a:t>
            </a:r>
            <a:r>
              <a:rPr lang="cs-CZ" sz="4500" dirty="0" smtClean="0">
                <a:hlinkClick r:id="rId3"/>
              </a:rPr>
              <a:t>http://resources.woodlands-junior.kent.sch.uk/homework/egypt/pyramids.htm</a:t>
            </a:r>
            <a:endParaRPr lang="cs-CZ" sz="4500" dirty="0" smtClean="0"/>
          </a:p>
          <a:p>
            <a:pPr>
              <a:buNone/>
            </a:pPr>
            <a:r>
              <a:rPr lang="cs-CZ" sz="4500" dirty="0" smtClean="0"/>
              <a:t>5. - </a:t>
            </a:r>
            <a:r>
              <a:rPr lang="cs-CZ" sz="4500" dirty="0" smtClean="0">
                <a:hlinkClick r:id="rId4"/>
              </a:rPr>
              <a:t>http://copycateffect.blogspot.cz/2011/02/red.html</a:t>
            </a:r>
            <a:endParaRPr lang="cs-CZ" sz="4500" dirty="0" smtClean="0"/>
          </a:p>
          <a:p>
            <a:pPr>
              <a:buNone/>
            </a:pPr>
            <a:r>
              <a:rPr lang="cs-CZ" sz="4500" dirty="0" smtClean="0"/>
              <a:t>5. - </a:t>
            </a:r>
            <a:r>
              <a:rPr lang="cs-CZ" sz="4500" dirty="0" smtClean="0">
                <a:solidFill>
                  <a:schemeClr val="accent3"/>
                </a:solidFill>
                <a:hlinkClick r:id="rId5"/>
              </a:rPr>
              <a:t>http://www.historylink101.net/</a:t>
            </a:r>
            <a:r>
              <a:rPr lang="cs-CZ" sz="4500" dirty="0" err="1" smtClean="0">
                <a:solidFill>
                  <a:schemeClr val="accent3"/>
                </a:solidFill>
                <a:hlinkClick r:id="rId5"/>
              </a:rPr>
              <a:t>egypt</a:t>
            </a:r>
            <a:r>
              <a:rPr lang="cs-CZ" sz="4500" dirty="0" smtClean="0">
                <a:solidFill>
                  <a:schemeClr val="accent3"/>
                </a:solidFill>
                <a:hlinkClick r:id="rId5"/>
              </a:rPr>
              <a:t>_1/a-</a:t>
            </a:r>
            <a:r>
              <a:rPr lang="cs-CZ" sz="4500" dirty="0" err="1" smtClean="0">
                <a:solidFill>
                  <a:schemeClr val="accent3"/>
                </a:solidFill>
                <a:hlinkClick r:id="rId5"/>
              </a:rPr>
              <a:t>marriage.htm</a:t>
            </a:r>
            <a:endParaRPr lang="cs-CZ" sz="4500" dirty="0" smtClean="0">
              <a:solidFill>
                <a:schemeClr val="accent3"/>
              </a:solidFill>
            </a:endParaRPr>
          </a:p>
          <a:p>
            <a:pPr>
              <a:buNone/>
            </a:pPr>
            <a:r>
              <a:rPr lang="cs-CZ" sz="4500" dirty="0" smtClean="0"/>
              <a:t>8.- </a:t>
            </a:r>
            <a:r>
              <a:rPr lang="cs-CZ" sz="4500" dirty="0" smtClean="0">
                <a:hlinkClick r:id="rId6"/>
              </a:rPr>
              <a:t>http://m.</a:t>
            </a:r>
            <a:r>
              <a:rPr lang="cs-CZ" sz="4500" dirty="0" err="1" smtClean="0">
                <a:hlinkClick r:id="rId6"/>
              </a:rPr>
              <a:t>ceskenoviny.cz</a:t>
            </a:r>
            <a:r>
              <a:rPr lang="cs-CZ" sz="4500" dirty="0" smtClean="0">
                <a:hlinkClick r:id="rId6"/>
              </a:rPr>
              <a:t>/archiv/</a:t>
            </a:r>
            <a:r>
              <a:rPr lang="cs-CZ" sz="4500" dirty="0" err="1" smtClean="0">
                <a:hlinkClick r:id="rId6"/>
              </a:rPr>
              <a:t>zpravy</a:t>
            </a:r>
            <a:r>
              <a:rPr lang="cs-CZ" sz="4500" dirty="0" smtClean="0">
                <a:hlinkClick r:id="rId6"/>
              </a:rPr>
              <a:t>/</a:t>
            </a:r>
            <a:r>
              <a:rPr lang="cs-CZ" sz="4500" dirty="0" err="1" smtClean="0">
                <a:hlinkClick r:id="rId6"/>
              </a:rPr>
              <a:t>modni</a:t>
            </a:r>
            <a:r>
              <a:rPr lang="cs-CZ" sz="4500" dirty="0" smtClean="0">
                <a:hlinkClick r:id="rId6"/>
              </a:rPr>
              <a:t>-styl-</a:t>
            </a:r>
            <a:r>
              <a:rPr lang="cs-CZ" sz="4500" dirty="0" err="1" smtClean="0">
                <a:hlinkClick r:id="rId6"/>
              </a:rPr>
              <a:t>antickeho</a:t>
            </a:r>
            <a:r>
              <a:rPr lang="cs-CZ" sz="4500" dirty="0" smtClean="0">
                <a:hlinkClick r:id="rId6"/>
              </a:rPr>
              <a:t>-</a:t>
            </a:r>
            <a:r>
              <a:rPr lang="cs-CZ" sz="4500" dirty="0" err="1" smtClean="0">
                <a:hlinkClick r:id="rId6"/>
              </a:rPr>
              <a:t>recka</a:t>
            </a:r>
            <a:r>
              <a:rPr lang="cs-CZ" sz="4500" dirty="0" smtClean="0">
                <a:hlinkClick r:id="rId6"/>
              </a:rPr>
              <a:t>/10541</a:t>
            </a:r>
            <a:endParaRPr lang="cs-CZ" sz="4500" dirty="0" smtClean="0"/>
          </a:p>
          <a:p>
            <a:pPr>
              <a:buNone/>
            </a:pPr>
            <a:r>
              <a:rPr lang="cs-CZ" sz="4500" dirty="0" smtClean="0"/>
              <a:t>10.-</a:t>
            </a:r>
            <a:r>
              <a:rPr lang="cs-CZ" sz="4500" dirty="0" smtClean="0">
                <a:solidFill>
                  <a:schemeClr val="accent3"/>
                </a:solidFill>
              </a:rPr>
              <a:t>http://boivieapedia.pbworks.com/w/page/8080897/Ancient%20Greece</a:t>
            </a:r>
          </a:p>
          <a:p>
            <a:pPr>
              <a:buNone/>
            </a:pPr>
            <a:r>
              <a:rPr lang="cs-CZ" sz="4500" dirty="0" smtClean="0"/>
              <a:t>10.-</a:t>
            </a:r>
            <a:r>
              <a:rPr lang="cs-CZ" sz="4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http://karenswhimsy.com/ancient-greek-art.shtm</a:t>
            </a:r>
          </a:p>
          <a:p>
            <a:pPr>
              <a:buNone/>
            </a:pPr>
            <a:r>
              <a:rPr lang="cs-CZ" sz="4500" dirty="0" smtClean="0"/>
              <a:t>10.-</a:t>
            </a:r>
            <a:r>
              <a:rPr lang="cs-CZ" sz="4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http://en.wikipedia.org/wiki/File:Ancient_Greece_hoplite_with_his_hoplon_and_dory.jpg</a:t>
            </a:r>
          </a:p>
          <a:p>
            <a:pPr>
              <a:buNone/>
            </a:pPr>
            <a:r>
              <a:rPr lang="cs-CZ" sz="4500" dirty="0" smtClean="0"/>
              <a:t>10.-</a:t>
            </a:r>
            <a:r>
              <a:rPr lang="cs-CZ" sz="4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http://www.</a:t>
            </a:r>
            <a:r>
              <a:rPr lang="cs-CZ" sz="45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historyforkids.org</a:t>
            </a:r>
            <a:r>
              <a:rPr lang="cs-CZ" sz="4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</a:t>
            </a:r>
            <a:r>
              <a:rPr lang="cs-CZ" sz="45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learn</a:t>
            </a:r>
            <a:r>
              <a:rPr lang="cs-CZ" sz="4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</a:t>
            </a:r>
            <a:r>
              <a:rPr lang="cs-CZ" sz="45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greeks</a:t>
            </a:r>
            <a:r>
              <a:rPr lang="cs-CZ" sz="4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/science/</a:t>
            </a:r>
            <a:r>
              <a:rPr lang="cs-CZ" sz="45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sewage.htm</a:t>
            </a:r>
            <a:endParaRPr lang="cs-CZ" sz="45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4500" dirty="0" smtClean="0"/>
              <a:t>13.- </a:t>
            </a:r>
            <a:r>
              <a:rPr lang="cs-CZ" sz="4500" dirty="0" smtClean="0">
                <a:hlinkClick r:id="rId7"/>
              </a:rPr>
              <a:t>http://hippo-shop-sl.webovastranka.cz</a:t>
            </a:r>
            <a:r>
              <a:rPr lang="cs-CZ" sz="4500" dirty="0" smtClean="0"/>
              <a:t> </a:t>
            </a:r>
          </a:p>
          <a:p>
            <a:pPr>
              <a:buNone/>
            </a:pPr>
            <a:r>
              <a:rPr lang="cs-CZ" sz="4500" dirty="0" smtClean="0"/>
              <a:t>13.- </a:t>
            </a:r>
            <a:r>
              <a:rPr lang="cs-CZ" sz="4500" dirty="0" smtClean="0">
                <a:hlinkClick r:id="rId8"/>
              </a:rPr>
              <a:t>http://cs.wikipedia.org/wiki/Seikilova_p%C3%ADse%C5%88</a:t>
            </a:r>
            <a:endParaRPr lang="cs-CZ" sz="45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použitých obrázků: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403648" y="6203667"/>
            <a:ext cx="4311352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/>
              <a:t>15.- 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http://lidstvo.blog.</a:t>
            </a:r>
            <a:r>
              <a:rPr lang="cs-CZ" sz="1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cz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/1208</a:t>
            </a:r>
          </a:p>
          <a:p>
            <a:pPr>
              <a:buNone/>
            </a:pPr>
            <a:r>
              <a:rPr lang="cs-CZ" sz="1800" dirty="0" smtClean="0"/>
              <a:t>16.- 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http://recko.svetadily.cz/clanky/Recko-zajezdy-za-historii-i-morem</a:t>
            </a:r>
          </a:p>
          <a:p>
            <a:pPr>
              <a:buNone/>
            </a:pPr>
            <a:r>
              <a:rPr lang="cs-CZ" sz="1800" dirty="0" smtClean="0"/>
              <a:t>17.- </a:t>
            </a:r>
            <a:r>
              <a:rPr lang="cs-CZ" sz="1800" dirty="0" smtClean="0">
                <a:hlinkClick r:id="rId3"/>
              </a:rPr>
              <a:t>http://alik.idnes.cz/jak-vznikl-sport-0k7-/alik-alikoviny.asp?c=A061204_jakvzn_al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17.-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http://www.</a:t>
            </a:r>
            <a:r>
              <a:rPr lang="cs-CZ" sz="1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behej.com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/2008050201-historie-</a:t>
            </a:r>
            <a:r>
              <a:rPr lang="cs-CZ" sz="1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behani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-na-naho.</a:t>
            </a:r>
            <a:r>
              <a:rPr lang="cs-CZ" sz="1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html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19.- </a:t>
            </a:r>
            <a:r>
              <a:rPr lang="cs-CZ" sz="1800" dirty="0" smtClean="0">
                <a:hlinkClick r:id="rId4"/>
              </a:rPr>
              <a:t>http://pisnickovi.denicek.eu/staroveka-hudba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19.- </a:t>
            </a:r>
            <a:r>
              <a:rPr lang="cs-CZ" sz="1800" dirty="0" smtClean="0">
                <a:hlinkClick r:id="rId5"/>
              </a:rPr>
              <a:t>http://sn.spsnome.cz/Dejepis/HudbaStarov%ECk%E9hoEgypta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22.- </a:t>
            </a:r>
            <a:r>
              <a:rPr lang="cs-CZ" sz="1800" dirty="0" smtClean="0">
                <a:hlinkClick r:id="rId6"/>
              </a:rPr>
              <a:t>http://starovekyrim.webnode.cz/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22.- </a:t>
            </a:r>
            <a:r>
              <a:rPr lang="cs-CZ" sz="1800" dirty="0" smtClean="0">
                <a:hlinkClick r:id="rId7"/>
              </a:rPr>
              <a:t>http://kellypierce21.yolasite.com/</a:t>
            </a:r>
            <a:r>
              <a:rPr lang="cs-CZ" sz="1800" dirty="0" err="1" smtClean="0">
                <a:hlinkClick r:id="rId7"/>
              </a:rPr>
              <a:t>ancient</a:t>
            </a:r>
            <a:r>
              <a:rPr lang="cs-CZ" sz="1800" dirty="0" smtClean="0">
                <a:hlinkClick r:id="rId7"/>
              </a:rPr>
              <a:t>-</a:t>
            </a:r>
            <a:r>
              <a:rPr lang="cs-CZ" sz="1800" dirty="0" err="1" smtClean="0">
                <a:hlinkClick r:id="rId7"/>
              </a:rPr>
              <a:t>rome</a:t>
            </a:r>
            <a:r>
              <a:rPr lang="cs-CZ" sz="1800" dirty="0" smtClean="0">
                <a:hlinkClick r:id="rId7"/>
              </a:rPr>
              <a:t>-</a:t>
            </a:r>
            <a:r>
              <a:rPr lang="cs-CZ" sz="1800" dirty="0" err="1" smtClean="0">
                <a:hlinkClick r:id="rId7"/>
              </a:rPr>
              <a:t>links.php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22.-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http://www.</a:t>
            </a:r>
            <a:r>
              <a:rPr lang="cs-CZ" sz="1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crystalinks.com</a:t>
            </a: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</a:t>
            </a:r>
            <a:r>
              <a:rPr lang="cs-CZ" sz="1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romerecreation.html</a:t>
            </a:r>
            <a:endParaRPr lang="cs-CZ" sz="1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115616" y="6203667"/>
            <a:ext cx="4599384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    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 </a:t>
            </a:r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Děkuji za pozornost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6"/>
          </p:nvPr>
        </p:nvSpPr>
        <p:spPr>
          <a:xfrm>
            <a:off x="1259632" y="6203667"/>
            <a:ext cx="4455368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2. Část</a:t>
            </a:r>
          </a:p>
          <a:p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</a:t>
            </a:r>
          </a:p>
          <a:p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Zpracovala: Mgr. Ilona Daňková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CESTA  Z  PRAVĚKU</a:t>
            </a:r>
            <a:endParaRPr lang="cs-CZ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899592" y="6203667"/>
            <a:ext cx="4815408" cy="384048"/>
          </a:xfrm>
        </p:spPr>
        <p:txBody>
          <a:bodyPr/>
          <a:lstStyle/>
          <a:p>
            <a:r>
              <a:rPr lang="cs-CZ" dirty="0" smtClean="0"/>
              <a:t>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313</TotalTime>
  <Words>1179</Words>
  <Application>Microsoft Office PowerPoint</Application>
  <PresentationFormat>Předvádění na obrazovce (4:3)</PresentationFormat>
  <Paragraphs>215</Paragraphs>
  <Slides>28</Slides>
  <Notes>28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Papír</vt:lpstr>
      <vt:lpstr>CESTA  Z  PRAVĚKU</vt:lpstr>
      <vt:lpstr>STAROVĚK</vt:lpstr>
      <vt:lpstr>STAROVĚK</vt:lpstr>
      <vt:lpstr>STAROVĚK</vt:lpstr>
      <vt:lpstr>Snímek 5</vt:lpstr>
      <vt:lpstr>STAROVĚK</vt:lpstr>
      <vt:lpstr>STAROVĚK</vt:lpstr>
      <vt:lpstr>STAROVĚK</vt:lpstr>
      <vt:lpstr>STAROVĚK</vt:lpstr>
      <vt:lpstr>Snímek 10</vt:lpstr>
      <vt:lpstr>STAROVĚK</vt:lpstr>
      <vt:lpstr>STAROVĚK</vt:lpstr>
      <vt:lpstr>Snímek 13</vt:lpstr>
      <vt:lpstr>STAROVĚK</vt:lpstr>
      <vt:lpstr>STAROVĚK</vt:lpstr>
      <vt:lpstr>STAROVĚK</vt:lpstr>
      <vt:lpstr>STAROVĚK</vt:lpstr>
      <vt:lpstr>STAROVĚK</vt:lpstr>
      <vt:lpstr>Snímek 19</vt:lpstr>
      <vt:lpstr>STAROVĚK</vt:lpstr>
      <vt:lpstr>STAROVĚK</vt:lpstr>
      <vt:lpstr>Snímek 22</vt:lpstr>
      <vt:lpstr>STAROVĚK</vt:lpstr>
      <vt:lpstr>STAROVĚK</vt:lpstr>
      <vt:lpstr>Zdroje použitých obrázků:</vt:lpstr>
      <vt:lpstr>Snímek 26</vt:lpstr>
      <vt:lpstr>Snímek 27</vt:lpstr>
      <vt:lpstr>CESTA  Z  PRAVĚKU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CESTA  Z  PRAVĚKU</dc:title>
  <dc:creator>Ilonka</dc:creator>
  <cp:lastModifiedBy>Ilonka</cp:lastModifiedBy>
  <cp:revision>35</cp:revision>
  <dcterms:created xsi:type="dcterms:W3CDTF">2012-10-17T17:48:25Z</dcterms:created>
  <dcterms:modified xsi:type="dcterms:W3CDTF">2012-12-02T17:43:05Z</dcterms:modified>
</cp:coreProperties>
</file>