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8" r:id="rId3"/>
    <p:sldId id="278" r:id="rId4"/>
    <p:sldId id="257" r:id="rId5"/>
    <p:sldId id="280" r:id="rId6"/>
    <p:sldId id="260" r:id="rId7"/>
    <p:sldId id="269" r:id="rId8"/>
    <p:sldId id="270" r:id="rId9"/>
    <p:sldId id="271" r:id="rId10"/>
    <p:sldId id="272" r:id="rId11"/>
    <p:sldId id="263" r:id="rId12"/>
    <p:sldId id="273" r:id="rId13"/>
    <p:sldId id="281" r:id="rId14"/>
    <p:sldId id="259" r:id="rId15"/>
    <p:sldId id="282" r:id="rId16"/>
    <p:sldId id="275" r:id="rId17"/>
    <p:sldId id="264" r:id="rId18"/>
    <p:sldId id="274" r:id="rId19"/>
    <p:sldId id="283" r:id="rId20"/>
    <p:sldId id="265" r:id="rId21"/>
    <p:sldId id="277" r:id="rId22"/>
    <p:sldId id="284" r:id="rId23"/>
    <p:sldId id="285" r:id="rId24"/>
    <p:sldId id="286" r:id="rId25"/>
    <p:sldId id="279" r:id="rId26"/>
    <p:sldId id="28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752D4A-8626-4B31-B0A2-CD92EDECD4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A7A5A-3245-48C5-B192-D3A8DBAC9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0375D-C469-4862-A28F-A1358C7140C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C159497-79E1-4203-A283-E2337ED345A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A68EB-46B2-4770-81A2-9B61C780902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642DA-288D-48AA-9E27-A7B18E36CCD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4F12-683B-417E-A540-E3BE14D4803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D970-3DEC-45FB-92D3-2C1579F17B6F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F0B2C-E216-43F9-BE32-03C0C6D4F84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E54A5F8-B2C2-499E-B7E8-3C5AADC824D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ADAA-3BE7-49EC-9307-DA3C464677C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8DC52-A8D6-4815-A50D-963DB634125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46215-6AD1-4DFE-9F5A-6BA721EA928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7216E8-F7C0-4ADD-9F15-5D5DC2F9745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d"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gotickydudak.webnode.cz/" TargetMode="External"/><Relationship Id="rId13" Type="http://schemas.openxmlformats.org/officeDocument/2006/relationships/hyperlink" Target="http://judytha.blog.cz/0607/gotika" TargetMode="External"/><Relationship Id="rId18" Type="http://schemas.openxmlformats.org/officeDocument/2006/relationships/hyperlink" Target="http://www.hrad.cz/cs/prazsky-hrad/turisticky-rozcestnik/katedrala-sv-vita.shtml" TargetMode="External"/><Relationship Id="rId3" Type="http://schemas.openxmlformats.org/officeDocument/2006/relationships/hyperlink" Target="http://gategamegothic.blogspot.cz/2011/04/gotika.html" TargetMode="External"/><Relationship Id="rId7" Type="http://schemas.openxmlformats.org/officeDocument/2006/relationships/hyperlink" Target="http://www.agenturaars.cz/nabidka/index.php/rock/20-historie-dobove-programy/66-hudba" TargetMode="External"/><Relationship Id="rId12" Type="http://schemas.openxmlformats.org/officeDocument/2006/relationships/hyperlink" Target="http://www.iris.wbs.cz/Gotika.html" TargetMode="External"/><Relationship Id="rId17" Type="http://schemas.openxmlformats.org/officeDocument/2006/relationships/hyperlink" Target="http://www.gvp.cz/~janotova/obrazky.htm" TargetMode="External"/><Relationship Id="rId2" Type="http://schemas.openxmlformats.org/officeDocument/2006/relationships/notesSlide" Target="../notesSlides/notesSlide25.xml"/><Relationship Id="rId16" Type="http://schemas.openxmlformats.org/officeDocument/2006/relationships/hyperlink" Target="http://www.stastnezeny.cz/index.asp?tot0=1300&amp;pgf0=800&amp;menu=3036&amp;record=&amp;archiv=OK&amp;pgf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ntalsoul.cz/galerie/10/" TargetMode="External"/><Relationship Id="rId11" Type="http://schemas.openxmlformats.org/officeDocument/2006/relationships/hyperlink" Target="http://www.jezdectvo.cz/jizda-gotika.php" TargetMode="External"/><Relationship Id="rId5" Type="http://schemas.openxmlformats.org/officeDocument/2006/relationships/hyperlink" Target="http://cestovani.idnes.cz/magickou-gotiku-najdete-v-klastere-rosa-coeli-fa7-/tipy-na-vylet.aspx?c=A070419_002234_igcechy_ves" TargetMode="External"/><Relationship Id="rId15" Type="http://schemas.openxmlformats.org/officeDocument/2006/relationships/hyperlink" Target="http://stredoveky-jarmark.webnode.cz/odev/" TargetMode="External"/><Relationship Id="rId10" Type="http://schemas.openxmlformats.org/officeDocument/2006/relationships/hyperlink" Target="http://innamorata.armentum.cz/hudebni-nastroje/" TargetMode="External"/><Relationship Id="rId19" Type="http://schemas.openxmlformats.org/officeDocument/2006/relationships/hyperlink" Target="http://www.panovnici-evropy.estranky.cz/fotoalbum/cesti-panovnici/premyslovci-kralove/vaclav-ii..jpg.html" TargetMode="External"/><Relationship Id="rId4" Type="http://schemas.openxmlformats.org/officeDocument/2006/relationships/hyperlink" Target="http://www.satalka.cz/slohy/gotika/Klastery_a_kostely.html" TargetMode="External"/><Relationship Id="rId9" Type="http://schemas.openxmlformats.org/officeDocument/2006/relationships/hyperlink" Target="http://www.matous.cz/detail.php?id=MK%200026" TargetMode="External"/><Relationship Id="rId14" Type="http://schemas.openxmlformats.org/officeDocument/2006/relationships/hyperlink" Target="http://www.price-meter.eu/historicka-obuv/skorne-goticke-boty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033452"/>
          </a:xfrm>
        </p:spPr>
        <p:txBody>
          <a:bodyPr/>
          <a:lstStyle/>
          <a:p>
            <a:r>
              <a:rPr lang="cs-CZ" sz="36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část</a:t>
            </a:r>
          </a:p>
          <a:p>
            <a:r>
              <a:rPr lang="cs-CZ" sz="4800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sz="4000" b="1" spc="300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spc="3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</a:t>
            </a:r>
            <a:r>
              <a:rPr lang="cs-CZ" sz="3200" spc="3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2-1-49</a:t>
            </a:r>
          </a:p>
          <a:p>
            <a:endParaRPr lang="cs-CZ" sz="44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CESTA  Z  PRAVĚKU</a:t>
            </a:r>
            <a:endParaRPr lang="cs-CZ" sz="6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11. – 14. století</a:t>
            </a:r>
          </a:p>
          <a:p>
            <a:r>
              <a:rPr lang="cs-CZ" dirty="0" smtClean="0"/>
              <a:t>termín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gotický</a:t>
            </a:r>
            <a:r>
              <a:rPr lang="cs-CZ" dirty="0" smtClean="0"/>
              <a:t> se vztahuje ke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Gótům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ve Francii byl tento sloh nazýván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 ogival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</a:t>
            </a:r>
            <a:r>
              <a:rPr lang="cs-CZ" dirty="0" smtClean="0"/>
              <a:t>–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 lomený</a:t>
            </a: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je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umělecký sloh </a:t>
            </a:r>
            <a:r>
              <a:rPr lang="cs-CZ" dirty="0" smtClean="0"/>
              <a:t>plynule navazující na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 románsk</a:t>
            </a:r>
            <a:r>
              <a:rPr lang="cs-CZ" dirty="0" smtClean="0"/>
              <a:t>ý</a:t>
            </a:r>
          </a:p>
          <a:p>
            <a:r>
              <a:rPr lang="cs-CZ" dirty="0" smtClean="0"/>
              <a:t>počátky gotického slohu začínají ve Francii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50" name="Picture 2" descr="https://encrypted-tbn2.gstatic.com/images?q=tbn:ANd9GcQl88vdmf83LBJFnOnTwjxcXcIRAROICnJQc0OGKFPsHEnJ8kz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764704"/>
            <a:ext cx="2736304" cy="46026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https://encrypted-tbn0.gstatic.com/images?q=tbn:ANd9GcQ0_Ynu1dznkcv3PZ2SzFlDJQZoj9bliDijWqVHh-CiyDhB31z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48680"/>
            <a:ext cx="4066450" cy="3045914"/>
          </a:xfrm>
          <a:prstGeom prst="rect">
            <a:avLst/>
          </a:prstGeom>
          <a:noFill/>
        </p:spPr>
      </p:pic>
      <p:pic>
        <p:nvPicPr>
          <p:cNvPr id="2052" name="Picture 4" descr="https://encrypted-tbn2.gstatic.com/images?q=tbn:ANd9GcQ1SjmAhJAXxHloH0S1DuI9AHUKupg5h7mMrpaXVZYEHjkgN6bX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2492896"/>
            <a:ext cx="2448272" cy="36457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r>
              <a:rPr lang="cs-CZ" dirty="0" smtClean="0"/>
              <a:t> na rozdíl od románského slohu již nedosáhla plného rozšíření po celé Evropě, ale spíše v její západní a centrální části</a:t>
            </a:r>
          </a:p>
          <a:p>
            <a:r>
              <a:rPr lang="cs-CZ" dirty="0" smtClean="0"/>
              <a:t> na územích s vlivem pravoslavné církve měla gotika malý vliv</a:t>
            </a:r>
          </a:p>
          <a:p>
            <a:r>
              <a:rPr lang="cs-CZ" dirty="0" smtClean="0"/>
              <a:t> období, kdy byly podnikány křížové výpravy do </a:t>
            </a:r>
            <a:r>
              <a:rPr lang="cs-CZ" i="1" dirty="0" smtClean="0"/>
              <a:t>Orientu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i="1" dirty="0" smtClean="0"/>
              <a:t>kontakt s Orientem </a:t>
            </a:r>
            <a:r>
              <a:rPr lang="cs-CZ" dirty="0" smtClean="0"/>
              <a:t>se pak projevil značně i v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hudbě</a:t>
            </a:r>
            <a:r>
              <a:rPr lang="cs-CZ" dirty="0" smtClean="0"/>
              <a:t>, převážně ve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složce instrumentální</a:t>
            </a:r>
            <a:endParaRPr lang="cs-CZ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15616" y="6203667"/>
            <a:ext cx="45993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6322" name="AutoShape 2" descr="data:image/jpeg;base64,/9j/4AAQSkZJRgABAQAAAQABAAD/2wCEAAkGBhMSERUTExQWFRUWFx4aGRgYFxYXGBofHBwaGhwaHBwaHCYgGhojHRgaHy8gJCcpLCwsGCAxNTAqNSYrLCkBCQoKDgwOGg8PGiwkHyUvKSw0LC0sLCwsLCwvLC0sLCwsLCwsLCwpLCwsLCwsLCwsLCwsLCwsLCwsLCwsLCwsLP/AABEIAM8A8wMBIgACEQEDEQH/xAAcAAACAgMBAQAAAAAAAAAAAAAEBQMGAQIHAAj/xABDEAABAgMFBQYDBgUCBQUAAAABAhEAAyEEBRIxQSJRYXGBBhMykaHBsdHwByNCUnLhFGKCkvGishUkM0NTFhc0wtL/xAAaAQACAwEBAAAAAAAAAAAAAAADBAECBQAG/8QAMBEAAgIBAwIEBQMEAwAAAAAAAAECAxEEEiExQRMiMlEFYXGR8IGhsSPB4fEUM9H/2gAMAwEAAhEDEQA/AK3ZLOA86ZqQeQ3fCGSLYlg2uXJwD8YhtkkCSUuAMnMCpkpnJSkKIKU5p3uxB4MD5xJQ2vOUqevu0uAmpPHQe8H3ahSUYTVsidYLssoYRT6y6wGu7ytRDlKEHIPtOynfNqs0ScYs8qZjImB0qJYjIU1GjnT6GpucSlYpbvhfM1bfv/eN7bbVIwy0B1KcBvw6P9boyLaJWBMxwQGfPqfrPnEHE9mtj4BVSjmWYAUBVwETd+DOCfypJ86D0B84GuqZjK0iiUkBJZiRm3IO0Zuuz/ezFEuQcD8AB8zEkjGbaEoAKiAOMLv4ybgUWVNU5qojJ2YFq5epiK/5eMJljMlzwAqT8POCrttSVJILJYkHEQkVJYuaQJ+pfqES8rF8y2zP/Bt7yQ3ziWXdk+ZtLXg4Jp6wxmsagPyjItstiMeEjPIEPzi5QHVYZEsOvaVRiolSi1WGZPIRq81ZxAYEjJOaj0yT6xrNtUmWoHE5OviLc93CIlz5s0hKR3aFHM+MjXlEnBM6dNTJUsFKjiYAihqzA550fWCLtt+NAxhl7RwvoD+4iG0yx93LAZOKn9BSfg8L7yWoKxpLlCy4GbPkOkccM7xsiZoZqsW6gj5QLdN4FWxgUMAZRJeozEFpnIKETHDUYu2dIIsklKRpWrxBwvm2E1ZWBBNWopXX8I9eUZl2mWkYUMS2QypSp6NBVsUhtrDwB/eF9stqTspWkE60fkBv46RxIvl2xZcmigoUJoH0HSC7RYB3gmsAMNaa0jFus4O2/iThLcnfmGd+EC3ZfC1MlctxkVD5GOIDSlXehTf9oseLiDJaytIPhLA5eka2wKoUqw6ANRyczrvjFgSyQk5pDH58o44inS5zhsBS9QAQW4R6zWIoUpRWVOGAPD4nR+EQ3dblTJikjwocP+Zyw6ADzhmoBOdBxjjgMTlYStTJoCA+XAtq+6F/8MpayZpThBdIGtPavnB1ttqEs6gxIz5s8DpvCWhkEitRXqDEkC23W1zhCFd2+4h2OgzIjSbZp00qKUlIIDFRwu3A1ixyyk19Y1mWqWl3UkcyI44rc7s6tSsSmBOeWbR6HKr4l6F+ISWj0dk4JtcgKlqcPTLfq3pEF0XelO2BhCkhxuNX+MGk0JZwNKe+kDWa80TDgANdMJA8zziSApVrSGw7XBNcs+XOFc681d/3YCilJdTbvk8MLJKRKxISGerfXKFV2rxWpRNHBA86/COOGtnTLlVWoOXJKjU1c9HOUZVJRNUF4dlQIrXEOWlYItMglLgDFkHGROset1tlylJxKqxYM5NKMBEEklnswQGAYCB5BZRw1BKia00SA/Q+sIbf21IcCUUggsSQ/MBmMN7gvKQpATLLECqVeLmd/P4RG5MnDCbQRKluouTmd5LCg3cNwinX1fhKQhJKdTxeopoavXhFst6XQuarJKTgBph0xfqPoOLxS+ytkFotqRNAIJJUNKDduBYQGfEm/kHrWUl8wK1KtISkqVMwHLaLU3DcIOuTtEpCgibVJOZ00B5VaOsXpc9ktKUykrCFJBySSWbeQ1M45z2v7OypEsrlzAsuxLdGHnvMDja28MPPTpLKY6M9AOcSzb0QhJJOQipWCYpSASWJAaMzrPNJIorXdQNRq11hlMTwXCxTCqXKUuhxYuThXsqFf8QlSlFyCZhI410GeTQwss8OlL1zalQ3HSGC7KM0hIO8pc/ERYgWGxYpRSl2VoxAGbkP5/5gS+b7VZEJTiC14TmBTIDIimdeEGWhdpwUKMzVi+R6PFBvScZloZaiokgEs1XbTg0VbJSyGGwWy3qM0IWoDJqIHBLmvxpAt5dnbVZhimIKRvcKHItHXbpvKTLCJIdDbIDbqPm7cSIEvi9UzSZYQpQydWrZtQih3kcHhTx5exprSQ29eTmN031gDKqOe/6aHF22xSluaDNvgPeKzeskonLljIK6fVYOsCzVQNcLB+lYYTM6UccFqtd7hLAV20g+p9oKXKxKBch6MD682J84paFrQcRcuNrec686xb7Fb0mUFggBs93DjFygws1kCQGGFqDLKtK73eIL3sKlMpBqND4SH1hV/wAbRLOOYszD+EBJCUniDr68ojHbmp+7JGlW9ojcidrDFWpAZM6WEq0cU6GIESrNiJUEZUTvegidF7Sp6apLfzNAVskysRSkVBSTrk7DlWIlZGMXJ9C0K5TkorqEzOz5fZmKSk6AlhwESDs+h8Si5DGvCNLHeSlHDkEqIdhpEs29kuydteiQRy6b+kRXbGzO0m2mVTxIknXakqJxNwePRCu7Ss4lLYnMAJIHByKx6CAhhZgVA4wACcnem48Yns6UkkjRw/15dIFnyVqDJXhz0ES3VYu6SxJVz+uLxYgGtyDMUhMssQXUoaNT1I9DEktCRspbGkON5LjX6zhhZ5aZaQkfXM6wDa7wlIVVnjjie13klASQHKicI5Bz5RWLdKVNUVFy2gBJ4ktWmQj19Xg+HCxSDmN5qa66Rdvs0l94VTWfCltBU6PwD+Yha2TyNUwTKLNuwzgCgGgamY4Es4hWm7pkmaFMUkV5cY7rKtsvGZf8GUufElKACc3Y4ScvhFZ7X2yyqK0JSStDhRSmgLEsTvoacIC5SXQa8KLXJVrReBmWMzMZYgpUmhGICrFnA/FnAlzWcWS2uqYFLL01IVXLeCD0gOzzwLGQx2ppOv8A4w/WsZvm2oFoKlYUh8KVOXT4qtrx3QWXmyvzuLw8jT/Oxfxe9mBLJCVEMphViK7hWkV3tMqQu70lIAmqZKjxBD9WAgeTfhTLZUtWXiSMQ6cIUW28FThhIwgeFO5yat0gFcW5IbttWwhuu0gpCXqIZpUCC9AQa6Cm/TnwhHLQpKhR3o4+t8XDs7cRtM4SlLCQRjphUrDRnSaByoEPpXdDcpKKyZ0YuTwhNYrSs4Jp/wC2WC9FDUcc84cWXtWlSsKhhH5gXA4kZgcYvY+zeUEbMxY44ZKjSr1Rm/tFGv3seqTOlywBM7yYlCVUQdogVYbIGpD0qxYsHxmnyF8HjIdeU8plqI0dyfaOVWi0beLPaB8jF3tltKpK0SMSu6CQlRFVpcgEggM7OEgFhqczQprhwc3hhPIHGDsM6+5QlS1gYpimOEZkAh66ftENgv8AQykLSpC3UQ9R5/4jn91XwpgwJKRhcZtwO/durBs+2TVEBAmPoFKJIBAzJ3wo6sGrHVZjx1FN/wA17QtW8/AkRpYF1bKCb5uWcklSkkhIAJHhBZy/EEwPcySpY0Azg8WnHgzppqTyNUhJYlTJ3GnMw4uwpIcCmlPUfOFC3UrCzJ148OUN7OtKA6iwEXBG3Z+5U2uYpRDSk05nMim7XmIeT/s0lMMC2IL1D9DGvZMqlv3YdJmlRcMGWx6NQfRiz9wtaypKmS+RDhqu3HKvOE55ya1MIuCeDmV7STIWpCg2HUZc4iuy3IWSkghXiJ5b93PlDLtrNk2ucJMlRMyXiDkAJUUuSkKJzDK4FqPSNLKEWaVizaidxIzVX8KaM+pG4iKTnsh0y32AqvdZw8JdzeYEyZS1NtEn+5R9GDUiC55iA4ADAlT/AA9Hhci2FYO0ScTnZqX09TWJZNnJ8P6T18XkH+jBdLU6093VvIHV2qxrb0XBYDNMYiInjHocEw+Ta0lKSGJWQznfn7wewAJyGZhJJs5mMpJSwXiSc+BpxDu0NEuSUrYgMaOAXyBDnJt8XKgdrsSp6nCiEYXSoHMkitNAPjGUXVKIdqne+fWJFz1SFg1MpRyA8JORH8rnKCptoShQc0UQkBq4q+QaOOEl/XKDLC5ecs4ik5FIqX8vJ4vHZDtLJmFXdSu6QpjhOFwrI+HPINrSsJBZVCZ3gVQhlJajB2bjWArVLmWaXJnSwQmah1AGqVBRp+oYmPItCt+P1HdM3+hfby7SSZZyUpjXCkkjjoIqdovuR31pCnSk7YxDNWEORzguw31KXIUwT3gcjFnpnqP3igdt76BHdpAcmpD6Uo+ULJueEaEnGMclZs9pJTPqcIQSkaB1AAtvbWBbzcd2k6S0/wCoPG9kT9zO3nAkdVftGL6L2iYNEkJH9ICfaG0vP+eyMuXo/Pdm13doZ8hJTLWyT+EgKTzAOR5REi8pmMrJcnN4GaNtINtXUDueMDSzXtUglgx4x0C57YuVeijKTjeySsISAzYZKXqQwoX1pHL0oYR0X7Pb7lmbJCylM1EsyQVPhWhSgpAf8yVuGOYXTJoDcsLIfTrMjqNovmeuSnu0YZhDqSSkNVmdlDSElvVMUZJmAImHvCElQWyhKmYSFADnB8q9BifCsrGx3YCHBBLk1fqaZQH2tmqlpROIBVLWheGlfzJfigkPxhKUjVlThNfI5nJtaUkLSGloLlwxWsgpUkU2WTgUxOhOagBXbzeatS2AJOn16wwtU5AKkIU6cpZCQkBLN4SPERhc0IINS7xBIQ5q8HU9oLT0wn6hv2GuATZikkmgSXG/a9GeOhi7pMrDgS8xR2dSkOxmF6Uz4xQbstps8zEhWElLNvrkRDP/AIhOmOSvxZtTpSrcIFPzPLNGOi5xDCQ6v++JUmUqVLSCrCQXqzg1O9Tl+ZLxyiwWlSGALilDlFxtUhkK/SfgYpksVEHoWExL4nRGt1xXfP8AYsSvEUGhH08b2a73U6lFbZAs0YtkvvkIWaKTqM21EbSpxApn9e0EhLKENXp/As29uqLbdFrKAUpd6Gjciz0Ji13c4R4SEmtSCfSOZyb1WllJS5fZb4l6NF9sEpc6WlSpxIIqkDC3BwawC6LzlDOmu8mz2EF8XNJTPXMkpAWvZOoxEupX8pILEBgcXOKr2ltqDOMp/u0koBbMJzVzUXPWOx33ckhFjB7sCYkbCgcKgrMEkM9al90cjEhBdWFKgoCjA5b3zPFhFa4KU8vsAnc9rxxkFs9kShLpJLgZl+TQVZEOMI5etfeIDZwQzNoG+I3QEbauXMah3ZvuqIdER5OuuWpRUpJJOdT7R6BzeU3/AMYPEKLH0j0Tk4aWe95SSWSUE57CvVhWGFlkiZMTMc+EhnpmK7+h4xDIwhRQgbX1UmN5UoonAqmEqKS4yGYFBo3vFygwlsUkMKKUG5E/tEMycG2hi1B3NWJVzQxJ1H0YHUvP92PWM27VvpD7jkKO8jcTVFjpoYmRa6FCkgpBdUsmhP5knQtkagsHFKAWedQgjiK6HSMTpiksoDKnFSTl79WhLc85zyMJY6EnaFNnmSld3sqTmGCVDhwOlKVihz+zxWoAqYqBIJcgtQj3i1XkkImJaqJpSeuIftENok4sMoCowlSvyl2AG8mvQwdWyWGiZJMqaLsXIH3oYFQIIIwkpqA7c6FoUWidjWonNSifMkx0lcgLlJSoA4qF8izv/tMUu8ez7TQiVXG7asxYgncM34w1RcpS56i9kOMdie5uxsyejGTgBIw7Lkg/iZwyOOvSFt53YqRNVLUQSnUZEEOCI6Vbb/stnDd4gLwp8KcRYCgbSlACQzxzm87yE2YVkAPkkMABoP33vAdJqLrZyc1iP0Gr9LTGCUXz75BkoJyBJ0A1MHi750llrlqS+T0I5tVPWG/YizJWqbMP/bAYDPaxOfJLdY61ZuxshEtK5ie8WRqTrVmdm6QxZftljAKNSxiLF/YrtTPtUru8KcaQAVl659MQarOHMM7+u5KJSlTllcwhkpA302U6mrOd8ES7kYYsapZAYGVhSQKbLEENTdpB1kuxEt1JDqOa5iytZoBmcqAZboTks8jSlJcI+er+uybZ5uGYhSAapfUbuYiSWtw49I7F2vsMq0SyJqQQzjfzfQ+scpt9hRJfuyvAw8QHoQ1OkWct8fmi1UlXLnuH2GyFcsKO8jyb1rEMiapFp7tSmQE4gN5LhidwYwbcd4S0yglRYkk5HXKuUK75tCRaUlJcYAH0zUfgYUoditlFp45NGM4txw+43tc10kbwfhFLsqHUB9ZRY5XeLSTKQpYS2IgOz5ZcoW3Zdyu9mGjS0lRchNHSmj5l1inyjSre2LK/EVGdtXyfP7BVnUQht3vA9pteGj1bL3iy2zsZapaVESxMRiwPKUJgco7ygTUgJObNHPV2gqUTvMWp5yIfEpwlscXnqN5JUtLklsh0z6n6zjsXZpAVKld2dlbDkEgO/EeExya1I7rDKyKAMX6ixU/EUSf0R1r7ObrEuz94QASHetToS/QHlHXNRimIR8qBPtY7Q93LEpPAK5HEW6hChyUY43Z7avGVBRdRruPSLn9qFvxolnWbMXM/pSAhA/tL9TFClzcIeLVRxHIKT5wWBFqBIKjhbTQnh55Qys1lQVYmq+cVizWl84sl2zsaSdcuR+mPWCp+4OSXVDBwNRHoBTQMTXWPRbKKjqTM7pBUUpClUSkZk6An14QWmyfeJWaqwEEtvqeWogBly5pWtJmJyThzT0PxhtZpjqUob8IcbhU+ZgGrnthj3L0RzLJmd4TwoH4PAMxbYgD4SFdNfIt5wdOXskbzCeWr79STn5UUn2KB5xkrkeDkskuOYzyOY8/jE2AYXowLHWh+GkRWcbABd07P+ekeUGen0KxBIFeNkxyMOapcxKxvosFTf0k05QOVkKWdwSo8+8KvTLyi3XB2ZVNHerJTLIo3iOlNAn5QfbOxdmUClIWlSgzpUondkXHpAf8Alw3Kvq8llW3yVSTYnlzJgU3dTvC1SFA5H+v4xX71t/8ADyw3jWQl6MlxVuFOpbRo7BYrks9mSfuipeZUqROWFEBndilPIZRVftG7GyZlhmWhKAmZLZSVIOFJqAXTrR+OUbFUFDr1BWR3Lj/ZyRNyLnTkJBbGaqzA3k7/AHMdJl9h7GmyqSgvNSwc7SlKUHCToCzU0cc4odw2xcuYSpKioIGAn8Jyo9Kh294uF32O0rlEykpyJCcZxOcy5DlSjmrPdnFpzknhstXGvGRb2FkAqtKAnMANlkSkg+ZEdQua8VLT3c3xopuxDRXM68X4Rx257daLvW6pYOM4CCdkucWlQabt8XL/ANVhdRM7spyCk7WWhS5L5dBALU3LIaEHjMVlHRErYF6CBrVestKFOoMA5L7I6xRr1vRSUpMyaGXkVFRLfnQgAlSaMCpgp6OHIQ9qO0HfhKJeIITXdiIoCQNw+MU2vuErrlY+Fx7lkvL7RVVTZ0hiKzFCp/TRwnnU7hFEvhcyckuoA8AADEqFUHKNZrAOYlSafBqLR0qOMANglJJCCVJVkSDTyaJrkJmWtMoKeX3oS7ByAoA1zYgaaQsttrCSpSTXTnvhh2OtfczETWxYVORvcMfQweMZYcmzNjXCV3hJe/8Ag6XfNwo7tXdkoWVJIqwISkJMs8KEtkC3GK0uUhIAEoIcOSAATXgz83aLPae1VmTKxlYWT4UZq5KTvG9o592jtMy0HEWFWAqMI6ZO2X0Kbcsi2pyTSXI+sNvXKX9ytSVMWIZJBIYtnT2A1qKZctgAtpCw6JRVMUDqlCTMY8wnDzME3ZIEglcxgWDEE5Zn6MSXevGm2Tvzd3KH9asZ/wBMkj+qL1Z3tdsdRS6lQrWeueh67pCrTaUpO0VrdR3uXUepPrHaL7mfw9jEpJZS2ljmvZJ6DEegihfZjc/3hnrBwjIsTlQ5cfhFi7YWhU2fLCDsydsuCMWIFOySGJAq3EwPUS3WqPZFVB4yc2+0m1BVpSkZIlgAdT7ARVVaCHHbK0Y7XM4BKfJIf1JhODUndD8PShKXU3C2DDM/XlDm4bXhTNJOQB+I+XlCOWXLmGFzsZmFRofVqxzRAUUTV7WTx6HIWI9E5KlqmTCcJS2Yfl88oLRJCUgbhXnmfUmApFpSMUxa0JlJFSphU5B3bfCq2durOk7GNZycJYHqsg+kI6uM7J4iugxS1GOWO7SWBP1lCOT/APOCc3lgl9WxD3jN3dpRaUrCQUlJqCQS2+nURBYJil3i4Zkym+urQrGDi2n7B85w0WGSkJmN+FdOuny6xLY7uVPnJkpBdSm1oNT0AMHWfstPm1w4A7hRplqBn9ZxYOzd2KE5Yk7KUHDMnqSCSqhMuUk0pTEsuxoxIOFaMoznsX+gje1ZLRbbJLlSaMlMsZmgAEcrv6/zNWBLdnZID4lE5Gmpem4Hi5uPbWzT5skh8QSVEoTUrAOyTQAlvwsz74rfZa4Sj7+cGWXwJOaBWpf8R9Ad5ME1E9Np834W5cJfMFTGyfl7D+w3jNRKSmaEqWzEpJT7sTxo5rSEf2h3+iZYDLQcXeByeAD6aufSNO1/ahFkkqWSMZpLTqVb/wBINT5ZmOVTb7Hdd0gviYE8BU9Yp8Lu1Goi52dM8cfccv8ADhx3J7vkOQHjpPZuykIfRmEU7srdhWxY1Iq0dFssoqTgkslCSAqapsCcqD86+Apx0h2fmlgVgsiu/LqTOwgpKlqIGBIdS0uHLaFJY4iwG+gis26VLsEwylgTLSACHGKUgHJQcATldMAOeMinTrJZJXdqQlKiFhpi1J2181AthY+EUA5wi7UdihaZSRK8UofdqJy0wua4SPaCRhtWGOUvb16fycztE5UxalrUVLUXUpRJJPEnMxEsgD3gi+bon2RQlzUYVEYgcSSCCSHDE6gwonKUGceLJveK7Xk2FbFR46B1lmhQ5Uj05YKWz5fOAbHQkEFi29vqsMCA1PWIksMvXJziVi2TcSnYDSHFzzEhFSA9akQltaGWecF2a78WZ9IeeNiR5/TytjqZSjHL+uBzOtYFQoV1GXpSBl3uFEBnY0OkYtl2YZSQmpSH/uWsEdGSepgESmw0qSab2b0+taUjGIe/Wajdtxh/clts1SgSTlkIZWBDWOTLHimzZkw8QAmUj1TN9YTWjIkn66ReuyNzmbPkuNmTKQluLY1H+9az5xac41RyzNTndPczoF12VCUIcBKsqqKFkbsSWSv0hjb5Se7AI1zJB+ELu1V6izoSEECYtgAQ7gFILg0IGIV4tFF/9xLUUnFKlqAywuivKvlSM+FqmjSjGTW5EX2gdk5QKZqdlaiymyNHBI30ZxwigybqWVlDOQW8QAPnFwvftIuelPesnCeIDkDfqAD5mFViQ5UoamkadaajhmZbGMpcCa12Rck4VoCCd9X5HI9IHkLKSFJIcF84v3aGyBVmOLNJBcjKoSfj6RQu4qGrtMYsLMZzJc0k7XlGIdIkhIAGQj0dkgg7S3ZMloSVKJlvQbiRnxoGf5xXgI6J2gkj+EmA1IZtW3Z8ooE2WUrUgjwn0NR6RMZpycfYhxwkzeyWhUtWJBYsx4jcY6t9jSbGubMmz5iP4lRARLVQMPxJeilaNmG405KmGFzXdMtE5EmUHXMUw0A3k7gA5PAR0q4vlloyfQ+s1JEc2tvbCRLXNkpXMMpUxQdQQJaVBRMwIwgLIK1k4ldDSJrB2ctVlk93Z7VNKigpPeNMRiIbEkE7BBqA+msUGxdkFItaJVtV3aEsJQS7LbRSqNxBqXzhDUzh4Us5X06jdNMlYscnQUT1d2pKlvLKSy8RCkggvtcBUKzHSKfeva82eUlEt1zFupGN1YJZUe7KnqpRSxAPXjbbbc6ApRDtM8SNnCrZCQ7pdmADO3COVz5vf2ycvMFZA5J2R6JEeZ0kI6mb38pYePn+fwaVktscx7im/wCTMmJK5ilLWpIU55ig3DQDKA+yNjROnhC334hkAMyRrwEW60WNU37uWklUxOBLDEonxbCaYiM8wAKqKRWFq74kXYMFnwTrSM1PjkyiNSafxE4b/wDpoPhCi5j1Wny68JYMubUZqUjp13XAEf8AW2EEbMoEBaxpibwJ31dRflDK0z8YCQyUgMEpDJA3ARyyx/a5OUcU2WJiyQ4BwpYJzBLnEVOa05QTen2pApdEkpbepPtAZ1zzhIO3u8yLZed9izAYQFBzQvUAOdSKcoGsv2tMA9mIHCYC3IFIjmN4X9OnnHMoFB0jg+XpowrE1inE7JegcnnkOcFcJxjljGksrtnsn+g67XX8bZPXOAIGDClJzAAG7V8R/qhWic4BjWcltoRGJbaONOEAbybsIqHCCFTBviKYvd6xGsJAc0hcq096WS4TvOZ+UWjDJS69Q47vsBWmquZh/YbOxAhVMs9R1+BizIkhPSD2PyoU0Nf9abfy/uYt6Ae7BFCkPxdS/mPKE01X3ktGqVKHMEJY9WhveM4EpYvhdHVCiD8+sLbfZCqbLWnex5Cr+QPpFIvHULd561OK6NfbITY7Ayipqvs8OPOOs9grnEuV3hFVV6Z/v1Mc/uSzd4sauY6na7b/AA1jUoNiAZI0xFgkciop6ExmWTdjyxPUqMEq4LryVbtEvv5s1YyT92j+hyrzmFQ5IEVyx2EMpObEtyzHoxixIl4JaU5sPPeeZNesKpQZZG8fAlPwSIzFc5KWB+NahFIpl+o7laF6OUqpoa+xpwh5dtiTRZLvUNRI1pw3QN2vswMpfBleR+TxX7k7SmSMC040Cgqyhy0I4eseo0NviUps8/ro+Hc8dGXq8wDKKVZKZP8AcoD3iiyLIXUSWYt/UN0Mb27WoXLSEBRUFhVaeEuBxrAUm1uhLgqUXNNCSowy08/IRbWBlKtCUgBaxiGdQIzEMqWCBiQQdafvGIkrkt9rspmWeZiI23I0YNs/OObIm4lTDvUT8Wi6drb7w2VOAEGa4D5hNHPVwOp3Qku3syTLSqpWuuHIJGhUrNyKsK1itUWpykzpvhICuW7TOmBAyfaOgEXC47nm2G1idLKFoDpOIkKDgPQA8oKua6ZkpJGJLMWSEsAdCTrB1tGDAkVoTzNAPMq9Ym+WIMmr1LBc+yHa42pS0mUqWob2r5aUz4Rt21ufv5Z0UA6TxTX4fAxU7ktqLNOlTFFgFBKjvCyEn1UDF9t1vlnZKh4gOp/wYUrfiQakadedyaOeTu3Hd2JZmH79Ly0p1KsgeQ8RPDiIrfZ26sKVTJhEtCP+ouY4SjcFNUzCMpSds/yisTdq59kFuE5bgYKoTRcwhSgCk5S0kAOtidEh6is35ey7VhxHBLQ/dSpaWloBcsEvmc1LJKjmSYFpdBVQnju8/wCCmpvcpvC6Dm9+1GPFLsgMuSwTMmGk2cPylqS5WvdJp+YqiiWuVhWU7j/iGyPCyVLIZvAkDedeEQ2qyJJClKWNHKG5ZGusPR4YlPlAtgzHWM2xTskb4ks9mSC6Zierh/TpGVWVRUFbJAL0IMTjzZDxtj4WzuM5M2Umay6pSlhQ6MxDGiikHXVoNshdOLf9D0hFMLqfdT684PlXgAACnIdN2vKBTrbimh7S6iuq6W94S6fn0GCljpGwsx7vG+yD+EhSmYHIPoQztnVhWALPa+9JAGEBLvmc0jpnB86cpSCFKUWGpJ1A15wu4uPDNKVsr45qlx79xJbknCc6MdogkuODtXifnpcoBWx1je2ztgGhKkFJcHZIWTStSwFf5iG1iO40PMA4w0vQZcE1qIob2my7csaFgepHsowZes/BLUXYnXicogvEtMRwUn/cBA3aKZVCeavYe8DSztNO23wVdJfJfsAWKY8zmD57+dIZW18BahZxwIy9YRWdZCkHj8h7xa7PZBMIScs1b8IDn0pzMWt4lkX+HTT00ovtksHYy2olLBmAsdRml6jjShpWkWbtHeAmqlIQXQHmEguH8KR5lRb+VMVGxSixOpPx9mPkoQ5lpZo81qrXFuKGa6FJqx9Sa0KpChU1pg/q+CfmYOtE9oQz7Z97uYH1JHwAhbTwbTGpvCIu0y3lr/Sr4GOfNnFs7Q3iFIUAdG86e8VUD4R6b4dBwq5PO/EpKVi+hqYfSVkS5YSzkU58YQRY7DJZKTrhDdWMaDMtGptU4/hHrHoPL8IzEcHFmm3NKWoTFpx4WCQS6UtuTkauavEqiobSWIBcgjTUhqvrq8QqvRD7boI/MCOj5GIbQZ0zZkzZaJZFFh8ROocGg8tK5wUoNrTecuW3eKCOBLnoA5OYyiuXx2rStQEpJJSR4hVwoK8IL1wtUpMSnsogEY5illYIJNBizGVTQHxFWkGSrvxGShSAkS1l8ICUqZJIUw+neA3tKGWshK03Lgrc0WiepCZhIBcsfCcIfwJ6BySxIcgR0Cd2gJS4A7yszCKnERgSHo4SipO8jfCWaAbYzUlSTSmalD5QWlDLHBBH+pMZrva6LBoV5hk59a5qpsxcyZm2EJ/KBRKcs2Hx3xssJQpaWdiRmSYOstzmb3bEJCwVZE1GnUOekSzuzxWqavFkoBm/lSfeGndBcZKJd2JbMn/d+x+MEW+VikLGqa+/zhgbnCUTC5JH/wCQqPTZAxpH4ZqCOtR7wF2JyyiNvGCpqkpwvq0S3WgFYfiYzPkMGaop5Rm6Btn9J+Ih+fpYLSrN0V8zON1H9XxiSewLAu3ygywyu7nCZhxpSp8NNA4z4keUCWjEpalFJBUSWANHLty0i8ZprgpbTZGT3Jk10HaPEMfQtxqB5Q1Vrxp9eQgG7LIRtKo+Q10+UHKMIXtOfB6X4dW40JSXUQ2ioI3KPrBvZVDzVP8AhEA24MVNveAFGrwxFboYMm27wdSp4zgt18T0oWknQpPQEvSE18WsTJhUnJgBp9VMLkmC5Ulw26CRrwA1Gslc5YWE2n9lg2sNmxqG5NfkPSLldMk1ZypVKZgCtOLh/wChtYRXRZQA3X68ovvZ695SE93NDDIKD86tUHiPTOMvUXZsx7GjTU66E0s55ZrIsKkkBQZsxu/bTkkRPNgqzmWkq+8mTBkFEPy2iXW2TmvOBbXmgbyo+ST7kR5+6ObOuev7GnVPMefkVu8rcrvMKQ+pjW6rq762yELfBMmoCh/K4cdQPWDJMkd+qmY+vhDm57L/AM7ZjkyifJCiPUQ/TYozjBL2BX5cJP6nHZuZ1qY8gRtakMtXM/GMSo9N2PKvqQRaJSRQbgPQRWpSXUOcWRaXUK5F/LSOZUkS7VIB5fvHo0UgHT4xmIJLhZrTLUoywCps6EgHmfhHjduA4pSlCrBL7GdaaBn6tEVwysMveTUniamCO9mJAUHIYUAfmWFfJ4KDPTLseoWpwrECWIB5ZM1IIlIXQkhw/LTypEcm85aiQFbQ/CXB8i0S2abiST/K773y9IW1X/Ww1PqFlgmvaZyuCUvydXxhnNUBiI0QfjCm5EuFq/Mt+TUHSGV4K+7mnUSyfQ/KMl9R5dBFZZZTIlqaqAlQ8toeRMGWVzMtAFQMBz3oHyjezJ2Upy2B/tH11gW5VvaJo1wt/bT3EW65JJbXKbvhwFRxSflCGcs9zJX+VTHq8WKaMSp4zDI5+D94rmL/AJNVHwrT6qA94vX/AOFWxNeZaarcS/nWIbo8av0+4jCrQpSiVa+mjeVI2unxL5e8ack1XhgtJh6iOPcbyU7J4n2EEy0UPOB5WXX5QUk0jPkesrXBgmISc4kVEAOcQi7FVvG0frd84VLNYbXkn66ftCdWcaFXpPKfEFi0lSqDbLNrC/FBkhBo2cGM8sN1rq3CHtnsq1ZJUX/lUdRqA2UVexT8Kqxe7rsBEnvQtZCUFTY1NkTvyjF1FajY89zfqvcqY7fobWG0YkAjI19oxalYZgWpTIEtYD0CS8vXUkA+XGIrGnBLQnckD0gpRBTVjzjByozb7cmvtyhdLW03oR6k+8PLkV/zUg7lH/aqK4qa0wcz8Ewzuy1AT5ddVeiFH2huEX4sH9AF3ol9GcvvFLTF/qMQSjWCryLzpn6j9ekBy849VHlI8nLqbWMOtP6h8Yfle0M/aENhBKw2ekPpIIDEud8Sypp97oUtxBj0FIAbKPR2Ti2WZBTspT+B3OpybyrGbmKkpUlRcBZSDv6aR6zWxRTUAesAWi/sKiQ2EGpq70HI0BgpQdTrOlZCmDioIzHKAEyZiO8ClApUM8LMz6DPPhEibxxJxJYUcUgO8LxxJwuKni4IqCzZOGMVlFSWGWTaeUTTlJswQFnYUcOI5BVSMW4FjX/MF2sYpMweLElgRUbtIr/bK147Omv4wWB4K+cD9ibwlolTkTJiUlSk4QotQBTkPTWENRp0luj9hmq1vhj/ABAF8nT5aGFtzqP8WpslJ+XsQesTLvGWUlpiFYEkqY4iEuHJblFcuntKhFqMxQIlkEPmRkxYaUbhxheFUmnwHc0i3WUOucf5wPJCRFItVoWmcuSGCMQJ4sArPc8NrT21lIUrupalBRfaOADTiT6RWv8AiKlzVTFZqGgoMsoPp6pKWZIDbNYwmZnBqxNdiGKn3D3iFRpWC7JqeUN2elltCv68f1/gORkOcFIFIESfDygtMZ0j1sDQmBgdoxODnzgZfiHGJRE30Abw+XvCebnDq8E0+t4+cJ1pZUO0+k818SWLTCRB8hRcZD1MByRtCLJdcgBi1YOZgnss4ks/H3jqV0TiLsKjrJI/3J9o5neacNoU1MiG/SILuq/pyAqzhX3czMGrNUlO4lm3VeFtTS7UsdhnT2qt89C3/wAW5gg2oBMU67r3KlBBG0X5Fg55ZGGM28AE4ncHcxflGDPQzUtuD0sdXVKO5M9abd95TQfH9mjW7rxKrQncETfMyZgT/qIhKVKWok0fd8OkHXaWUltHPkCT6CNeGj2Le+yMu3Wb04ruJrZtTFkarUR/cYGKWV1hpIlumBrcgA9YcT7GS13ILtookZgH4NDrvhTjCm65TlWn1+0MJUvDTyMXKE/8QrRBPHEI9ECrYxZvryj0dggt9ptGFgElSjkNBxJ0HGF9rlrC0qOEpAzIASxagJNC2pzaCZ8tEqU63dYKSQSTUE13/Wkeuy0pWMJUVHDkRSClDeXMDDuy77qk5PnTCOuca/xM4KYpR5kcsxXyiSTI23WlQXuKnGZIypm5/wAxHNtM7vVzE4SEMkg6gbRavGOJEva6cWQGABJLvmwGmjYiIrJi5dtBjky1sAQqv9Q/aKWoxBKGd2WkCzWoYdohIxbgSzepMKkw1uaxBcm1E5plgjmCVf8A1brCqIJMKjMhRelI2SnXpEkpFQN8Ub5LqPGQlEoO6qwwCAEggM/EZfTwZdd1FWeUevaYnEEp/CGMUtXlGtA/66/X+AYnLlBaDSA15jkIKenSM+SPVQZpKNIHn5piaT4RENrGR3NErqRY/KDWzLoYRAw9tYoOZHxhYiwk6w3T0PPfE/Wvz2I7P4h5+UWWyzasM9AASfIVhRZrAHq5i1XLYEAFpi0F6gM3mxhlIyit3pKUmecbvhBqMJy3QPYhtkktslurezw07RSsNpIxFTIGbk1ctXn6wnlGp5RxwTd0hRnJWBspmJSo7sRw+tYP7NpCu8SoBQGT9BBFyoBUFAFwh1MQHALsQxCiGBBpUCM3PZu6nLTmlblJ4JJoRygccqTyE7Bdpuh2MsAb6kCAlSjLK3zTLWfNBSPVUWJCYXdoj9yvgj4rlj3i9npaLQkyoi3ERFMnFRiGNpWcVwDyHXWCyi7B+sMJCQ70O7N/UxDdUgd2CrUk+3tDSygJ+OntElTVFiJD4VesehlLtAUAQaHhHok4/9k="/>
          <p:cNvSpPr>
            <a:spLocks noChangeAspect="1" noChangeArrowheads="1"/>
          </p:cNvSpPr>
          <p:nvPr/>
        </p:nvSpPr>
        <p:spPr bwMode="auto">
          <a:xfrm>
            <a:off x="155575" y="-944563"/>
            <a:ext cx="2314575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24" name="AutoShape 4" descr="data:image/jpeg;base64,/9j/4AAQSkZJRgABAQAAAQABAAD/2wCEAAkGBhMSERUTExQWFRUWFx4aGRgYFxYXGBofHBwaGhwaHBwaHCYgGhojHRgaHy8gJCcpLCwsGCAxNTAqNSYrLCkBCQoKDgwOGg8PGiwkHyUvKSw0LC0sLCwsLCwvLC0sLCwsLCwsLCwpLCwsLCwsLCwsLCwsLCwsLCwsLCwsLCwsLP/AABEIAM8A8wMBIgACEQEDEQH/xAAcAAACAgMBAQAAAAAAAAAAAAAEBQMGAQIHAAj/xABDEAABAgMFBQYDBgUCBQUAAAABAhEAAyEEBRIxQSJRYXGBBhMykaHBsdHwByNCUnLhFGKCkvGishUkM0NTFhc0wtL/xAAaAQACAwEBAAAAAAAAAAAAAAADBAECBQAG/8QAMBEAAgIBAwIEBQMEAwAAAAAAAAECAxEEEiExQRMiMlEFYXGR8IGhsSPB4fEUM9H/2gAMAwEAAhEDEQA/AK3ZLOA86ZqQeQ3fCGSLYlg2uXJwD8YhtkkCSUuAMnMCpkpnJSkKIKU5p3uxB4MD5xJQ2vOUqevu0uAmpPHQe8H3ahSUYTVsidYLssoYRT6y6wGu7ytRDlKEHIPtOynfNqs0ScYs8qZjImB0qJYjIU1GjnT6GpucSlYpbvhfM1bfv/eN7bbVIwy0B1KcBvw6P9boyLaJWBMxwQGfPqfrPnEHE9mtj4BVSjmWYAUBVwETd+DOCfypJ86D0B84GuqZjK0iiUkBJZiRm3IO0Zuuz/ezFEuQcD8AB8zEkjGbaEoAKiAOMLv4ybgUWVNU5qojJ2YFq5epiK/5eMJljMlzwAqT8POCrttSVJILJYkHEQkVJYuaQJ+pfqES8rF8y2zP/Bt7yQ3ziWXdk+ZtLXg4Jp6wxmsagPyjItstiMeEjPIEPzi5QHVYZEsOvaVRiolSi1WGZPIRq81ZxAYEjJOaj0yT6xrNtUmWoHE5OviLc93CIlz5s0hKR3aFHM+MjXlEnBM6dNTJUsFKjiYAihqzA550fWCLtt+NAxhl7RwvoD+4iG0yx93LAZOKn9BSfg8L7yWoKxpLlCy4GbPkOkccM7xsiZoZqsW6gj5QLdN4FWxgUMAZRJeozEFpnIKETHDUYu2dIIsklKRpWrxBwvm2E1ZWBBNWopXX8I9eUZl2mWkYUMS2QypSp6NBVsUhtrDwB/eF9stqTspWkE60fkBv46RxIvl2xZcmigoUJoH0HSC7RYB3gmsAMNaa0jFus4O2/iThLcnfmGd+EC3ZfC1MlctxkVD5GOIDSlXehTf9oseLiDJaytIPhLA5eka2wKoUqw6ANRyczrvjFgSyQk5pDH58o44inS5zhsBS9QAQW4R6zWIoUpRWVOGAPD4nR+EQ3dblTJikjwocP+Zyw6ADzhmoBOdBxjjgMTlYStTJoCA+XAtq+6F/8MpayZpThBdIGtPavnB1ttqEs6gxIz5s8DpvCWhkEitRXqDEkC23W1zhCFd2+4h2OgzIjSbZp00qKUlIIDFRwu3A1ixyyk19Y1mWqWl3UkcyI44rc7s6tSsSmBOeWbR6HKr4l6F+ISWj0dk4JtcgKlqcPTLfq3pEF0XelO2BhCkhxuNX+MGk0JZwNKe+kDWa80TDgANdMJA8zziSApVrSGw7XBNcs+XOFc681d/3YCilJdTbvk8MLJKRKxISGerfXKFV2rxWpRNHBA86/COOGtnTLlVWoOXJKjU1c9HOUZVJRNUF4dlQIrXEOWlYItMglLgDFkHGROset1tlylJxKqxYM5NKMBEEklnswQGAYCB5BZRw1BKia00SA/Q+sIbf21IcCUUggsSQ/MBmMN7gvKQpATLLECqVeLmd/P4RG5MnDCbQRKluouTmd5LCg3cNwinX1fhKQhJKdTxeopoavXhFst6XQuarJKTgBph0xfqPoOLxS+ytkFotqRNAIJJUNKDduBYQGfEm/kHrWUl8wK1KtISkqVMwHLaLU3DcIOuTtEpCgibVJOZ00B5VaOsXpc9ktKUykrCFJBySSWbeQ1M45z2v7OypEsrlzAsuxLdGHnvMDja28MPPTpLKY6M9AOcSzb0QhJJOQipWCYpSASWJAaMzrPNJIorXdQNRq11hlMTwXCxTCqXKUuhxYuThXsqFf8QlSlFyCZhI410GeTQwss8OlL1zalQ3HSGC7KM0hIO8pc/ERYgWGxYpRSl2VoxAGbkP5/5gS+b7VZEJTiC14TmBTIDIimdeEGWhdpwUKMzVi+R6PFBvScZloZaiokgEs1XbTg0VbJSyGGwWy3qM0IWoDJqIHBLmvxpAt5dnbVZhimIKRvcKHItHXbpvKTLCJIdDbIDbqPm7cSIEvi9UzSZYQpQydWrZtQih3kcHhTx5exprSQ29eTmN031gDKqOe/6aHF22xSluaDNvgPeKzeskonLljIK6fVYOsCzVQNcLB+lYYTM6UccFqtd7hLAV20g+p9oKXKxKBch6MD682J84paFrQcRcuNrec686xb7Fb0mUFggBs93DjFygws1kCQGGFqDLKtK73eIL3sKlMpBqND4SH1hV/wAbRLOOYszD+EBJCUniDr68ojHbmp+7JGlW9ojcidrDFWpAZM6WEq0cU6GIESrNiJUEZUTvegidF7Sp6apLfzNAVskysRSkVBSTrk7DlWIlZGMXJ9C0K5TkorqEzOz5fZmKSk6AlhwESDs+h8Si5DGvCNLHeSlHDkEqIdhpEs29kuydteiQRy6b+kRXbGzO0m2mVTxIknXakqJxNwePRCu7Ss4lLYnMAJIHByKx6CAhhZgVA4wACcnem48Yns6UkkjRw/15dIFnyVqDJXhz0ES3VYu6SxJVz+uLxYgGtyDMUhMssQXUoaNT1I9DEktCRspbGkON5LjX6zhhZ5aZaQkfXM6wDa7wlIVVnjjie13klASQHKicI5Bz5RWLdKVNUVFy2gBJ4ktWmQj19Xg+HCxSDmN5qa66Rdvs0l94VTWfCltBU6PwD+Yha2TyNUwTKLNuwzgCgGgamY4Es4hWm7pkmaFMUkV5cY7rKtsvGZf8GUufElKACc3Y4ScvhFZ7X2yyqK0JSStDhRSmgLEsTvoacIC5SXQa8KLXJVrReBmWMzMZYgpUmhGICrFnA/FnAlzWcWS2uqYFLL01IVXLeCD0gOzzwLGQx2ppOv8A4w/WsZvm2oFoKlYUh8KVOXT4qtrx3QWXmyvzuLw8jT/Oxfxe9mBLJCVEMphViK7hWkV3tMqQu70lIAmqZKjxBD9WAgeTfhTLZUtWXiSMQ6cIUW28FThhIwgeFO5yat0gFcW5IbttWwhuu0gpCXqIZpUCC9AQa6Cm/TnwhHLQpKhR3o4+t8XDs7cRtM4SlLCQRjphUrDRnSaByoEPpXdDcpKKyZ0YuTwhNYrSs4Jp/wC2WC9FDUcc84cWXtWlSsKhhH5gXA4kZgcYvY+zeUEbMxY44ZKjSr1Rm/tFGv3seqTOlywBM7yYlCVUQdogVYbIGpD0qxYsHxmnyF8HjIdeU8plqI0dyfaOVWi0beLPaB8jF3tltKpK0SMSu6CQlRFVpcgEggM7OEgFhqczQprhwc3hhPIHGDsM6+5QlS1gYpimOEZkAh66ftENgv8AQykLSpC3UQ9R5/4jn91XwpgwJKRhcZtwO/durBs+2TVEBAmPoFKJIBAzJ3wo6sGrHVZjx1FN/wA17QtW8/AkRpYF1bKCb5uWcklSkkhIAJHhBZy/EEwPcySpY0Azg8WnHgzppqTyNUhJYlTJ3GnMw4uwpIcCmlPUfOFC3UrCzJ148OUN7OtKA6iwEXBG3Z+5U2uYpRDSk05nMim7XmIeT/s0lMMC2IL1D9DGvZMqlv3YdJmlRcMGWx6NQfRiz9wtaypKmS+RDhqu3HKvOE55ya1MIuCeDmV7STIWpCg2HUZc4iuy3IWSkghXiJ5b93PlDLtrNk2ucJMlRMyXiDkAJUUuSkKJzDK4FqPSNLKEWaVizaidxIzVX8KaM+pG4iKTnsh0y32AqvdZw8JdzeYEyZS1NtEn+5R9GDUiC55iA4ADAlT/AA9Hhci2FYO0ScTnZqX09TWJZNnJ8P6T18XkH+jBdLU6093VvIHV2qxrb0XBYDNMYiInjHocEw+Ta0lKSGJWQznfn7wewAJyGZhJJs5mMpJSwXiSc+BpxDu0NEuSUrYgMaOAXyBDnJt8XKgdrsSp6nCiEYXSoHMkitNAPjGUXVKIdqne+fWJFz1SFg1MpRyA8JORH8rnKCptoShQc0UQkBq4q+QaOOEl/XKDLC5ecs4ik5FIqX8vJ4vHZDtLJmFXdSu6QpjhOFwrI+HPINrSsJBZVCZ3gVQhlJajB2bjWArVLmWaXJnSwQmah1AGqVBRp+oYmPItCt+P1HdM3+hfby7SSZZyUpjXCkkjjoIqdovuR31pCnSk7YxDNWEORzguw31KXIUwT3gcjFnpnqP3igdt76BHdpAcmpD6Uo+ULJueEaEnGMclZs9pJTPqcIQSkaB1AAtvbWBbzcd2k6S0/wCoPG9kT9zO3nAkdVftGL6L2iYNEkJH9ICfaG0vP+eyMuXo/Pdm13doZ8hJTLWyT+EgKTzAOR5REi8pmMrJcnN4GaNtINtXUDueMDSzXtUglgx4x0C57YuVeijKTjeySsISAzYZKXqQwoX1pHL0oYR0X7Pb7lmbJCylM1EsyQVPhWhSgpAf8yVuGOYXTJoDcsLIfTrMjqNovmeuSnu0YZhDqSSkNVmdlDSElvVMUZJmAImHvCElQWyhKmYSFADnB8q9BifCsrGx3YCHBBLk1fqaZQH2tmqlpROIBVLWheGlfzJfigkPxhKUjVlThNfI5nJtaUkLSGloLlwxWsgpUkU2WTgUxOhOagBXbzeatS2AJOn16wwtU5AKkIU6cpZCQkBLN4SPERhc0IINS7xBIQ5q8HU9oLT0wn6hv2GuATZikkmgSXG/a9GeOhi7pMrDgS8xR2dSkOxmF6Uz4xQbstps8zEhWElLNvrkRDP/AIhOmOSvxZtTpSrcIFPzPLNGOi5xDCQ6v++JUmUqVLSCrCQXqzg1O9Tl+ZLxyiwWlSGALilDlFxtUhkK/SfgYpksVEHoWExL4nRGt1xXfP8AYsSvEUGhH08b2a73U6lFbZAs0YtkvvkIWaKTqM21EbSpxApn9e0EhLKENXp/As29uqLbdFrKAUpd6Gjciz0Ji13c4R4SEmtSCfSOZyb1WllJS5fZb4l6NF9sEpc6WlSpxIIqkDC3BwawC6LzlDOmu8mz2EF8XNJTPXMkpAWvZOoxEupX8pILEBgcXOKr2ltqDOMp/u0koBbMJzVzUXPWOx33ckhFjB7sCYkbCgcKgrMEkM9al90cjEhBdWFKgoCjA5b3zPFhFa4KU8vsAnc9rxxkFs9kShLpJLgZl+TQVZEOMI5etfeIDZwQzNoG+I3QEbauXMah3ZvuqIdER5OuuWpRUpJJOdT7R6BzeU3/AMYPEKLH0j0Tk4aWe95SSWSUE57CvVhWGFlkiZMTMc+EhnpmK7+h4xDIwhRQgbX1UmN5UoonAqmEqKS4yGYFBo3vFygwlsUkMKKUG5E/tEMycG2hi1B3NWJVzQxJ1H0YHUvP92PWM27VvpD7jkKO8jcTVFjpoYmRa6FCkgpBdUsmhP5knQtkagsHFKAWedQgjiK6HSMTpiksoDKnFSTl79WhLc85zyMJY6EnaFNnmSld3sqTmGCVDhwOlKVihz+zxWoAqYqBIJcgtQj3i1XkkImJaqJpSeuIftENok4sMoCowlSvyl2AG8mvQwdWyWGiZJMqaLsXIH3oYFQIIIwkpqA7c6FoUWidjWonNSifMkx0lcgLlJSoA4qF8izv/tMUu8ez7TQiVXG7asxYgncM34w1RcpS56i9kOMdie5uxsyejGTgBIw7Lkg/iZwyOOvSFt53YqRNVLUQSnUZEEOCI6Vbb/stnDd4gLwp8KcRYCgbSlACQzxzm87yE2YVkAPkkMABoP33vAdJqLrZyc1iP0Gr9LTGCUXz75BkoJyBJ0A1MHi750llrlqS+T0I5tVPWG/YizJWqbMP/bAYDPaxOfJLdY61ZuxshEtK5ie8WRqTrVmdm6QxZftljAKNSxiLF/YrtTPtUru8KcaQAVl659MQarOHMM7+u5KJSlTllcwhkpA302U6mrOd8ES7kYYsapZAYGVhSQKbLEENTdpB1kuxEt1JDqOa5iytZoBmcqAZboTks8jSlJcI+er+uybZ5uGYhSAapfUbuYiSWtw49I7F2vsMq0SyJqQQzjfzfQ+scpt9hRJfuyvAw8QHoQ1OkWct8fmi1UlXLnuH2GyFcsKO8jyb1rEMiapFp7tSmQE4gN5LhidwYwbcd4S0yglRYkk5HXKuUK75tCRaUlJcYAH0zUfgYUoditlFp45NGM4txw+43tc10kbwfhFLsqHUB9ZRY5XeLSTKQpYS2IgOz5ZcoW3Zdyu9mGjS0lRchNHSmj5l1inyjSre2LK/EVGdtXyfP7BVnUQht3vA9pteGj1bL3iy2zsZapaVESxMRiwPKUJgco7ygTUgJObNHPV2gqUTvMWp5yIfEpwlscXnqN5JUtLklsh0z6n6zjsXZpAVKld2dlbDkEgO/EeExya1I7rDKyKAMX6ixU/EUSf0R1r7ObrEuz94QASHetToS/QHlHXNRimIR8qBPtY7Q93LEpPAK5HEW6hChyUY43Z7avGVBRdRruPSLn9qFvxolnWbMXM/pSAhA/tL9TFClzcIeLVRxHIKT5wWBFqBIKjhbTQnh55Qys1lQVYmq+cVizWl84sl2zsaSdcuR+mPWCp+4OSXVDBwNRHoBTQMTXWPRbKKjqTM7pBUUpClUSkZk6An14QWmyfeJWaqwEEtvqeWogBly5pWtJmJyThzT0PxhtZpjqUob8IcbhU+ZgGrnthj3L0RzLJmd4TwoH4PAMxbYgD4SFdNfIt5wdOXskbzCeWr79STn5UUn2KB5xkrkeDkskuOYzyOY8/jE2AYXowLHWh+GkRWcbABd07P+ekeUGen0KxBIFeNkxyMOapcxKxvosFTf0k05QOVkKWdwSo8+8KvTLyi3XB2ZVNHerJTLIo3iOlNAn5QfbOxdmUClIWlSgzpUondkXHpAf8Alw3Kvq8llW3yVSTYnlzJgU3dTvC1SFA5H+v4xX71t/8ADyw3jWQl6MlxVuFOpbRo7BYrks9mSfuipeZUqROWFEBndilPIZRVftG7GyZlhmWhKAmZLZSVIOFJqAXTrR+OUbFUFDr1BWR3Lj/ZyRNyLnTkJBbGaqzA3k7/AHMdJl9h7GmyqSgvNSwc7SlKUHCToCzU0cc4odw2xcuYSpKioIGAn8Jyo9Kh294uF32O0rlEykpyJCcZxOcy5DlSjmrPdnFpzknhstXGvGRb2FkAqtKAnMANlkSkg+ZEdQua8VLT3c3xopuxDRXM68X4Rx257daLvW6pYOM4CCdkucWlQabt8XL/ANVhdRM7spyCk7WWhS5L5dBALU3LIaEHjMVlHRErYF6CBrVestKFOoMA5L7I6xRr1vRSUpMyaGXkVFRLfnQgAlSaMCpgp6OHIQ9qO0HfhKJeIITXdiIoCQNw+MU2vuErrlY+Fx7lkvL7RVVTZ0hiKzFCp/TRwnnU7hFEvhcyckuoA8AADEqFUHKNZrAOYlSafBqLR0qOMANglJJCCVJVkSDTyaJrkJmWtMoKeX3oS7ByAoA1zYgaaQsttrCSpSTXTnvhh2OtfczETWxYVORvcMfQweMZYcmzNjXCV3hJe/8Ag6XfNwo7tXdkoWVJIqwISkJMs8KEtkC3GK0uUhIAEoIcOSAATXgz83aLPae1VmTKxlYWT4UZq5KTvG9o592jtMy0HEWFWAqMI6ZO2X0Kbcsi2pyTSXI+sNvXKX9ytSVMWIZJBIYtnT2A1qKZctgAtpCw6JRVMUDqlCTMY8wnDzME3ZIEglcxgWDEE5Zn6MSXevGm2Tvzd3KH9asZ/wBMkj+qL1Z3tdsdRS6lQrWeueh67pCrTaUpO0VrdR3uXUepPrHaL7mfw9jEpJZS2ljmvZJ6DEegihfZjc/3hnrBwjIsTlQ5cfhFi7YWhU2fLCDsydsuCMWIFOySGJAq3EwPUS3WqPZFVB4yc2+0m1BVpSkZIlgAdT7ARVVaCHHbK0Y7XM4BKfJIf1JhODUndD8PShKXU3C2DDM/XlDm4bXhTNJOQB+I+XlCOWXLmGFzsZmFRofVqxzRAUUTV7WTx6HIWI9E5KlqmTCcJS2Yfl88oLRJCUgbhXnmfUmApFpSMUxa0JlJFSphU5B3bfCq2durOk7GNZycJYHqsg+kI6uM7J4iugxS1GOWO7SWBP1lCOT/APOCc3lgl9WxD3jN3dpRaUrCQUlJqCQS2+nURBYJil3i4Zkym+urQrGDi2n7B85w0WGSkJmN+FdOuny6xLY7uVPnJkpBdSm1oNT0AMHWfstPm1w4A7hRplqBn9ZxYOzd2KE5Yk7KUHDMnqSCSqhMuUk0pTEsuxoxIOFaMoznsX+gje1ZLRbbJLlSaMlMsZmgAEcrv6/zNWBLdnZID4lE5Gmpem4Hi5uPbWzT5skh8QSVEoTUrAOyTQAlvwsz74rfZa4Sj7+cGWXwJOaBWpf8R9Ad5ME1E9Np834W5cJfMFTGyfl7D+w3jNRKSmaEqWzEpJT7sTxo5rSEf2h3+iZYDLQcXeByeAD6aufSNO1/ahFkkqWSMZpLTqVb/wBINT5ZmOVTb7Hdd0gviYE8BU9Yp8Lu1Goi52dM8cfccv8ADhx3J7vkOQHjpPZuykIfRmEU7srdhWxY1Iq0dFssoqTgkslCSAqapsCcqD86+Apx0h2fmlgVgsiu/LqTOwgpKlqIGBIdS0uHLaFJY4iwG+gis26VLsEwylgTLSACHGKUgHJQcATldMAOeMinTrJZJXdqQlKiFhpi1J2181AthY+EUA5wi7UdihaZSRK8UofdqJy0wua4SPaCRhtWGOUvb16fycztE5UxalrUVLUXUpRJJPEnMxEsgD3gi+bon2RQlzUYVEYgcSSCCSHDE6gwonKUGceLJveK7Xk2FbFR46B1lmhQ5Uj05YKWz5fOAbHQkEFi29vqsMCA1PWIksMvXJziVi2TcSnYDSHFzzEhFSA9akQltaGWecF2a78WZ9IeeNiR5/TytjqZSjHL+uBzOtYFQoV1GXpSBl3uFEBnY0OkYtl2YZSQmpSH/uWsEdGSepgESmw0qSab2b0+taUjGIe/Wajdtxh/clts1SgSTlkIZWBDWOTLHimzZkw8QAmUj1TN9YTWjIkn66ReuyNzmbPkuNmTKQluLY1H+9az5xac41RyzNTndPczoF12VCUIcBKsqqKFkbsSWSv0hjb5Se7AI1zJB+ELu1V6izoSEECYtgAQ7gFILg0IGIV4tFF/9xLUUnFKlqAywuivKvlSM+FqmjSjGTW5EX2gdk5QKZqdlaiymyNHBI30ZxwigybqWVlDOQW8QAPnFwvftIuelPesnCeIDkDfqAD5mFViQ5UoamkadaajhmZbGMpcCa12Rck4VoCCd9X5HI9IHkLKSFJIcF84v3aGyBVmOLNJBcjKoSfj6RQu4qGrtMYsLMZzJc0k7XlGIdIkhIAGQj0dkgg7S3ZMloSVKJlvQbiRnxoGf5xXgI6J2gkj+EmA1IZtW3Z8ooE2WUrUgjwn0NR6RMZpycfYhxwkzeyWhUtWJBYsx4jcY6t9jSbGubMmz5iP4lRARLVQMPxJeilaNmG405KmGFzXdMtE5EmUHXMUw0A3k7gA5PAR0q4vlloyfQ+s1JEc2tvbCRLXNkpXMMpUxQdQQJaVBRMwIwgLIK1k4ldDSJrB2ctVlk93Z7VNKigpPeNMRiIbEkE7BBqA+msUGxdkFItaJVtV3aEsJQS7LbRSqNxBqXzhDUzh4Us5X06jdNMlYscnQUT1d2pKlvLKSy8RCkggvtcBUKzHSKfeva82eUlEt1zFupGN1YJZUe7KnqpRSxAPXjbbbc6ApRDtM8SNnCrZCQ7pdmADO3COVz5vf2ycvMFZA5J2R6JEeZ0kI6mb38pYePn+fwaVktscx7im/wCTMmJK5ilLWpIU55ig3DQDKA+yNjROnhC334hkAMyRrwEW60WNU37uWklUxOBLDEonxbCaYiM8wAKqKRWFq74kXYMFnwTrSM1PjkyiNSafxE4b/wDpoPhCi5j1Wny68JYMubUZqUjp13XAEf8AW2EEbMoEBaxpibwJ31dRflDK0z8YCQyUgMEpDJA3ARyyx/a5OUcU2WJiyQ4BwpYJzBLnEVOa05QTen2pApdEkpbepPtAZ1zzhIO3u8yLZed9izAYQFBzQvUAOdSKcoGsv2tMA9mIHCYC3IFIjmN4X9OnnHMoFB0jg+XpowrE1inE7JegcnnkOcFcJxjljGksrtnsn+g67XX8bZPXOAIGDClJzAAG7V8R/qhWic4BjWcltoRGJbaONOEAbybsIqHCCFTBviKYvd6xGsJAc0hcq096WS4TvOZ+UWjDJS69Q47vsBWmquZh/YbOxAhVMs9R1+BizIkhPSD2PyoU0Nf9abfy/uYt6Ae7BFCkPxdS/mPKE01X3ktGqVKHMEJY9WhveM4EpYvhdHVCiD8+sLbfZCqbLWnex5Cr+QPpFIvHULd561OK6NfbITY7Ayipqvs8OPOOs9grnEuV3hFVV6Z/v1Mc/uSzd4sauY6na7b/AA1jUoNiAZI0xFgkciop6ExmWTdjyxPUqMEq4LryVbtEvv5s1YyT92j+hyrzmFQ5IEVyx2EMpObEtyzHoxixIl4JaU5sPPeeZNesKpQZZG8fAlPwSIzFc5KWB+NahFIpl+o7laF6OUqpoa+xpwh5dtiTRZLvUNRI1pw3QN2vswMpfBleR+TxX7k7SmSMC040Cgqyhy0I4eseo0NviUps8/ro+Hc8dGXq8wDKKVZKZP8AcoD3iiyLIXUSWYt/UN0Mb27WoXLSEBRUFhVaeEuBxrAUm1uhLgqUXNNCSowy08/IRbWBlKtCUgBaxiGdQIzEMqWCBiQQdafvGIkrkt9rspmWeZiI23I0YNs/OObIm4lTDvUT8Wi6drb7w2VOAEGa4D5hNHPVwOp3Qku3syTLSqpWuuHIJGhUrNyKsK1itUWpykzpvhICuW7TOmBAyfaOgEXC47nm2G1idLKFoDpOIkKDgPQA8oKua6ZkpJGJLMWSEsAdCTrB1tGDAkVoTzNAPMq9Ym+WIMmr1LBc+yHa42pS0mUqWob2r5aUz4Rt21ufv5Z0UA6TxTX4fAxU7ktqLNOlTFFgFBKjvCyEn1UDF9t1vlnZKh4gOp/wYUrfiQakadedyaOeTu3Hd2JZmH79Ly0p1KsgeQ8RPDiIrfZ26sKVTJhEtCP+ouY4SjcFNUzCMpSds/yisTdq59kFuE5bgYKoTRcwhSgCk5S0kAOtidEh6is35ey7VhxHBLQ/dSpaWloBcsEvmc1LJKjmSYFpdBVQnju8/wCCmpvcpvC6Dm9+1GPFLsgMuSwTMmGk2cPylqS5WvdJp+YqiiWuVhWU7j/iGyPCyVLIZvAkDedeEQ2qyJJClKWNHKG5ZGusPR4YlPlAtgzHWM2xTskb4ks9mSC6Zierh/TpGVWVRUFbJAL0IMTjzZDxtj4WzuM5M2Umay6pSlhQ6MxDGiikHXVoNshdOLf9D0hFMLqfdT684PlXgAACnIdN2vKBTrbimh7S6iuq6W94S6fn0GCljpGwsx7vG+yD+EhSmYHIPoQztnVhWALPa+9JAGEBLvmc0jpnB86cpSCFKUWGpJ1A15wu4uPDNKVsr45qlx79xJbknCc6MdogkuODtXifnpcoBWx1je2ztgGhKkFJcHZIWTStSwFf5iG1iO40PMA4w0vQZcE1qIob2my7csaFgepHsowZes/BLUXYnXicogvEtMRwUn/cBA3aKZVCeavYe8DSztNO23wVdJfJfsAWKY8zmD57+dIZW18BahZxwIy9YRWdZCkHj8h7xa7PZBMIScs1b8IDn0pzMWt4lkX+HTT00ovtksHYy2olLBmAsdRml6jjShpWkWbtHeAmqlIQXQHmEguH8KR5lRb+VMVGxSixOpPx9mPkoQ5lpZo81qrXFuKGa6FJqx9Sa0KpChU1pg/q+CfmYOtE9oQz7Z97uYH1JHwAhbTwbTGpvCIu0y3lr/Sr4GOfNnFs7Q3iFIUAdG86e8VUD4R6b4dBwq5PO/EpKVi+hqYfSVkS5YSzkU58YQRY7DJZKTrhDdWMaDMtGptU4/hHrHoPL8IzEcHFmm3NKWoTFpx4WCQS6UtuTkauavEqiobSWIBcgjTUhqvrq8QqvRD7boI/MCOj5GIbQZ0zZkzZaJZFFh8ROocGg8tK5wUoNrTecuW3eKCOBLnoA5OYyiuXx2rStQEpJJSR4hVwoK8IL1wtUpMSnsogEY5illYIJNBizGVTQHxFWkGSrvxGShSAkS1l8ICUqZJIUw+neA3tKGWshK03Lgrc0WiepCZhIBcsfCcIfwJ6BySxIcgR0Cd2gJS4A7yszCKnERgSHo4SipO8jfCWaAbYzUlSTSmalD5QWlDLHBBH+pMZrva6LBoV5hk59a5qpsxcyZm2EJ/KBRKcs2Hx3xssJQpaWdiRmSYOstzmb3bEJCwVZE1GnUOekSzuzxWqavFkoBm/lSfeGndBcZKJd2JbMn/d+x+MEW+VikLGqa+/zhgbnCUTC5JH/wCQqPTZAxpH4ZqCOtR7wF2JyyiNvGCpqkpwvq0S3WgFYfiYzPkMGaop5Rm6Btn9J+Ih+fpYLSrN0V8zON1H9XxiSewLAu3ygywyu7nCZhxpSp8NNA4z4keUCWjEpalFJBUSWANHLty0i8ZprgpbTZGT3Jk10HaPEMfQtxqB5Q1Vrxp9eQgG7LIRtKo+Q10+UHKMIXtOfB6X4dW40JSXUQ2ioI3KPrBvZVDzVP8AhEA24MVNveAFGrwxFboYMm27wdSp4zgt18T0oWknQpPQEvSE18WsTJhUnJgBp9VMLkmC5Ulw26CRrwA1Gslc5YWE2n9lg2sNmxqG5NfkPSLldMk1ZypVKZgCtOLh/wChtYRXRZQA3X68ovvZ695SE93NDDIKD86tUHiPTOMvUXZsx7GjTU66E0s55ZrIsKkkBQZsxu/bTkkRPNgqzmWkq+8mTBkFEPy2iXW2TmvOBbXmgbyo+ST7kR5+6ObOuev7GnVPMefkVu8rcrvMKQ+pjW6rq762yELfBMmoCh/K4cdQPWDJMkd+qmY+vhDm57L/AM7ZjkyifJCiPUQ/TYozjBL2BX5cJP6nHZuZ1qY8gRtakMtXM/GMSo9N2PKvqQRaJSRQbgPQRWpSXUOcWRaXUK5F/LSOZUkS7VIB5fvHo0UgHT4xmIJLhZrTLUoywCps6EgHmfhHjduA4pSlCrBL7GdaaBn6tEVwysMveTUniamCO9mJAUHIYUAfmWFfJ4KDPTLseoWpwrECWIB5ZM1IIlIXQkhw/LTypEcm85aiQFbQ/CXB8i0S2abiST/K773y9IW1X/Ww1PqFlgmvaZyuCUvydXxhnNUBiI0QfjCm5EuFq/Mt+TUHSGV4K+7mnUSyfQ/KMl9R5dBFZZZTIlqaqAlQ8toeRMGWVzMtAFQMBz3oHyjezJ2Upy2B/tH11gW5VvaJo1wt/bT3EW65JJbXKbvhwFRxSflCGcs9zJX+VTHq8WKaMSp4zDI5+D94rmL/AJNVHwrT6qA94vX/AOFWxNeZaarcS/nWIbo8av0+4jCrQpSiVa+mjeVI2unxL5e8ack1XhgtJh6iOPcbyU7J4n2EEy0UPOB5WXX5QUk0jPkesrXBgmISc4kVEAOcQi7FVvG0frd84VLNYbXkn66ftCdWcaFXpPKfEFi0lSqDbLNrC/FBkhBo2cGM8sN1rq3CHtnsq1ZJUX/lUdRqA2UVexT8Kqxe7rsBEnvQtZCUFTY1NkTvyjF1FajY89zfqvcqY7fobWG0YkAjI19oxalYZgWpTIEtYD0CS8vXUkA+XGIrGnBLQnckD0gpRBTVjzjByozb7cmvtyhdLW03oR6k+8PLkV/zUg7lH/aqK4qa0wcz8Ewzuy1AT5ddVeiFH2huEX4sH9AF3ol9GcvvFLTF/qMQSjWCryLzpn6j9ekBy849VHlI8nLqbWMOtP6h8Yfle0M/aENhBKw2ekPpIIDEud8Sypp97oUtxBj0FIAbKPR2Ti2WZBTspT+B3OpybyrGbmKkpUlRcBZSDv6aR6zWxRTUAesAWi/sKiQ2EGpq70HI0BgpQdTrOlZCmDioIzHKAEyZiO8ClApUM8LMz6DPPhEibxxJxJYUcUgO8LxxJwuKni4IqCzZOGMVlFSWGWTaeUTTlJswQFnYUcOI5BVSMW4FjX/MF2sYpMweLElgRUbtIr/bK147Omv4wWB4K+cD9ibwlolTkTJiUlSk4QotQBTkPTWENRp0luj9hmq1vhj/ABAF8nT5aGFtzqP8WpslJ+XsQesTLvGWUlpiFYEkqY4iEuHJblFcuntKhFqMxQIlkEPmRkxYaUbhxheFUmnwHc0i3WUOucf5wPJCRFItVoWmcuSGCMQJ4sArPc8NrT21lIUrupalBRfaOADTiT6RWv8AiKlzVTFZqGgoMsoPp6pKWZIDbNYwmZnBqxNdiGKn3D3iFRpWC7JqeUN2elltCv68f1/gORkOcFIFIESfDygtMZ0j1sDQmBgdoxODnzgZfiHGJRE30Abw+XvCebnDq8E0+t4+cJ1pZUO0+k818SWLTCRB8hRcZD1MByRtCLJdcgBi1YOZgnss4ks/H3jqV0TiLsKjrJI/3J9o5neacNoU1MiG/SILuq/pyAqzhX3czMGrNUlO4lm3VeFtTS7UsdhnT2qt89C3/wAW5gg2oBMU67r3KlBBG0X5Fg55ZGGM28AE4ncHcxflGDPQzUtuD0sdXVKO5M9abd95TQfH9mjW7rxKrQncETfMyZgT/qIhKVKWok0fd8OkHXaWUltHPkCT6CNeGj2Le+yMu3Wb04ruJrZtTFkarUR/cYGKWV1hpIlumBrcgA9YcT7GS13ILtookZgH4NDrvhTjCm65TlWn1+0MJUvDTyMXKE/8QrRBPHEI9ECrYxZvryj0dggt9ptGFgElSjkNBxJ0HGF9rlrC0qOEpAzIASxagJNC2pzaCZ8tEqU63dYKSQSTUE13/Wkeuy0pWMJUVHDkRSClDeXMDDuy77qk5PnTCOuca/xM4KYpR5kcsxXyiSTI23WlQXuKnGZIypm5/wAxHNtM7vVzE4SEMkg6gbRavGOJEva6cWQGABJLvmwGmjYiIrJi5dtBjky1sAQqv9Q/aKWoxBKGd2WkCzWoYdohIxbgSzepMKkw1uaxBcm1E5plgjmCVf8A1brCqIJMKjMhRelI2SnXpEkpFQN8Ub5LqPGQlEoO6qwwCAEggM/EZfTwZdd1FWeUevaYnEEp/CGMUtXlGtA/66/X+AYnLlBaDSA15jkIKenSM+SPVQZpKNIHn5piaT4RENrGR3NErqRY/KDWzLoYRAw9tYoOZHxhYiwk6w3T0PPfE/Wvz2I7P4h5+UWWyzasM9AASfIVhRZrAHq5i1XLYEAFpi0F6gM3mxhlIyit3pKUmecbvhBqMJy3QPYhtkktslurezw07RSsNpIxFTIGbk1ctXn6wnlGp5RxwTd0hRnJWBspmJSo7sRw+tYP7NpCu8SoBQGT9BBFyoBUFAFwh1MQHALsQxCiGBBpUCM3PZu6nLTmlblJ4JJoRygccqTyE7Bdpuh2MsAb6kCAlSjLK3zTLWfNBSPVUWJCYXdoj9yvgj4rlj3i9npaLQkyoi3ERFMnFRiGNpWcVwDyHXWCyi7B+sMJCQ70O7N/UxDdUgd2CrUk+3tDSygJ+OntElTVFiJD4VesehlLtAUAQaHhHok4/9k="/>
          <p:cNvSpPr>
            <a:spLocks noChangeAspect="1" noChangeArrowheads="1"/>
          </p:cNvSpPr>
          <p:nvPr/>
        </p:nvSpPr>
        <p:spPr bwMode="auto">
          <a:xfrm>
            <a:off x="155575" y="-944563"/>
            <a:ext cx="2314575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6326" name="Picture 6" descr="http://www.santalsoul.cz/ir/images/GalleryModule/2009-02-20_14-51-02_0--ifresize-800x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92696"/>
            <a:ext cx="4304698" cy="3666168"/>
          </a:xfrm>
          <a:prstGeom prst="rect">
            <a:avLst/>
          </a:prstGeom>
          <a:noFill/>
        </p:spPr>
      </p:pic>
      <p:sp>
        <p:nvSpPr>
          <p:cNvPr id="56328" name="AutoShape 8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30" name="AutoShape 10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32" name="AutoShape 12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34" name="AutoShape 14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6336" name="Picture 16" descr="http://www.agenturaars.cz/klasik/45kla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996952"/>
            <a:ext cx="4176464" cy="316835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Hudbu gotiky můžeme rozdělit do</a:t>
            </a:r>
          </a:p>
          <a:p>
            <a:pPr algn="ctr">
              <a:buNone/>
            </a:pPr>
            <a:r>
              <a:rPr lang="cs-CZ" sz="3200" dirty="0" smtClean="0"/>
              <a:t> </a:t>
            </a:r>
            <a:r>
              <a:rPr lang="cs-CZ" sz="3200" i="1" dirty="0" smtClean="0"/>
              <a:t>třech období</a:t>
            </a:r>
            <a:r>
              <a:rPr lang="cs-CZ" sz="3200" dirty="0" smtClean="0"/>
              <a:t>:</a:t>
            </a:r>
          </a:p>
          <a:p>
            <a:pPr algn="ctr">
              <a:buNone/>
            </a:pPr>
            <a:endParaRPr lang="cs-CZ" sz="3200" dirty="0" smtClean="0"/>
          </a:p>
          <a:p>
            <a:pPr lvl="0"/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antique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("starý", do roku 1300)</a:t>
            </a:r>
          </a:p>
          <a:p>
            <a:pPr lvl="0"/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nova </a:t>
            </a:r>
            <a:r>
              <a:rPr lang="cs-CZ" sz="2800" dirty="0" smtClean="0"/>
              <a:t>("novější", od 1300 do 1430)</a:t>
            </a:r>
          </a:p>
          <a:p>
            <a:pPr lvl="0"/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subtilior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("zjemnělý", od 40. let 14. stol.)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331640" y="6203667"/>
            <a:ext cx="438336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ranného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vícehlasu</a:t>
            </a:r>
          </a:p>
          <a:p>
            <a:r>
              <a:rPr lang="cs-CZ" dirty="0" smtClean="0"/>
              <a:t>ještě pod vlivem románského slohu</a:t>
            </a:r>
          </a:p>
          <a:p>
            <a:r>
              <a:rPr lang="cs-CZ" dirty="0" smtClean="0"/>
              <a:t>rozvíjí se dále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gregoriánský chorál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(zpívaný jednohlas), který přepisují hudebníci do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vícehlasů</a:t>
            </a:r>
            <a:r>
              <a:rPr lang="cs-CZ" dirty="0" smtClean="0"/>
              <a:t> </a:t>
            </a:r>
          </a:p>
          <a:p>
            <a:r>
              <a:rPr lang="cs-CZ" dirty="0" smtClean="0"/>
              <a:t>vzniká tedy první </a:t>
            </a:r>
            <a:r>
              <a:rPr lang="cs-CZ" i="1" dirty="0" smtClean="0"/>
              <a:t>umělý vícehlas =&gt;  </a:t>
            </a:r>
            <a:r>
              <a:rPr lang="cs-CZ" b="1" i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polyfonie</a:t>
            </a:r>
            <a:endParaRPr lang="cs-CZ" b="1" spc="300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první vícehlasé skladby vznikly na poli církevní hudby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</a:t>
            </a:r>
            <a:r>
              <a:rPr lang="cs-CZ" spc="300" dirty="0" err="1" smtClean="0"/>
              <a:t>antique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Leoninus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a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Perotinus</a:t>
            </a:r>
            <a:r>
              <a:rPr lang="cs-CZ" dirty="0" smtClean="0"/>
              <a:t> -  první hudebníci, kteří se  pokusili o polyfonii</a:t>
            </a:r>
          </a:p>
          <a:p>
            <a:r>
              <a:rPr lang="cs-CZ" dirty="0" smtClean="0"/>
              <a:t> psali další hlasy do gregoriánského chorálu  =&gt;</a:t>
            </a:r>
          </a:p>
          <a:p>
            <a:pPr>
              <a:buNone/>
            </a:pPr>
            <a:r>
              <a:rPr lang="cs-CZ" dirty="0" smtClean="0"/>
              <a:t>    nově vzniklý chorál se nazýval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organum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Organum se dělilo do třech skupin, podle počtu hlasů: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duplum</a:t>
            </a:r>
            <a:r>
              <a:rPr lang="cs-CZ" dirty="0" smtClean="0"/>
              <a:t> - dvojhlasé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triplum</a:t>
            </a:r>
            <a:r>
              <a:rPr lang="cs-CZ" dirty="0" smtClean="0"/>
              <a:t> - trojhlasé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kvadruplum</a:t>
            </a:r>
            <a:r>
              <a:rPr lang="cs-CZ" dirty="0" smtClean="0"/>
              <a:t> – čtyřhlasé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</a:t>
            </a:r>
            <a:r>
              <a:rPr lang="cs-CZ" spc="300" dirty="0" err="1" smtClean="0"/>
              <a:t>antique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dirty="0" err="1" smtClean="0"/>
              <a:t>ars</a:t>
            </a:r>
            <a:r>
              <a:rPr lang="cs-CZ" dirty="0" smtClean="0"/>
              <a:t> nova se šířila po celé Francii a Itálii</a:t>
            </a:r>
          </a:p>
          <a:p>
            <a:r>
              <a:rPr lang="cs-CZ" dirty="0" smtClean="0"/>
              <a:t>přispěla ke vzniku raně renesančního slohu</a:t>
            </a:r>
          </a:p>
          <a:p>
            <a:r>
              <a:rPr lang="cs-CZ" dirty="0" smtClean="0"/>
              <a:t>umělý vícehlas se začíná objevovat i ve světské hudbě</a:t>
            </a:r>
          </a:p>
          <a:p>
            <a:r>
              <a:rPr lang="cs-CZ" dirty="0" smtClean="0"/>
              <a:t>přináší nový styl hudby =&gt; </a:t>
            </a:r>
            <a:r>
              <a:rPr lang="cs-CZ" i="1" dirty="0" smtClean="0"/>
              <a:t>moteto</a:t>
            </a:r>
            <a:endParaRPr lang="cs-CZ" dirty="0" smtClean="0"/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moteto</a:t>
            </a:r>
            <a:r>
              <a:rPr lang="cs-CZ" dirty="0" smtClean="0"/>
              <a:t> = původně duchovní vícehlasá skladba, která  se postupem času dostala i do  </a:t>
            </a:r>
            <a:r>
              <a:rPr lang="cs-CZ" i="1" dirty="0" smtClean="0"/>
              <a:t>světské podoby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nova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95192"/>
          </a:xfrm>
        </p:spPr>
        <p:txBody>
          <a:bodyPr/>
          <a:lstStyle/>
          <a:p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Philipp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Vitry</a:t>
            </a:r>
            <a:r>
              <a:rPr lang="cs-CZ" dirty="0" smtClean="0"/>
              <a:t> – „ </a:t>
            </a:r>
            <a:r>
              <a:rPr lang="cs-CZ" dirty="0" err="1" smtClean="0"/>
              <a:t>Ars</a:t>
            </a:r>
            <a:r>
              <a:rPr lang="cs-CZ" dirty="0" smtClean="0"/>
              <a:t> nova“ – spis o vývoji a rozvoji hudby</a:t>
            </a:r>
          </a:p>
          <a:p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Francesco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Landino</a:t>
            </a:r>
            <a:r>
              <a:rPr lang="cs-CZ" dirty="0" smtClean="0"/>
              <a:t> – slepý varhaník z Florencie</a:t>
            </a: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Dunstable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nova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období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experimentů</a:t>
            </a:r>
            <a:r>
              <a:rPr lang="cs-CZ" dirty="0" smtClean="0"/>
              <a:t> - experimentovalo se hodně s rytmem </a:t>
            </a:r>
          </a:p>
          <a:p>
            <a:r>
              <a:rPr lang="cs-CZ" dirty="0" smtClean="0"/>
              <a:t>výrazně se začíná pracovat se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sopránem</a:t>
            </a:r>
            <a:endParaRPr lang="cs-CZ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vznikají první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kánony</a:t>
            </a:r>
          </a:p>
          <a:p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světská hudba </a:t>
            </a:r>
            <a:r>
              <a:rPr lang="cs-CZ" dirty="0" smtClean="0"/>
              <a:t>se  přemisťuje na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šlechtická sídla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</a:p>
          <a:p>
            <a:r>
              <a:rPr lang="cs-CZ" dirty="0" smtClean="0"/>
              <a:t>hudba sloužila k zábavě</a:t>
            </a:r>
            <a:endParaRPr lang="cs-CZ" sz="4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subtilior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Guillaume</a:t>
            </a: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sz="28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Machaut</a:t>
            </a: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Gijom</a:t>
            </a:r>
            <a:r>
              <a:rPr lang="cs-CZ" sz="2800" dirty="0" smtClean="0"/>
              <a:t> de </a:t>
            </a:r>
            <a:r>
              <a:rPr lang="cs-CZ" sz="2800" dirty="0" err="1" smtClean="0"/>
              <a:t>Mašó</a:t>
            </a:r>
            <a:r>
              <a:rPr lang="cs-CZ" sz="2800" dirty="0" smtClean="0"/>
              <a:t>) byl osobní tajemník Jana Lucemburského</a:t>
            </a:r>
          </a:p>
          <a:p>
            <a:r>
              <a:rPr lang="cs-CZ" sz="2800" dirty="0" smtClean="0"/>
              <a:t>první skladatel, který zhudebnil celý text mešního ordinária</a:t>
            </a:r>
          </a:p>
          <a:p>
            <a:r>
              <a:rPr lang="cs-CZ" sz="2800" dirty="0" smtClean="0"/>
              <a:t>pracuje zde s nazálním tónem - ostrý tón s ostrým nasazením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subtilior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8370" name="Picture 2" descr="http://files.gotickydudak.webnode.cz/200000017-40e2444947/illustrat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04664"/>
            <a:ext cx="6765219" cy="2664296"/>
          </a:xfrm>
          <a:prstGeom prst="rect">
            <a:avLst/>
          </a:prstGeom>
          <a:noFill/>
        </p:spPr>
      </p:pic>
      <p:pic>
        <p:nvPicPr>
          <p:cNvPr id="58372" name="Picture 4" descr="http://obaly.matous.cz/velke/002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780928"/>
            <a:ext cx="3240360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nástroje, na které se hrálo, byly hlavně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arabského původu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alud</a:t>
            </a:r>
            <a:r>
              <a:rPr lang="cs-CZ" dirty="0" smtClean="0"/>
              <a:t> (</a:t>
            </a:r>
            <a:r>
              <a:rPr lang="cs-CZ" dirty="0" err="1" smtClean="0"/>
              <a:t>lauda</a:t>
            </a:r>
            <a:r>
              <a:rPr lang="cs-CZ" dirty="0" smtClean="0"/>
              <a:t> = loutna)</a:t>
            </a:r>
          </a:p>
          <a:p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zurna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(= šalmaj - plátkový nástroj)</a:t>
            </a:r>
          </a:p>
          <a:p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daidra</a:t>
            </a:r>
            <a:r>
              <a:rPr lang="cs-CZ" dirty="0" smtClean="0"/>
              <a:t> (= tamburína s plíšky)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rybebky</a:t>
            </a:r>
            <a:r>
              <a:rPr lang="cs-CZ" dirty="0" smtClean="0"/>
              <a:t> (= housle)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rebce</a:t>
            </a:r>
            <a:r>
              <a:rPr lang="cs-CZ" dirty="0" smtClean="0"/>
              <a:t> (= housličky) 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rebab</a:t>
            </a:r>
            <a:r>
              <a:rPr lang="cs-CZ" dirty="0" smtClean="0"/>
              <a:t> (= arabské housličky)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</a:t>
            </a:r>
            <a:r>
              <a:rPr lang="cs-CZ" sz="40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hudební nástroje</a:t>
            </a:r>
            <a:endParaRPr lang="cs-CZ" sz="40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60418" name="Picture 2" descr="http://innamorata.armentum.cz/images/nastroje1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764704"/>
            <a:ext cx="6696744" cy="502255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</a:t>
            </a:r>
            <a:r>
              <a:rPr lang="cs-CZ" dirty="0" smtClean="0"/>
              <a:t>     duchovní</a:t>
            </a:r>
          </a:p>
          <a:p>
            <a:pPr>
              <a:buNone/>
            </a:pPr>
            <a:r>
              <a:rPr lang="cs-CZ" dirty="0" smtClean="0"/>
              <a:t>                      světská       lidová</a:t>
            </a:r>
          </a:p>
          <a:p>
            <a:pPr>
              <a:buNone/>
            </a:pPr>
            <a:r>
              <a:rPr lang="cs-CZ" dirty="0" smtClean="0"/>
              <a:t>                                           umělá     rytířský zpěv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studentské písně</a:t>
            </a:r>
          </a:p>
          <a:p>
            <a:r>
              <a:rPr lang="cs-CZ" sz="2800" i="1" dirty="0" smtClean="0"/>
              <a:t>Svítáníčka</a:t>
            </a:r>
            <a:r>
              <a:rPr lang="cs-CZ" sz="2800" dirty="0" smtClean="0"/>
              <a:t> =  milostné písně, které zpívali muži pod okny žen</a:t>
            </a:r>
          </a:p>
          <a:p>
            <a:r>
              <a:rPr lang="cs-CZ" sz="2800" dirty="0" smtClean="0"/>
              <a:t> jednalo se o jakýsi způsob namlouvání</a:t>
            </a:r>
          </a:p>
          <a:p>
            <a:r>
              <a:rPr lang="cs-CZ" sz="2800" dirty="0" smtClean="0"/>
              <a:t>gotická hudba je spojována i s tanci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- hudba</a:t>
            </a:r>
            <a:endParaRPr lang="cs-CZ" spc="3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907704" y="1772816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419872" y="2276872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932040" y="285293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907704" y="177281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419872" y="227687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860032" y="278092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lidová píseň</a:t>
            </a:r>
            <a:r>
              <a:rPr lang="cs-CZ" dirty="0" smtClean="0"/>
              <a:t> i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umělá tvorba</a:t>
            </a:r>
            <a:endParaRPr lang="cs-CZ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ve světském zpěvu se uplatňovali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rytíři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i="1" dirty="0" smtClean="0"/>
              <a:t>lyrické písně </a:t>
            </a:r>
            <a:r>
              <a:rPr lang="cs-CZ" dirty="0" smtClean="0"/>
              <a:t> oslavovali ženu, její půvaby, opěvovali lásku, věrnost </a:t>
            </a:r>
          </a:p>
          <a:p>
            <a:pPr lvl="0"/>
            <a:r>
              <a:rPr lang="cs-CZ" i="1" dirty="0" smtClean="0"/>
              <a:t>epické písně </a:t>
            </a:r>
            <a:r>
              <a:rPr lang="cs-CZ" dirty="0" smtClean="0"/>
              <a:t>oslavovali statečnost a  hrdinské činy</a:t>
            </a:r>
          </a:p>
          <a:p>
            <a:pPr lvl="0"/>
            <a:r>
              <a:rPr lang="cs-CZ" dirty="0" smtClean="0"/>
              <a:t> k zpříjemnění života šlechtických a panovnických dvorů, ale i jarmareční písně na trzích, hrdinské rytířské eposy a písně vagantů a žáků 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světská  hudba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vzniká v jižní Francii (</a:t>
            </a:r>
            <a:r>
              <a:rPr lang="cs-CZ" dirty="0" err="1" smtClean="0"/>
              <a:t>Provance</a:t>
            </a:r>
            <a:r>
              <a:rPr lang="cs-CZ" dirty="0" smtClean="0"/>
              <a:t>) -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trubadúři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      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Raimbaut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Vaqueiras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 smtClean="0"/>
              <a:t>-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„Kalenda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maya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cs-CZ" dirty="0" smtClean="0"/>
              <a:t> (První máj). </a:t>
            </a:r>
          </a:p>
          <a:p>
            <a:r>
              <a:rPr lang="cs-CZ" dirty="0" smtClean="0"/>
              <a:t>v severní Francii –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truvéři</a:t>
            </a:r>
            <a:endParaRPr lang="cs-CZ" dirty="0" smtClean="0"/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Adam de la Halle </a:t>
            </a:r>
            <a:r>
              <a:rPr lang="cs-CZ" dirty="0" smtClean="0"/>
              <a:t>- autor komické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„Hry o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Robinovi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Marion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r>
              <a:rPr lang="cs-CZ" dirty="0" smtClean="0"/>
              <a:t>Německo – </a:t>
            </a:r>
            <a:r>
              <a:rPr lang="cs-CZ" b="1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minnesengři</a:t>
            </a:r>
            <a:endParaRPr lang="cs-CZ" dirty="0" smtClean="0"/>
          </a:p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Walter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der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Vogelweide</a:t>
            </a:r>
            <a:endParaRPr lang="cs-CZ" dirty="0" smtClean="0"/>
          </a:p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Heinrich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Meissen</a:t>
            </a:r>
            <a:endParaRPr lang="cs-CZ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rytířský  zpěv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203667"/>
            <a:ext cx="44553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64514" name="Picture 2" descr="https://encrypted-tbn0.gstatic.com/images?q=tbn:ANd9GcQxBkliWm_e7vLdIgYdylbaxwBGD2AVDLdi7iSM5ava763znP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48680"/>
            <a:ext cx="4326045" cy="3240360"/>
          </a:xfrm>
          <a:prstGeom prst="rect">
            <a:avLst/>
          </a:prstGeom>
          <a:noFill/>
        </p:spPr>
      </p:pic>
      <p:sp>
        <p:nvSpPr>
          <p:cNvPr id="64516" name="AutoShape 4" descr="data:image/jpeg;base64,/9j/4AAQSkZJRgABAQAAAQABAAD/2wCEAAkGBhQSERUUExQWFRUVGBwaGRgYGRkfGhwYGhcbHBwaGRwaHiYhHBkkHBgbHy8gIygpLC0sHB4xNjAqNSYrLCkBCQoKDgwOGg8PGiwkHyQqKSwqLCwsKiwsLCwsLCwsLCksLCwsLCwsLCwsLCwsLCwsLCwsLCwsLCwsLCwsLCkpLP/AABEIALMBGQMBIgACEQEDEQH/xAAcAAABBQEBAQAAAAAAAAAAAAAGAgMEBQcAAQj/xABGEAACAQIEAwUECAQDBwQDAQABAhEDIQAEEjEFQVEGEyJhcTKBkaEHFEJSscHR8CNi4fEVU5IXM0Nyk6LSFoKy0yVUZCT/xAAZAQADAQEBAAAAAAAAAAAAAAABAgMABAX/xAApEQACAgICAQMEAQUAAAAAAAAAAQIRAyESMUEEE1EiYXGRQjIzobHw/9oADAMBAAIRAxEAPwDY85kAwkWOKmpw1piMEJwlhikZtaEcEwX+rmY2xwyrchgkakDuMJXLgGcU90n7QNVKUEapEggRPlN7RbEerRNgCBEnyA8h9oz5H3Yu+0UKqPJEE7AncdBvtzwP1NNiYKtsTM6uhEW9JGOHO7lZ1YlSoRw5W7+oNUyqnkPLlH4czh3QSL/aa8EfpYbX6YiLnkWubKFKzqJG+oDSAL+c/habBXDC0iRE6SPfB29cRKCGhGG1zMRHvnyxJpZmSQxVQu2kgk25FQeXxOGKuSBGveDc2kDf0wirR3KldP57Rc7zgWzaF160khSx8pCg+pIn548yVR1mAWt964M9QhtbDa0mIBlNoMdJmbWJ9JGOrUCpkGbXJAI98QQL+XrjJtbNS6B7Jdg8pSrK9PKoHQ6gxqO2lhDAjxC4MXwUZioyliQhNiYY+YsDNx0wihmBBLRPPTf37kfG+9uZTUqBjOoWgCF38h97ffDOV9gSI9LPOQSAYG5IkR0HQ748XMXvJ2gh1kW2IAE9N/nh+pTAIVZP8x6neN5Xb9jETMZN9QXVTNPmV70VAf5GBAUTFzNp2wlMe0xOaqU6isjUw4MhladMER4gATz3NvOYxk/Hux5ymbpKuo5fMOAjGZDSJRoMyJF7ahB5HGpHiSIypLMwBEsWNh1JmZ2ucUfGq7ZkoupTDgqdZkFTPhO4axHOQTfnhscicmihp9lqcE6FJsRqE28/31xLPZqkFGlFk7+FfKNgPPBDRyTlQWgHTeOv7GH6eS8O/le3r+GH2AG24GG8RXwrYaWC3J32ubxywxW4NSRXcIrMQTc6iWEixcTzB9cFi5IqQQFJ5bdPXDGb4SCSxEMbwdukHnBH54FhKSrwgMFDARBLbWgWJ5euIz5OmCIUkDnZRcj2ZGoi8TEXxacWsBLQgvq3Ag+e5vYx05zIjn+0DSAnhUDTPM89zt+N8Gxkq2WeTyum5AmLxqFwY3G8mTtb54MOBZBe5VlHtTqO/iBI3xmeX42dUyzNO5afz/DBx2S7RARSYQGbwkdT94AbG3zwU97FdVoL6GUG1sefVFA9Ty3vzMbYsqdCDy8+uPVuYiPQ4pQhS5nJGAbeG4idp54R/h4F+f7/ADGLes+m1vP9MOVsuzCNJjrHIGcBoxWNkdUct/6emEHJ35cpxcNlTcQf2MeLw8+WCtBKo0ByiPhGGBT8ut5xc1Mhpk8ueK/OrMgEBec2n+mGsFFLVpXmb8o3wn6uer/66mLnhWQJZiRMbEr0G4nz5jFj9V8jgdBBvgv0lVKrAakliolyAoMAR4QYlpn8QBjTwLDHytTzRSqSHERAubSPaG0QRHP1IwZVu3ubqLTqpU0/V0QCN21QCxUqZ2ggwACN8KpNdnKpOPZuxXFXxbjiUFViCysSJWCBAm/lY3xkGZ+kLNVVJeopWoQdKgqEdACArA2B3iSYHKcQE4w4ptTNSBphVDeEMKl7GRIEiJk36xgvJsLk60a3xvOd/TVqR9lmBsCynSw8QLCNj+74paaAg6mEj7JJg9Y08xuffge7D1GqNUD6WiGHNQQtnPO4mLHY4I62VKm3h6AARf8AmPPqCJ28sQyO3Z1YXcNkSlXprmVBbWNBAKaj6kiJPr8Zth/NZc3elYSLFWkgb+1E9fOMVns5ymSF9lpKqGaAo3mfkfdywRZEo3hmJv0mL+EEzO+3TCKV6KONA3Vr1RYspkz4mQSuwIUwCZ6ddsIrFwBLgAmykb/zTEESOZ6b2wQ5nLVWqhVLNTbYMbiNzvERBty6YZ4jw5miQCRIknn1vvuJHL3DDuiZQf4mwGkEuZ5W1EC7eEAkxEkyLRh1c7UC2IEkXAOxn+e/rbz64ezeUIWnAcWszt9kgTpFhdpPXrhD0TcCRaSxgCJOqbmwvf06nG6MMtxpxVUsUOkTF2gxO7HwtIAiDE/GRne0FcfYDWAZASDdbA+LTsbyNpwNUu2uSOY7nURJAFUj+HPnz3sDHPlvghzGWgtrJub+dp3iY5/u+p+TWN0tFKmQqAM/tqsm8Rq1FjqiYHlscPZLPkDTUMQvtElvZESQDEnofnyZ7lbQYknm0Em5vqHT0jDFfhzU1OplC89JHORYTBgdZ+WMYqa7M5NWqKdQx4QC4YAb6De5YAw1zB2xWL2nZKlJSIbVTBaSY8QERqiTG5EwbjYYvnXShOsQo9lnAJ2gAe6fwwK8QA76mysFYsltUw2tQWgCxsWPP5YdJMVmyZPKvU3VAszF5Ei1/MfnhB4ewkQNIuN/iCDf4TbFzw9VSU1AkExIK8zMXI87db9ce5mmL3kHfp5fljeBisp5SDMjbytHQe8/DCM7lRpPiB2BJgRzi3O3uxNqZQMsSd53v/XYfDHgpBQTYFeqXAtzEW8xhLY6SM87ZmARMKACTBB9L8+Ux16YyPiHFSzeGwHzxt/bLhhqpUH31YC32gsrz9fl0xgBXrimJXbYuR+BxM0wMzgy7LcQZov7Nx++oIn4YCIxon0c8CZ6ZqEGCxjzC7+6x+GKTWhI9m38HAairkm4k9Nr+7EmkVJssdGOxHMj9/HFdksrFNQCRpEQBIt15SIF+WLajdR1i/8AfE0/A7Q5naR0haelQ1pjYcyB15Y6nT02CgelgMOhbyJPLf8AXlhSnaL7Xt+XXFBROnCGp4fJw3UXcEYBiNmaWpYkj8+eI1LhKKdRu0yCeXpaB64mVN8JZDgmOCxOG9a+f79+Fso+OGL+fwxjGRjsDS7wswqspMAA7iJ30TJ8UaTaBcYebg9OkxQUqwXTKMa0C4vfTc3EDxbEXwYPkaQ1VIJdV8ixtyuAbW/CcQspmlrBqtNCivSVwSkHS0+1ve3WPW+OZSbGljj1QML2EoqoUio5Yi5cKw8IO2iw5XFuW+Hcn2Yy9MKDSBKMQWZmYGJ5QAb30xG+8Wv6ua0NQWorsazd2KimIZV1Sw1XUxECAJxO7gmQNRGuSu4DQDK9WM7nrzweb+TcF8ETgXDUp6dNOmkavHEkgzYw2w6n474v1qT7Rg+SkAxa0mdv5v1xUcHqVagq99QCFKzLdmgosQwkSZJ8xidXm9oG0sZJgfZhCANr+WFZRJIqeKu5r0tyATNpAlWjlFze55nEvKJLBrGPUbkWB628sQc3SJqUxJu4ESsGZsDHnuT0w6SUPip6epZ5EA7+EkR5CT5c8TGZd1S7AXjRbwmwB3iYMxt688IFE21Q1921FukkMI25iP1h5XiNJHCahqbaAJv5wTN9ttsXAsAZLXHmb2k6uXXlawwy6Efeitz3DAdGlYvcRsvUA2nl7lwP/SEHXIV3TVZQDIhtOoSSYE7+vwwXZuta6HcAGFMG5ty6D38t8UXbRv8A8fmZAM0WUEWA8J5R7rnkMNGha8nznjZuyfFWqcNovUDeDUgaAS2g7byTBAiOWMZxrX0fE/4ek6o7ypEc4It5bnHVPokgmq1NKD+GQrXAIEX5G8gjzNsRDPdkqUDLPhqMAbbgKCDPK4P5mfSoEoWKk6eRkRt/Q/sYhJl1MjQPCdN4MgxNpAKSb33G2IDFbmKoIZypMWEAGYF4OlQOpYn3i2A7iVUl9ZkhWk6iCwCkWtYRGw69cG2Y4eqsqVS+k2HiBcIYBuD4BynaTecP8R7JZTPZhKOWqVKLkEszqXptESFaQDVBOwMRJ6YeL2Hg2rRo9FVa4QLckahe/UHyJtf5Y8IOrdT00+tjvtBi+JPD+zwRIqVmqneTAHnEXib3JxJrcJQp4PCQLGT7+fPqL43BgtELu9pkxt/TDbVL3H9f0x5Vc05G56RHzNt/OfXDdAqQxKkGRyPlvvcXkD4YSvA1kfOUtVipZDYx5CzJz1A/p1xn3aX6GlrsauXcqzXK6dzzlDDA+k/PGg8R4pToIDVYKDMfO1pBAHp7tsV2U7S5TON3PfK5a4UhgbXlTbaN7QJwYujPYB8H+gdterMVSyA+yqldXqzXA8gJ9Mapwzs5SpU1RAAEAAAAgQOh5fpOJKg6pNwYv4rbezJtI3H64nGmIiP7/wB8UvkDoirl4FySZmT+A6YkpRsPwx6Tj0EH0+WMomsUiCfXnjqu9vfjycKAsfTDCioEzzjrhp1x4jzz939xjmPwxgjNeuq7nYYjNxNRef1wmppatLKupVgO2+lgCRfYSBYdMMZriuUpECpVoK3SVJiegk79cJsIpuJi0G3O2/pfCP8AEk6fJf8AyxQdte0lOhkatSjUTWRC3AaWIAYLvtfbaMZ5/tp//gy/xb9MamC0auKgU7EbkghSu3n8cQKhVaunUg1oLKDYSdgpAEFufPriVTzbhSXYAXAnqdjAEE85I67XGE5TMKQxDjUCyHU32wAY8iNQ26nHOXY0Kelt/AbamNrdADYdJMzy54tK6hR7UTfxGATAuSIPv8/diG+cnSxZbA/YMiLGGYm08oBi4nHmf4kiIGqNq0lQxUarM0ARvpkjb1OAl8Gf3EVc0VgUnADGJIYwTfw2Ia0yYHzwijn30nx9433gqi3SSB0xLqU2QwJteynY2v057TbEPOVEmmDq8bFRCzB0s5ZriFhI53IGGo3JfBUcSqKxRtDJodb6yecEgCCLXgfEYl6leWLDRvOoCAOo1TuOnXfbFdxrhalw5LGCjXcqpAMzBEEfjfFsuVXvmUUwVKAq6oNXeBmUqwiwUBSCYmYvGFUeRpSS6E0uIU0IYMNTkaRqjYRdifFzG3l0xObP+GZVj/K36tfpHX5Rc3kghViFUDmwAIO0XNpHK3IYYyWbpliGAtbSpTUJIghpiYk/DGSVitskZzMK1OWPdCCAdYB8tgRqPQAx5kRio7UVmqZWooYDUrCCYADWF4uZ+M4m0WqGkveqGqiZ0gASTaCTY6YJgTcWFsUBrVO+rAwywvdjwiCSdWoE3uv2Z5WAnD1XRNsA6H0X5lhIqUI/52+fgwa9mOH1MnlxQZqbNqYgjWUOoiFECZsTscWOipsQq8t7jzIUHfcDDTqA3ea9ToDCXAYPAJYTeAAwm458sUc3IUVSzDJTCOwIIMn2QQSfZAIELsBzgxe2GP8AHaaawRVrGSCBLBSJ6+HyImxj3e5zNuH1LIW3gULbnA5g2I3G/pisy0d62hT4iJQEkyJJIWIIJMm+5i+Fl0NGrKviPaRipBREVxfSxBEc28HPkL3HvNNQ4xVRvCwBF9MSgmeVvFDG4vc4veMcKmroaIBgwrgglZAH3pERAPtHFFnciA3hBuQCCZO/OIuedh88PCmgSe9GwZfigp5VQlaDVVRpZlJXUpZ1AF7lj7W23IYIeCdo9aKrKAysoMTGkg3ud5/EYBeFcDyxWi5VQTSpvqDNqFg1mJ9meUAb774I6WUWD3WpStlIAPhN7+LxD+bf8cCGR3sacI19IT8U4ilOrpY2ZdXzM4VSak9BqoqNpXVqIuRonUAAPaty8ut8t7cdsjTNNHkVEVkJggESpDXvsSD5jEP6MvpFo5WrmqeaqaaNSXDHURrUkEAKCZZCP9GK0mSTZXfSNxk5iupSnU7laQVSywQxY6ySOth7hgd7G5qqM9QFPxE1Ftq+PKw06pjod8Evbji3fVNNMimniJkKNS3KkdGYchzmcTOwAp5Kj9aqBBVq1DTpiBqWkomowtzbSv8AfCRdpo6MsUqcejXcvXDqGXYzEgg2tsYPLpiX33mPOMD3BOLrntf1eoUKkEhvEt9xG4tB3iYwR0eEw0tULAKBBC2IJkzveQI2sPPGjFknJEapmhMQfPlt+O/LCljcb/vcdfnhzN5LShNPxEfZ6/Act8UFc1F9vUCbS76R0j2ByO3UGOmDTRrLxqx6G/3b/EHC+/1CCGWYvaPSx/LA3Vpll0m08jqNufiS+rmInz6YVw+vcKrXvMaoIInUJupuJmLm3kLfkK2EyMAYEX2G3n+9sJaqLzbTuSbR5zGKxM4NJAYNp5yLc4J5EeceeK/i9U93VMqp0nSWbSuqDAY8hMCIPvxuYVBtkfiL5XNVdQFKo9JQfECbXIMEXXzFvO+HuCnuKY1CmivLABYfYHUTNxyChZ8wBBzyl2iq1wTVdkK+FChtpkAiHnUw6REA74Y4t2zbJqjArV7wup0hRZdJBNhuG+6NjbCp29FZ4ZRjda+Ql7Z5CjmsvUo06Ol9SlKoVYIDAsST4tp8IAkx54zb/ZtW6n4L/wCeLFfpaqEeHLT08S//AF47/adX/wD1h8V/+vFFzIaNOo5lvsEBmMbAGNo28XS+GsrW8dTRs7SdJEd5AEknkVgTfqDyETLcWZ13P2SrQIJMkWW4su5ECRviRmc7UFRlJIDn+GQAx8VwIveLX3I9+OJOR1uKT2SFzDn/AIbkgcmbTqjawlo3vhFZqjW7tjcAAm3nFrD13+eGUeo6B9YK+IAhR4iN+pgExaJM254ertWgNTeGIspkjUJVpiLWnykYyuwOhaTpFiJ2HiF/5xb5/DnheYoHwzfULjc8jYbtyFsREq1G+2xMQQWUW84ZoPPb34DeA9q9GYWkcyatOoNGqooCmoXGlkNyFIkXjf4Uimyb0W3HaAXX/vSZE6tRvNrA35X9MFHFas06gQkMUIDC8PpMGACWMxa1sDvaUSrF4VlAO4BYKd1Uj52jz5v06tVlGtT4gIkmobgXCm0bi0AwLjCxdMMlaRlvaji+bp1nR6r3IJvAPMHSPCN+Qw52B4pWbOUVLkooaxggDSRAnaSQMS/pL4JmKJpvXX2x4agBAYBjpkQIfRpkEDrgj+hXslSrUK2ZeqVYVO6K+HTohHkzeSxgX+zsTt1NfR1sinTq9BTQzwPgGrULbHYT1vbz92+IvdUVZv8A/QDW/wAv2dIuQZiG525SMXXEOGpTYqIgQANBJI3nw8wLcjIPvovqLHMvUL6l7sLpvI1ETMiI8I8M9Mc0XTcWNJWkx/6u+hmDSI1uh06hA1EnmJK8unPFp2bzWigyg5dnMMSwOlkZQdUiSxIMwTzGH+ynB6jZoVdLrSVGtJCs9gJX7UDUQDME9cUnaHs3mVZfq/8ADYnT3JAam3IAMQBABAm1hyIxSmtj4uLtMqON5rKUqndOalEsZRh4qIV50TADqCBcct8M5ekQR7N2M6VIgaYiWBJvabcrY0fjP0dZXMZYirTXv+6Ve+Ahg1NAFI3Gnwjw7EbzgGy/BK1HK5evmWYu6M2hgZUiNIY7loab7bYeUaRJtPoos7lkd2NRlXS4AAB7wro6neZ5dL4qmypGjS3hlTpPLx6oUSdQNrmDfbFnnsoXYwVYkCwJkn0aJgbxYCfPCjxOn4HNQFqbCw1VSQDfTpUU4O0zz32wsWLxsIezvEFVKNFjLaAw1OrN4l9kahKQwNgRYgRgho56VlXRtospmGvAHvBIJOxvgE4K1DM1XVWqq5YlQKTHShYyWZFaIBibAdcTeLcRrUn7vL06YXfWCQBBADamGokat4E7CcCHJvejp9QsUUuDsFvpaoOuc1n2K1MMgHJgFRzBuCSg9fwDm2PmMXnHuI9/7ZYtvLEzzHPlikp0tULzMg+m8/jjoi21sjlgoOouwwrZxKS061SmXaF0q4I2USQxEWnVMH54H8/xurmmA9kX0qDCqpubnrcknf3YbzlZ67DdmMKFF/cMWvEOGU8u2Wp6tQbxVGpmHJAh1FQ2CzYdLk73DaQkYOSsNew3GEy9I0aDd46y9WNWkNfxO0QEHzsBvJKD2zzBZKaqDrvKKWgRMsTZREXP4nANm82iotHJ00Cmor1WR9amHF2qH/eQX0gedhc4K+HMcuO8I1GBq6n0Am4uNumBFtjSilryFOS4nmlF9JJP2mufS8Rjn7UZhZNSirUwJMQbLcnfcAE4DMp22GZr6Qr0wsAK66SSeU6iCecWO+4g4KOI8YallzU7p6sCNKKSzEg9LAWALEEDVBGHbfgTgVnGe2YzT9zRpvTcIruwKqVVmjVJgFAYuN5GJnDK5plxVZ7PpRiLsNKmZuCQxI32+YvwKjXeu2ZGW7unSimzvVJqnW6sETSdDaCRM35TNhddo87Uy1MVEV6ihodA+mRBAOrcAHpY/jLju2dFv+hPRYUwtJWVFpjWzMPBCsTHJRLEzv1PPGd9su0TVcwKZbSqC+i8AwXbwnePDY8sH3Ds8mlWFLuhOpRA2aIGpTDE6osRAG3PAxT7CmvxCpWrMtQOzFRB+9LMwNvCIUXiSD9mCrSY+FuDk2AmdywovSBYujR4y1pDbQCQTBEGdpwviKCqj092Akeu4j4R78brwns7Ty8EU1DHaAPCBJlbWMdMZxxPs99Z4tX0FaIK0/ZQEamtcAgTAJJHT34Rxaavs7cGdVKNfS+wG7P8PpVKK6wNRcrq1NKxEAKLfrOJ/wD6TP8AmD4Y0vN/R9TZUTK0hQsWctGpjIXW7AnlJCiBc25Y8/2e0/8AOqf6Gw845OWiMI4eK5lRkR/AyreJhp1HTfU0BWJHUQzkDa3KDgl4c8aXKEFA6WkKYg0yq7X1HxTPhI9KjK8UfL1Fy60qQQkL4aryGEmysPZLkwZJNp6YVw/jneLWAokCkDGmX/3dU7EyzPpLPA2uDe2IZMkpJOPghFRTdvtltmc8VpmAJ0gQb30Gw6mP1g4hcPdnpNCBGQhiFViCGAVtJAGof7s7RaCAdljie6inQ1Lp1E01N9L6J1G5Gm1pAYeuK/tQjdzTqMiiiz+wqhS1m0lgmkgAdTcxbniUJOWmUajdJonVNbRJUGRfuvETsRA5xaSx32xmfCeGZc5ylRHtUszpqByCtWitX2lJIGoKLr9oXEkRjTG4PWZARUUs6KVIILqxEjWhF1k7KSLYxc03RoUMKqVAIWdXeA3AA3OoWjpjrxXuznnJJmj8V4nVOYIQKbQk92dSaD4i+xkTebfLBDwuoP4L98wshbUCAosXgQIWJ6+vPAhU4LXFekocdy1FUqHSA8srAzPMkCTI3OCnLMyUVpEggKFIkgdLSOXrtGIcoprZfPng4rivH7ZG+lXPUmotUFRa9NqRUqCT/Ekd24IspQsCWF9wfaghv0c8RqUstWZEpnRVWGYSxNTQhiVYDSomAJOvyxd8R4U+ayIp0wCwVk6SadQ6b8pCg33mcVfAey2YpZU02pKS9YVCCU/4emAGuPF4rTzExvjslJRbTZwJqUVQc8AD9yC7ayCdJIBIAdgpmfGTEGR1gc8SuIK48SwF0nZTOqAYDRBHXnf4UtBHVEBJHhFrWttqBJJHXc9YOHu7c/eaff5WnHnSzK9D810afwTPpUpAU7BQov6bYq+0na7LZYHvSHqK6gU1jXLHSNIaBZWJJnrgf4JkatGlUK1Qq3cttcDTssTOkes4EuP9oaDVf4hDVldagtcshkAbiZG3ztOPQhJzinEDSi6kadw/tUjpUHjVkJ3WJsD4RJLR7PqCIxRdreMU8zRCJ3sCKhJoOYAEaVQjUXOtbWA5kQYzdu2ulrrY3A1KTE2uD0xYcI7e0TWCVCU1iAzEaZEQCROkeZtttik1UGIpXLovDw8V1FM0HCH2tRUsxBBuB4FXmRJ5TMYsdGRyqa0y6h9jUqOoWehdiZ29lfcBitr8fzNRjTpLSA21gByp6OtgD0MEYg1+GpQcVMzVarWUGGeWI5/w0HhXY+yABjjX3Kya8FhxBKqo7qKdJSZLEIlOepNTfe1hP2QZnGXcQ7V11cw6t4paVOkwCIKmDFz0Ivtgj7S/SCqLpoMalX/MN+7/AOUm2qRI0gKLe0QMZwamok7+/wDd8WxQrbFbsJauay2ZRVX+BUE2qN4b8kqAWE8njfc4pM5lmp1ChIkQJBBswkXFiIOImnFw/D6a0gxchiqFVAtuSxJ5AACBuSekkWboaGNyTa6VBD2NVlXwJpYOwNYbkFFYJP2Vi8D2uc7YteP8S7rLaSEdFPsMi6ZJu0WGqT5G2JnCsjUy+Ro6u701HLiF8clRctzUKQse/FB2tzDdyzLurKZ6XF/wx6WJL2OTW1Z5+X+/xT0V+Ro0QcvUDadNSWpvM7jxqTEgzERqtA1ROC+n2m16gssVEgBWaByLKLgflzwHcOABo1DAL05kkDxBd5NiSbX64MexSsVrNBNOrVVXaNUtoQOA07yeUydsebNur8nfiSboDuKZerToVHqNqqM4fvVqDSC8yAsAklbyJG0RBxofaPjL0clSqEov1gqHpumtT4S51M0mFKxEcxexw9wX6NxUWM5TqBEqFqVE28MGzaZkRyBFzE4EvpGzVOpVVKbo9MUl0hPZR4YPy9rUmnyAAwii32Unkj/Hxoldk+0VfMZuglUUxlaRZwtOnpQsEYpKcwGg7RIneMX9biBq5hsnTJZKaw5idWwOvSo3vBtFj0xSdgMtT7ijURRrlgx6kK28Xi3zwR/4BnczmW+q1DRoqo1M71NOoyYo923JSBBtEXExhpQp0iMZ8rci1btGqUdHdN/DhRa1gCNA1FWAEfAeuIOU4iz1A6dxIDAk98TANxpBCkiBcmQRG5jEvKdhWqOabeBCAKjqCCW0iQuknSZO5b0nEftLwJcrVnRKO2qdUbfZgD8x7IiN8Qakk2dqcJNRj5PK3GawqilTpia3/FUyAALkrPhaDYAX64qcnn0yz5ivUkrq1BgQbXpgAEiCok779DvQ8Bq5o8SSC70lqeIkHSKZBJUmALqQACZkjDdWk4r1NIkpmSwWdKEq7NBYyFUgkQQRZRgwWrYssjjLivwaRR7fKFFStQenRcakLDVNNRu4UHRuDDfEzZ//AGw5H/M+R/TGbcf7RNTWi9agyKHGorUDd4g9pUOyjTNtjz6gm+ucJ/z1/wBGLJX0wXFakgR4rxXMUnCFQS3ieVABBJLd2wgsmwO8mQCRckHYyqtVSjoNS0HZGAcMG0zMhgihZ2iTI3g49yfZc1o+tVa6wTKoafdzy0iJC7QCJG14vbZfgOXolO4atqWLlhEhdJ8Om4gnf1xxLJBIjJof49VA7mpSQu9WnR13PNLO7aWiFW435gHApV7TeyNEsSwcA6wT7VPu4ZRZdQsbsfcS80lNMUmOpAAsECdIAAWYB0gAAAnlgT7T8KowhpU2Dd4urulYFlJuwIWNYiR1luuFjkjKel2GM1EvMrX7yXR1R+7hVZoeDIBZCbGASAeYtgTzGWSlnsuwcEtWZXsZEMAsmI2n9zjzsz2aemAK2WrVH1ElhWASDESga53md8HlOSIiB0/oOfpgSmot19zOdxSQ33KxMEzzPL06YUyGLD3+WHGpEb3jCgk8o+Puxx00SdkLhGSqimBVUbtYEEeJ2O8+YERbE0ZYFlaACnsmLi+q3UzzPph+DvqE+/Hpa+GyZZzfJgUUtDK5NRso9wj5cr9MNVchJuzrMQLR5wIn92jEiB/bbCXb0934YntbKRfF2iuz/CXOXqLRq90zBYMTYVFaCBEzfA5kewOXUzXD12kFtTFRvJACEb3uScFGb4/Qy6F6zFVEAMAWOo7TpE9T7sQOIccoJTFU1AtNx4XM36+EjVb0/HHs+ji3jtksuSTlbAMfRZmDVca0p0wx0kkliknSSo2JHIkHBHl/ohytNRrr1Kj3DadI0sACJWGIN9ieRxTZr6Q3q1AlH+HSLwWk946yOf8Awwf5fFyLHbBd2eyy0DWoRAR9YIBuKmxnqQs+/FPUKSxOUROdSSZWcL7J5jLExmUaB4H7p+8XyBk+HlBPwxC4zwao66s1mdZUQEprpHvm5PkAMHC1ASbW2/fKcROM8LNfL1BTpEsBIIAsQeth7OqzGOuPNx5puSsvBpSTktAL2a7OZapmO40q7MTpaoHIgA65WfZGwJXcdLmm+kbiNGvnB3FPu0ooKJ2GpqTMCwC2A5e4Hnad2Qz7ZSocx3jq+qGMye6BHhIvMxsB6Yoe0jh6z1BY1KjuRBEazq2O1ycekppukPkwvHGLl52VOgzgq4dwZWy/esZIqd2E6AJrkjmL+gjnNqbhnDamYdadNdTttHTmSeSjmcatk+yy08slHUpAuSVnUxF2AJkH08sSzTSpWbDk9uSk1YB8d7U1QtGnSdRSRJVURQJcnUWsNRJUEnbFXU4tVzAVC2ouQD4BN7AADBH2v7GGlRpMrI7yymPDqWC4MbSsMDEzIvip4BwCoMxl9wrsCrwQJUSRcG4IIHI+EyBjpWdKL4y1+v8ABz8L+poaqcPqUSab94rIgjdW0kgkgH2dzGN17E5JMtl6NKnLI4ZwSyHTqOoyQRIOreOQG+4FxjhNNKgrZl+9AgmnpALwDGtlI8H8m5M3jFflvpSQZqnU7vStMhF0QqrTsDFOO7EAm8e/nhYXKCldGjONtNWaZn+0Y1HK5QaqkwzRZAbnaxMR53GMx7R8OL1giH+IiopJkCBl2qVSYvfpzM3m+Djt32sOWpUs3RhTUbu3JQEsVBg2NrBrTe2AXhebqVcxUzdZFpI6sPZYKCVWmILAiI1WnnvyxpJ8bjth5NuvHg87DZKpURaVNQRW7wKGJg1EeYkXC6Kg1T643/gmQFCgqTOkXa9z9o385jyjGZdguHtk8nV/3dTUwNMu2hWRgsknpa9r6Y88X+T+kGkwY1qmV0BQyim7M0AXNxptbY417djLG1v5C7N8QIuF8O0ncnkFG/vOBXjnZepXZdUkI2omwvDDwDnAbTeReOpxSp26Wo7DVWFNlNmEEMWBVlDKWC6Q3UG/MYk5PiwpgAZuvoEqruEanq3ALAiIBAAMcsG9U0OsbtOLX7LzJkZemuXpLTjUdZ8RAJu2s/acC52G20gAEz3FcpQqVdaeN38QcEkHvC4DdIOki1jB88TeM/SNlcnRFOifrFWNKhSbzJZmMTqc9L3HIA4D8xQr50NULaWYsxSnRqVIJvcgiASSAviIvyxPLtKi2DG7k34Ge1XElGXmkiU6dQa/CAJYgqx0mCGhgdTciLXxR99w/wD/AFc3/wBVf/HBP2PzsVe5roXenARKqCQ4Hh1a4gWELp6b403VU+/U/wBRxNS9pVLyWcfceq1orVpG3L3x+/64fXpE/phBUe/yj3fhhewuT6+X5+/HmJI5KPVP7ny5Y8CXuRf8Pf8AhhWkQSItvf8AInHKzCZnby/XBDQ6KXIY4Lztf3fn64QKtyIHrhag/uN/K19rYwRL25W2n0/HHhBvfb99fP4YU1XzWYPOSMNlw1tSjb99MN7cvhi6PQNuswb394nDFauoBJEDqxgW6naIw4dMe17vL9/HCxVX2TuN7/KbH3nB4P4MMgzsBHl0/TCSb9PcfLDrutvED5k+fpv+5x4dNpIg32N43Efn8ueNwfwLQKfSOkZPXqAZaiQCBDEkgAg2Ignfpip43QrZvIJUFJV7wWKrpA8VxElSCR9kgi0qN8FvaXJGvk6qoA7MsAQN5nw7+OBbzi+M67LqHoZnLPUKzEI26tfxAdVYCfInHrehb4tNUcueu/gElmk0MCrCLG3Qj3RjX+xGcbMOzVYZzQpOTGw11FXYfd0i9zGBHtr2TcZbL5hACKdCnTrGRMrCq8bkXCzv7Pri67BccWo/dU4Vly1PWwtJptpiRdpWpvyPUYEpJ45f90Vr6kwybPVqVdwq0FoqghqqsTrH3Sp8h4SJvviDxTt7l1BauKhqGmyBu6ZVB0fZQN7Ja3ik7Yn1KTH7XuBk+g2+cbYyf6QuJN9aanpACRBi7SoOr5ke6Mc+KSk6RWTRUcX4+Xeaa92BYRvHmeZ+XTEfL0w6sztpVfUlj0F7mBhmhwqtU0stKowYwCqMQSN4IFzjUuE9gKQytMVVioF1MVs2pgZUuDdYMRH2cVyTjBdmg0nclY9wLhhytILTpkswBdubTddtlVTIEfjixLlyYqFTcGCDHu9PSPhiVkOG91TWmuoooGnW2ogcgCwnTcmJi9hh9+GqRcKZttb4wbzjilkixm0yj4lwtq9mrkilLBfDBJRgJJWTZosfnjspwnRl8vUDqtOkwZ3YnSJ0s4X7xtZRJJPKbXdPJKhDIsRtGqINrDrebX5g4qc9wsNqFVz3XtBC58DhQBpkSbD7TWtvFspxaphjKgb+kTOVKmgCnoosSF7yO8MCSWj2dQ2BvbYYpO03CV7urUuWRqSqdUQr6yIUKQVIWNxpIIuIid2gU9+tRRTZaYsrgnULnoQxO89YxC7TV61VKXeCmiVF7xQoN1kgE8utvPHfjncKb2c7i+VpaCnhvHKr5NK9RKBp02gUe7J1FRpWpqcsoKsSY0jc3uBiDxP6SK1cCCADCtTbxGftal309GUEWKlTis7JZ2nTp1aNQtFRjGnVpummYE+W/QdMJDHJ1jmRqhqbhiJgVGRhpaNgWAI63HLEr20OGXA+1OVpUUQIqkjVqdS8vAJgAEUhawCxYx7OBivm/rOYNcqEp2KoAAGMXawEAwD6ifWu4hRNEhLPpVZnZtEah5iYPIiARtifxihXDCmEKNo7xjN6aTEMN1fkAbyfh2el4J8pP8fcTI5SVIg8R4k5qlgdkaJFjpbxKI33m/ORhvI8XdpUywedQInUPaKgDcHeL7Y847k4r0aS6R/CIBYkAGWJJMHCCxytOCaTEIQKlJ9ZhmiDEFSI2O++HzzrI0w+njGaS6QR8PahQBYO61lMEadTNTmYS4KMonn4ulhiVrWuR3eazCgmwCLI6AktI36DfA/k+w2brZf6zTpEU9BqA60DFRzUapJ+BxN7N5sNQEuWJ3MkXva17Y4MkLd2ez6PjkuFNEftbk2pZhHWrVaq6j2goPhOkAkEybc+UeRwWa+L/wCR88DXY7imVHEtdUMumQhADKWUGZDTBgWsfUTONq+q0/vL/wBJv/LFY2opHDllGOSVMG9YgyDt5fv5Y9SuPjaOe239sKNC0wbTsOWPVoeLaPWOv448Y59nK5NhPp/b9cLUxzInnJ5+vP3c8KemQPsx+Vr3t8p38sIWBYRO94v13gcvM4w3Q8ikCdPyEjzPS874Zr5vSNMwSOg2PMHqfw+Xr1Collk8gSCPIkbQI2vJ8sV9SWJJEkmSbc/6nHZ6fFf1SBsVSYXvtiQcyIIsMMLk2YSB4RbcCfwJ/Yw5QSnEsjm3l8px3AE/WFBiQfnIH9xhVKrZm32Ue+5+QHxxCzGZWfCCBt6xv8//AIjCTmTGkgiOUdf7DC1Y1kqrUMCGnrNjPMRhurmJA66bwT99ree2GC8/v93x4phjabCPcX/XDULZG49m2TI5ooWVwtMqykgj+IBuLg+L8euBD6M8r32fqVHAfRSZiXg+NmUTLA3ubnzwV9oX1ZTNAD2qB/7XR+fkpwM/RpxNKLZjVqltAFuQ1TPvIxLLahKhdGjcT4cldGpudSspW5sNUgMAIEg3BubWi85T9HLtQ4l3TWZhUpH/AJhMf9yD5Y1FeO0iB/Etzk2262vbpNsZbl6hbiruWDslbWJAGsIwIKxpAYoAdrnHN6e2pRfwM2jWGp6jOqYsRA3949dsAP0sZKVoOAbF1JvbVBAk7+y3pfbGhDMBl1IQw87W9+2/OIxD4pQSsjJVGtGEaYPuiIiDzFwY5YjjnwnZqvoY7KAPkcsQCB3Sg32KgryjmpP98WX1Vh9n0uLjpc8t72viLkcklGmtOlCotgPE0fOd/nOJSVSLARO4I8vgBicttsFilkAQQJA/v0P98LG8m1jAAnrtBmf36NimxIO/rBvysOgGPKiSPbIP80D3xFuuAMhGcRr6ajL6rMf6m3/ZxXPkA4io1SoGM+IgcoIhYj0IIufXFiWi3tRcEx8rCPeLY6mhmD+xg8vgDYPVuxtB2B1VFUD2QVvA85i4EgbwRaZx5xLswtWNRdhT1aCwQ6UMQgW4KrFhc3PoCM1RsSL7H+w9+PEAO0keS2v6zbbDe9NaMACU6lAlQsFjMFWGowANiOQ2HOd8C3ani71G0kBVBnSCYJNySpJvPM/KcbHmFQghlBibfvn+mBvN9j8u8lKSq3rE33kgn++LY88U7khQH4xxChVUDvKhU3J0rLSOfiEEERBkXmTthfBO0NSCjHWX0qDUYTpT2VLnkL7/ACtiyz3YCsxEGmgHUyepJgD88V1XsJVW0moNUEUxLTa/igQZkGYNsdkckH0wFnwvjKVM1Rqle6dC48RkadDcxBF2i4xK7egsEIe5GkLAOtWOqwNyZPz+NBmOytedT6aUkgBmk29Be3MRz2xCfh9UX1G15BMwGB35dfXAm/cye5eymKSxqkvwat9HXF2fguZpsCKmWSqkEEEAoWW3Lp7sZn2XrqlEl2CgtIJmLATB2tI+WJGQ7btQBFOiKYcL3raqhL25ksI1CRbkxA5RbdnuN5dVZe6VVYkwKzqF2ELKEuIAMM3XfBnpHV6bP7c1L8jmV+i0VFFZOJUPF400pVPOd7EQbbYk/wDpuv8A5uU/6mb/AEx72Poq+TRmALMW5KTCsVAg7AKBa2/mZIvqNH7tP/pL+mOeXqGnRz8VLZZCsxnw6QPZBe0+fgEA+/CDmKsRNBdr6Krev21kb4c1b2tBjmfOw/flhJDEDQHZj90MTqmNPh2NrbbjHIk31/oDlR1IVYnUp6fwoHrd9tunrhZzyIQa9amqKbnu1M7+Ee1BPWfjiV/hVWJNF/VrD/uIvfz54j8R4SKlFqdWoirUUqxNanquOUEyYv8Ajh0ne0zciszXafLAmK9MruJkRPkVtblyxH/9S5aLZin5gsBBkjnE9bdRgSP0PvcjO5cgTcLXuf8ARHwnADmss1N2RwVZSQw6EY9KLT0mLZtLdscuLHMU7dGH5c8RKvbPLGYroY/5v0jGR5NA1RVepoUkBnIJ0g/aIBkgY0Ol9CdUgE5gAHY93AI5ES4sbRjSnGPYNsscv2tymoTXSFIsRUuBvB04U3bHKkkmulzNg8Tc/dwG9rPo/bJCmwrU6wdtLBbFCdpEmxg3HMHywOV8kyKCTMm2DFp7TDs1A9ssqP8AjD/S/wD44TU7fZUxDvYXimR+OMqqJBImYMWMj3HmPPE3gXBmzNZaSkCd2OyrzJ/DzJA54Z12xTSB2sytYPS1ue8R1Ud3fU1MgSJMDUfPETsVwYpUqJUgqyq2mbE+JSDytb5dZx5wvsPQouzkVakDw6oWD96Fgkxte3niZw2t3dQuCWAkCWUs19jpUajYXMmNpm/NPJGUWkHymEwyiKYFOINzbcbb/vbCMxwfL1fbpLMTqXwGZH2kgnf8cM/4/wCGVWHFiJ/Exc36dcQl4tUK8xPkI8Rtffn0xxpSuwtovMnke6TQrVCs7swJERaQJItF953w9U0yL36z5AR8d9/0GqbuzWLE/wDu28xPp+5x4+TqBgYZTNyZjaTBI3gbYzi29sPIKXq8w3OSCZjyG39MJp5lTtBg9bT6kmT89uWBAalInz6zBPlF+UxHyxJVzMgeIrEaZ26/qRvgcAcgn7wSSCTy5neN8eVNrgTcm1yfhP788Vw4i4UTT1HexiDP7vGHKGfpt4rjlB/fLCUayejHTEEnnAMfP388IpGdlZR57DzjDIzKwNJE2kD+sfLDrMxEge8Hf3/ljUEUaRAjoN7QPnhdGiBYe/a56CfLDYzAm/vgD4/p6Y6qxm4sL2InbeOV+c4FG0KrDxbkTtfzm0DYg48d5EWmfOfdbf4e7CaNUERtHvHvtvPL1x5UUEAzY2tHObflMR8MGvJjxXtGnbb39fww1UsSAJ6xBAj0uOXLDjqV3NvlHwm/5YTDSNyL8o+O2ACyk47kKlQGEQ+sA3uPTnbrgPz3DnJKMBTJEG+kexclmsBEmbD0xo71CLGD5WkfCefPyxUcQyBragWXkCNIMDeTJ3+I9MWx5OOgNJgLn8icvSqd6y6jp0iQQwvGgq0EGeh2G1zipy2UquAyKxU7GLdN9uRxoWX7K5cE+GmWAsdADbwZUflicuRRBGk6bCIER6cxETaPjjofqEukGTvRnfDMrXgaTpDX9sDf0M3k/PE//EM10f8A0rg1o5KnHhAiAojaRPLbqeUW96ddLqn+tf1xN578ARKHBC9qrPVY3MtUN5JPhUgXn7oxZ5LgJy9HSHqItzPeCmLkG5lSdok8o23xFzArMpFTNVlX7tPuqQjodI99zhg9nMrIdlDuBALFmMDadR9q/MfpifuV/JlKRLNTJqZqZjL6zadfePt5ajtGxw+ufoKNSmsymY0UdMzsPEQRcfaHrhmilNY0qF0iAFVZjoPSRh2mLza+/iMnkSOX4Yk5L4NaFNxSwjLuBvNWqF36rTE+4EXHocA30idnTWX6wlOmj0l8aU1caqfJpY+JlHyn7uDnNIo3Om9iSJPUQRJPkOovipz2ecse6U6bkloXUYABi/hEGbTEAEXxbE2pX0LJ2YpGNE+j3joqAZaoTrW9MzJZRul+ajb+W3LA52r7NfVmVlvTfY/daJK33EXB5iehxR0qhVgQSCDYgwQeoI2OO6UY5YC9BX2w4+K2YNOmR3NCdtmqHwk85AuB6E88UPEKnhUbnf0H9sR8sgVTO0j4D++G3dmM4aMFFJLwaxnR5Y13sX2aGVow6g1qsFwfsqPZX3bnzPkMZN35RlKmGUgg+YMjGw9mO1C5ukrSFqizoPvRuB9w7x5RiPqeSjroMS4qfz2A6wB1Psm5G3xx67TYxJI5DpzO20X9MMvmDIlh0uL9IFzB588N0yH2IY/yk+1PMjw+yo3+O08AWNPkF1atp5C42EkRHMC5+WHPqSaiAotyO/qQZ67csP8AeCYj4qw8uYA59eWxw9oJ5dI6nc223/XrbWGkR6bqotC+gP7Bw/32kS0xFxYyPQf0nCPBuI2F97weUyY3w1RRrGQ0WN4IXlaBva3r64WzHNWUkbncGR15SyzBmQRjjwlTDeKIAIMxEe7n0PPnthaI8kMFN7DqPvbe63PnjnoQZUXmWvInSL2MA9fX34NmtEsUwIggRaPeZny92IzVBfwi33RNpmOUeVuXPDVGvE6mkATq+1PPUIC2g7cgMPBw3skDYg2tuN+lsA1jIyaubDSRtYAn7O45Rb9jHJlAggVHAPUk+64tbliSqgGJi0x6jmfj8sNaw0jULHfmIPTe35+WNbMJVaimw1EHcADfkRI+W+Hvq7bkgmb26E7e62PKJDSZG2wM8vL8/PCi4Zo0kHptfby5/wBQMYXoUMkDuCNMGZgSNj4Te8G/r0wmmkHcbmDMc/S8wP3GPEYyCL+pvMbbdAeY/CfKz7zqnbb2r7DqL3jkZtjbMx9kvbaORIA5neLenTliOKJB8TCOjAT8R5Dn058uAFjEXmecEwSAN99rfqgMIkFTPr0HXY25+WNbMOVEG4iT1kdL/P8APEZ1KrMAnbwnc3Gm8cib4W6MTsLjkbztfmQQYsZtHpCq8NYtILQR9liLg9FAt8Lc7mWQrY7UAJuoE7kRyNtx0JM7emOp05CwH5Wgc+urexvt78NJRYAAhTzuY/8Ajzkm36mHKNU2BBBBGwJB2uCZnfrPoNjQqEhBMcj03I5bG+9ufxOF6F+7/wB2Iz1nJnSB5QDbmbxFxB9/S3v+IH7qfB//ABwaNZd0qYNMGBMDEfuQzQdukmPaHIY7HYhHst4IvFqhVARYlST7o/U4dq1iKwpgwpVtt7fze188djsXj/Syf8hYpgEkKJ1xMAmIHM35YZzJ1UKhN9KSPWd8eY7E49lEVPaHKI2WqgqPDRJFogqCQRHmoPuxlAGOx2PR9N0xZdiSb4dqG3pjsdjpFJ/afKIhpaFAmmJjnEb+d98Pdgsyy52mFMB5VhyI0kwfeBjsdiT3jZkahmKxUAiB4gNh93+mF5FpXUd9TCfIf2GOx2PKXRRdkjN8/QYSaxUsByCxtz3x2OwH0MSajnWBPtTP+o/phDoAn/tY3vf3+gx2OxomfZDyFQ6hFpmY5+uLCkoMSBseQ+7jsdgPsVC8vSB0yAZa9t7AYbpKBqgcvzx2OwUKyv1HULm7Cb/ynEigNTMCARvB6lW/QY9x2GYvkTT8LhBAUNEAWv8A3w/nTEbbHkOuOx2FfSGGaRktPkfiuFUq7SL9flH647HYzAe1T4A3Od/ecN5euxAufbUe7HY7DAFZj2Seamx5/HCA1lPW5/1DHY7C+BkO5umNWn7JBtJ5NH4HDGRGw5SoidgEFh0HpjsdhvBvJFzpgGLTBMczA3xM7sfsnHY7GfRNn//Z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518" name="AutoShape 6" descr="data:image/jpeg;base64,/9j/4AAQSkZJRgABAQAAAQABAAD/2wCEAAkGBhQSERUUExQWFRUVGBwaGRgYGRkfGhwYGhcbHBwaGRwaHiYhHBkkHBgbHy8gIygpLC0sHB4xNjAqNSYrLCkBCQoKDgwOGg8PGiwkHyQqKSwqLCwsKiwsLCwsLCwsLCksLCwsLCwsLCwsLCwsLCwsLCwsLCwsLCwsLCwsLCkpLP/AABEIALMBGQMBIgACEQEDEQH/xAAcAAABBQEBAQAAAAAAAAAAAAAGAgMEBQcAAQj/xABGEAACAQIEAwUECAQDBwQDAQABAhEDIQAEEjEFQVEGEyJhcTKBkaEHFEJSscHR8CNi4fEVU5IXM0Nyk6LSFoKy0yVUZCT/xAAZAQADAQEBAAAAAAAAAAAAAAABAgMABAX/xAApEQACAgICAQMEAQUAAAAAAAAAAQIRAyESMUEEE1EiYXGRQjIzobHw/9oADAMBAAIRAxEAPwDY85kAwkWOKmpw1piMEJwlhikZtaEcEwX+rmY2xwyrchgkakDuMJXLgGcU90n7QNVKUEapEggRPlN7RbEerRNgCBEnyA8h9oz5H3Yu+0UKqPJEE7AncdBvtzwP1NNiYKtsTM6uhEW9JGOHO7lZ1YlSoRw5W7+oNUyqnkPLlH4czh3QSL/aa8EfpYbX6YiLnkWubKFKzqJG+oDSAL+c/habBXDC0iRE6SPfB29cRKCGhGG1zMRHvnyxJpZmSQxVQu2kgk25FQeXxOGKuSBGveDc2kDf0wirR3KldP57Rc7zgWzaF160khSx8pCg+pIn548yVR1mAWt964M9QhtbDa0mIBlNoMdJmbWJ9JGOrUCpkGbXJAI98QQL+XrjJtbNS6B7Jdg8pSrK9PKoHQ6gxqO2lhDAjxC4MXwUZioyliQhNiYY+YsDNx0wihmBBLRPPTf37kfG+9uZTUqBjOoWgCF38h97ffDOV9gSI9LPOQSAYG5IkR0HQ748XMXvJ2gh1kW2IAE9N/nh+pTAIVZP8x6neN5Xb9jETMZN9QXVTNPmV70VAf5GBAUTFzNp2wlMe0xOaqU6isjUw4MhladMER4gATz3NvOYxk/Hux5ymbpKuo5fMOAjGZDSJRoMyJF7ahB5HGpHiSIypLMwBEsWNh1JmZ2ucUfGq7ZkoupTDgqdZkFTPhO4axHOQTfnhscicmihp9lqcE6FJsRqE28/31xLPZqkFGlFk7+FfKNgPPBDRyTlQWgHTeOv7GH6eS8O/le3r+GH2AG24GG8RXwrYaWC3J32ubxywxW4NSRXcIrMQTc6iWEixcTzB9cFi5IqQQFJ5bdPXDGb4SCSxEMbwdukHnBH54FhKSrwgMFDARBLbWgWJ5euIz5OmCIUkDnZRcj2ZGoi8TEXxacWsBLQgvq3Ag+e5vYx05zIjn+0DSAnhUDTPM89zt+N8Gxkq2WeTyum5AmLxqFwY3G8mTtb54MOBZBe5VlHtTqO/iBI3xmeX42dUyzNO5afz/DBx2S7RARSYQGbwkdT94AbG3zwU97FdVoL6GUG1sefVFA9Ty3vzMbYsqdCDy8+uPVuYiPQ4pQhS5nJGAbeG4idp54R/h4F+f7/ADGLes+m1vP9MOVsuzCNJjrHIGcBoxWNkdUct/6emEHJ35cpxcNlTcQf2MeLw8+WCtBKo0ByiPhGGBT8ut5xc1Mhpk8ueK/OrMgEBec2n+mGsFFLVpXmb8o3wn6uer/66mLnhWQJZiRMbEr0G4nz5jFj9V8jgdBBvgv0lVKrAakliolyAoMAR4QYlpn8QBjTwLDHytTzRSqSHERAubSPaG0QRHP1IwZVu3ubqLTqpU0/V0QCN21QCxUqZ2ggwACN8KpNdnKpOPZuxXFXxbjiUFViCysSJWCBAm/lY3xkGZ+kLNVVJeopWoQdKgqEdACArA2B3iSYHKcQE4w4ptTNSBphVDeEMKl7GRIEiJk36xgvJsLk60a3xvOd/TVqR9lmBsCynSw8QLCNj+74paaAg6mEj7JJg9Y08xuffge7D1GqNUD6WiGHNQQtnPO4mLHY4I62VKm3h6AARf8AmPPqCJ28sQyO3Z1YXcNkSlXprmVBbWNBAKaj6kiJPr8Zth/NZc3elYSLFWkgb+1E9fOMVns5ymSF9lpKqGaAo3mfkfdywRZEo3hmJv0mL+EEzO+3TCKV6KONA3Vr1RYspkz4mQSuwIUwCZ6ddsIrFwBLgAmykb/zTEESOZ6b2wQ5nLVWqhVLNTbYMbiNzvERBty6YZ4jw5miQCRIknn1vvuJHL3DDuiZQf4mwGkEuZ5W1EC7eEAkxEkyLRh1c7UC2IEkXAOxn+e/rbz64ezeUIWnAcWszt9kgTpFhdpPXrhD0TcCRaSxgCJOqbmwvf06nG6MMtxpxVUsUOkTF2gxO7HwtIAiDE/GRne0FcfYDWAZASDdbA+LTsbyNpwNUu2uSOY7nURJAFUj+HPnz3sDHPlvghzGWgtrJub+dp3iY5/u+p+TWN0tFKmQqAM/tqsm8Rq1FjqiYHlscPZLPkDTUMQvtElvZESQDEnofnyZ7lbQYknm0Em5vqHT0jDFfhzU1OplC89JHORYTBgdZ+WMYqa7M5NWqKdQx4QC4YAb6De5YAw1zB2xWL2nZKlJSIbVTBaSY8QERqiTG5EwbjYYvnXShOsQo9lnAJ2gAe6fwwK8QA76mysFYsltUw2tQWgCxsWPP5YdJMVmyZPKvU3VAszF5Ei1/MfnhB4ewkQNIuN/iCDf4TbFzw9VSU1AkExIK8zMXI87db9ce5mmL3kHfp5fljeBisp5SDMjbytHQe8/DCM7lRpPiB2BJgRzi3O3uxNqZQMsSd53v/XYfDHgpBQTYFeqXAtzEW8xhLY6SM87ZmARMKACTBB9L8+Ux16YyPiHFSzeGwHzxt/bLhhqpUH31YC32gsrz9fl0xgBXrimJXbYuR+BxM0wMzgy7LcQZov7Nx++oIn4YCIxon0c8CZ6ZqEGCxjzC7+6x+GKTWhI9m38HAairkm4k9Nr+7EmkVJssdGOxHMj9/HFdksrFNQCRpEQBIt15SIF+WLajdR1i/8AfE0/A7Q5naR0haelQ1pjYcyB15Y6nT02CgelgMOhbyJPLf8AXlhSnaL7Xt+XXFBROnCGp4fJw3UXcEYBiNmaWpYkj8+eI1LhKKdRu0yCeXpaB64mVN8JZDgmOCxOG9a+f79+Fso+OGL+fwxjGRjsDS7wswqspMAA7iJ30TJ8UaTaBcYebg9OkxQUqwXTKMa0C4vfTc3EDxbEXwYPkaQ1VIJdV8ixtyuAbW/CcQspmlrBqtNCivSVwSkHS0+1ve3WPW+OZSbGljj1QML2EoqoUio5Yi5cKw8IO2iw5XFuW+Hcn2Yy9MKDSBKMQWZmYGJ5QAb30xG+8Wv6ua0NQWorsazd2KimIZV1Sw1XUxECAJxO7gmQNRGuSu4DQDK9WM7nrzweb+TcF8ETgXDUp6dNOmkavHEkgzYw2w6n474v1qT7Rg+SkAxa0mdv5v1xUcHqVagq99QCFKzLdmgosQwkSZJ8xidXm9oG0sZJgfZhCANr+WFZRJIqeKu5r0tyATNpAlWjlFze55nEvKJLBrGPUbkWB628sQc3SJqUxJu4ESsGZsDHnuT0w6SUPip6epZ5EA7+EkR5CT5c8TGZd1S7AXjRbwmwB3iYMxt688IFE21Q1921FukkMI25iP1h5XiNJHCahqbaAJv5wTN9ttsXAsAZLXHmb2k6uXXlawwy6Efeitz3DAdGlYvcRsvUA2nl7lwP/SEHXIV3TVZQDIhtOoSSYE7+vwwXZuta6HcAGFMG5ty6D38t8UXbRv8A8fmZAM0WUEWA8J5R7rnkMNGha8nznjZuyfFWqcNovUDeDUgaAS2g7byTBAiOWMZxrX0fE/4ek6o7ypEc4It5bnHVPokgmq1NKD+GQrXAIEX5G8gjzNsRDPdkqUDLPhqMAbbgKCDPK4P5mfSoEoWKk6eRkRt/Q/sYhJl1MjQPCdN4MgxNpAKSb33G2IDFbmKoIZypMWEAGYF4OlQOpYn3i2A7iVUl9ZkhWk6iCwCkWtYRGw69cG2Y4eqsqVS+k2HiBcIYBuD4BynaTecP8R7JZTPZhKOWqVKLkEszqXptESFaQDVBOwMRJ6YeL2Hg2rRo9FVa4QLckahe/UHyJtf5Y8IOrdT00+tjvtBi+JPD+zwRIqVmqneTAHnEXib3JxJrcJQp4PCQLGT7+fPqL43BgtELu9pkxt/TDbVL3H9f0x5Vc05G56RHzNt/OfXDdAqQxKkGRyPlvvcXkD4YSvA1kfOUtVipZDYx5CzJz1A/p1xn3aX6GlrsauXcqzXK6dzzlDDA+k/PGg8R4pToIDVYKDMfO1pBAHp7tsV2U7S5TON3PfK5a4UhgbXlTbaN7QJwYujPYB8H+gdterMVSyA+yqldXqzXA8gJ9Mapwzs5SpU1RAAEAAAAgQOh5fpOJKg6pNwYv4rbezJtI3H64nGmIiP7/wB8UvkDoirl4FySZmT+A6YkpRsPwx6Tj0EH0+WMomsUiCfXnjqu9vfjycKAsfTDCioEzzjrhp1x4jzz939xjmPwxgjNeuq7nYYjNxNRef1wmppatLKupVgO2+lgCRfYSBYdMMZriuUpECpVoK3SVJiegk79cJsIpuJi0G3O2/pfCP8AEk6fJf8AyxQdte0lOhkatSjUTWRC3AaWIAYLvtfbaMZ5/tp//gy/xb9MamC0auKgU7EbkghSu3n8cQKhVaunUg1oLKDYSdgpAEFufPriVTzbhSXYAXAnqdjAEE85I67XGE5TMKQxDjUCyHU32wAY8iNQ26nHOXY0Kelt/AbamNrdADYdJMzy54tK6hR7UTfxGATAuSIPv8/diG+cnSxZbA/YMiLGGYm08oBi4nHmf4kiIGqNq0lQxUarM0ARvpkjb1OAl8Gf3EVc0VgUnADGJIYwTfw2Ia0yYHzwijn30nx9433gqi3SSB0xLqU2QwJteynY2v057TbEPOVEmmDq8bFRCzB0s5ZriFhI53IGGo3JfBUcSqKxRtDJodb6yecEgCCLXgfEYl6leWLDRvOoCAOo1TuOnXfbFdxrhalw5LGCjXcqpAMzBEEfjfFsuVXvmUUwVKAq6oNXeBmUqwiwUBSCYmYvGFUeRpSS6E0uIU0IYMNTkaRqjYRdifFzG3l0xObP+GZVj/K36tfpHX5Rc3kghViFUDmwAIO0XNpHK3IYYyWbpliGAtbSpTUJIghpiYk/DGSVitskZzMK1OWPdCCAdYB8tgRqPQAx5kRio7UVmqZWooYDUrCCYADWF4uZ+M4m0WqGkveqGqiZ0gASTaCTY6YJgTcWFsUBrVO+rAwywvdjwiCSdWoE3uv2Z5WAnD1XRNsA6H0X5lhIqUI/52+fgwa9mOH1MnlxQZqbNqYgjWUOoiFECZsTscWOipsQq8t7jzIUHfcDDTqA3ea9ToDCXAYPAJYTeAAwm458sUc3IUVSzDJTCOwIIMn2QQSfZAIELsBzgxe2GP8AHaaawRVrGSCBLBSJ6+HyImxj3e5zNuH1LIW3gULbnA5g2I3G/pisy0d62hT4iJQEkyJJIWIIJMm+5i+Fl0NGrKviPaRipBREVxfSxBEc28HPkL3HvNNQ4xVRvCwBF9MSgmeVvFDG4vc4veMcKmroaIBgwrgglZAH3pERAPtHFFnciA3hBuQCCZO/OIuedh88PCmgSe9GwZfigp5VQlaDVVRpZlJXUpZ1AF7lj7W23IYIeCdo9aKrKAysoMTGkg3ud5/EYBeFcDyxWi5VQTSpvqDNqFg1mJ9meUAb774I6WUWD3WpStlIAPhN7+LxD+bf8cCGR3sacI19IT8U4ilOrpY2ZdXzM4VSak9BqoqNpXVqIuRonUAAPaty8ut8t7cdsjTNNHkVEVkJggESpDXvsSD5jEP6MvpFo5WrmqeaqaaNSXDHURrUkEAKCZZCP9GK0mSTZXfSNxk5iupSnU7laQVSywQxY6ySOth7hgd7G5qqM9QFPxE1Ftq+PKw06pjod8Evbji3fVNNMimniJkKNS3KkdGYchzmcTOwAp5Kj9aqBBVq1DTpiBqWkomowtzbSv8AfCRdpo6MsUqcejXcvXDqGXYzEgg2tsYPLpiX33mPOMD3BOLrntf1eoUKkEhvEt9xG4tB3iYwR0eEw0tULAKBBC2IJkzveQI2sPPGjFknJEapmhMQfPlt+O/LCljcb/vcdfnhzN5LShNPxEfZ6/Act8UFc1F9vUCbS76R0j2ByO3UGOmDTRrLxqx6G/3b/EHC+/1CCGWYvaPSx/LA3Vpll0m08jqNufiS+rmInz6YVw+vcKrXvMaoIInUJupuJmLm3kLfkK2EyMAYEX2G3n+9sJaqLzbTuSbR5zGKxM4NJAYNp5yLc4J5EeceeK/i9U93VMqp0nSWbSuqDAY8hMCIPvxuYVBtkfiL5XNVdQFKo9JQfECbXIMEXXzFvO+HuCnuKY1CmivLABYfYHUTNxyChZ8wBBzyl2iq1wTVdkK+FChtpkAiHnUw6REA74Y4t2zbJqjArV7wup0hRZdJBNhuG+6NjbCp29FZ4ZRjda+Ql7Z5CjmsvUo06Ol9SlKoVYIDAsST4tp8IAkx54zb/ZtW6n4L/wCeLFfpaqEeHLT08S//AF47/adX/wD1h8V/+vFFzIaNOo5lvsEBmMbAGNo28XS+GsrW8dTRs7SdJEd5AEknkVgTfqDyETLcWZ13P2SrQIJMkWW4su5ECRviRmc7UFRlJIDn+GQAx8VwIveLX3I9+OJOR1uKT2SFzDn/AIbkgcmbTqjawlo3vhFZqjW7tjcAAm3nFrD13+eGUeo6B9YK+IAhR4iN+pgExaJM254ertWgNTeGIspkjUJVpiLWnykYyuwOhaTpFiJ2HiF/5xb5/DnheYoHwzfULjc8jYbtyFsREq1G+2xMQQWUW84ZoPPb34DeA9q9GYWkcyatOoNGqooCmoXGlkNyFIkXjf4Uimyb0W3HaAXX/vSZE6tRvNrA35X9MFHFas06gQkMUIDC8PpMGACWMxa1sDvaUSrF4VlAO4BYKd1Uj52jz5v06tVlGtT4gIkmobgXCm0bi0AwLjCxdMMlaRlvaji+bp1nR6r3IJvAPMHSPCN+Qw52B4pWbOUVLkooaxggDSRAnaSQMS/pL4JmKJpvXX2x4agBAYBjpkQIfRpkEDrgj+hXslSrUK2ZeqVYVO6K+HTohHkzeSxgX+zsTt1NfR1sinTq9BTQzwPgGrULbHYT1vbz92+IvdUVZv8A/QDW/wAv2dIuQZiG525SMXXEOGpTYqIgQANBJI3nw8wLcjIPvovqLHMvUL6l7sLpvI1ETMiI8I8M9Mc0XTcWNJWkx/6u+hmDSI1uh06hA1EnmJK8unPFp2bzWigyg5dnMMSwOlkZQdUiSxIMwTzGH+ynB6jZoVdLrSVGtJCs9gJX7UDUQDME9cUnaHs3mVZfq/8ADYnT3JAam3IAMQBABAm1hyIxSmtj4uLtMqON5rKUqndOalEsZRh4qIV50TADqCBcct8M5ekQR7N2M6VIgaYiWBJvabcrY0fjP0dZXMZYirTXv+6Ve+Ahg1NAFI3Gnwjw7EbzgGy/BK1HK5evmWYu6M2hgZUiNIY7loab7bYeUaRJtPoos7lkd2NRlXS4AAB7wro6neZ5dL4qmypGjS3hlTpPLx6oUSdQNrmDfbFnnsoXYwVYkCwJkn0aJgbxYCfPCjxOn4HNQFqbCw1VSQDfTpUU4O0zz32wsWLxsIezvEFVKNFjLaAw1OrN4l9kahKQwNgRYgRgho56VlXRtospmGvAHvBIJOxvgE4K1DM1XVWqq5YlQKTHShYyWZFaIBibAdcTeLcRrUn7vL06YXfWCQBBADamGokat4E7CcCHJvejp9QsUUuDsFvpaoOuc1n2K1MMgHJgFRzBuCSg9fwDm2PmMXnHuI9/7ZYtvLEzzHPlikp0tULzMg+m8/jjoi21sjlgoOouwwrZxKS061SmXaF0q4I2USQxEWnVMH54H8/xurmmA9kX0qDCqpubnrcknf3YbzlZ67DdmMKFF/cMWvEOGU8u2Wp6tQbxVGpmHJAh1FQ2CzYdLk73DaQkYOSsNew3GEy9I0aDd46y9WNWkNfxO0QEHzsBvJKD2zzBZKaqDrvKKWgRMsTZREXP4nANm82iotHJ00Cmor1WR9amHF2qH/eQX0gedhc4K+HMcuO8I1GBq6n0Am4uNumBFtjSilryFOS4nmlF9JJP2mufS8Rjn7UZhZNSirUwJMQbLcnfcAE4DMp22GZr6Qr0wsAK66SSeU6iCecWO+4g4KOI8YallzU7p6sCNKKSzEg9LAWALEEDVBGHbfgTgVnGe2YzT9zRpvTcIruwKqVVmjVJgFAYuN5GJnDK5plxVZ7PpRiLsNKmZuCQxI32+YvwKjXeu2ZGW7unSimzvVJqnW6sETSdDaCRM35TNhddo87Uy1MVEV6ihodA+mRBAOrcAHpY/jLju2dFv+hPRYUwtJWVFpjWzMPBCsTHJRLEzv1PPGd9su0TVcwKZbSqC+i8AwXbwnePDY8sH3Ds8mlWFLuhOpRA2aIGpTDE6osRAG3PAxT7CmvxCpWrMtQOzFRB+9LMwNvCIUXiSD9mCrSY+FuDk2AmdywovSBYujR4y1pDbQCQTBEGdpwviKCqj092Akeu4j4R78brwns7Ty8EU1DHaAPCBJlbWMdMZxxPs99Z4tX0FaIK0/ZQEamtcAgTAJJHT34Rxaavs7cGdVKNfS+wG7P8PpVKK6wNRcrq1NKxEAKLfrOJ/wD6TP8AmD4Y0vN/R9TZUTK0hQsWctGpjIXW7AnlJCiBc25Y8/2e0/8AOqf6Gw845OWiMI4eK5lRkR/AyreJhp1HTfU0BWJHUQzkDa3KDgl4c8aXKEFA6WkKYg0yq7X1HxTPhI9KjK8UfL1Fy60qQQkL4aryGEmysPZLkwZJNp6YVw/jneLWAokCkDGmX/3dU7EyzPpLPA2uDe2IZMkpJOPghFRTdvtltmc8VpmAJ0gQb30Gw6mP1g4hcPdnpNCBGQhiFViCGAVtJAGof7s7RaCAdljie6inQ1Lp1E01N9L6J1G5Gm1pAYeuK/tQjdzTqMiiiz+wqhS1m0lgmkgAdTcxbniUJOWmUajdJonVNbRJUGRfuvETsRA5xaSx32xmfCeGZc5ylRHtUszpqByCtWitX2lJIGoKLr9oXEkRjTG4PWZARUUs6KVIILqxEjWhF1k7KSLYxc03RoUMKqVAIWdXeA3AA3OoWjpjrxXuznnJJmj8V4nVOYIQKbQk92dSaD4i+xkTebfLBDwuoP4L98wshbUCAosXgQIWJ6+vPAhU4LXFekocdy1FUqHSA8srAzPMkCTI3OCnLMyUVpEggKFIkgdLSOXrtGIcoprZfPng4rivH7ZG+lXPUmotUFRa9NqRUqCT/Ekd24IspQsCWF9wfaghv0c8RqUstWZEpnRVWGYSxNTQhiVYDSomAJOvyxd8R4U+ayIp0wCwVk6SadQ6b8pCg33mcVfAey2YpZU02pKS9YVCCU/4emAGuPF4rTzExvjslJRbTZwJqUVQc8AD9yC7ayCdJIBIAdgpmfGTEGR1gc8SuIK48SwF0nZTOqAYDRBHXnf4UtBHVEBJHhFrWttqBJJHXc9YOHu7c/eaff5WnHnSzK9D810afwTPpUpAU7BQov6bYq+0na7LZYHvSHqK6gU1jXLHSNIaBZWJJnrgf4JkatGlUK1Qq3cttcDTssTOkes4EuP9oaDVf4hDVldagtcshkAbiZG3ztOPQhJzinEDSi6kadw/tUjpUHjVkJ3WJsD4RJLR7PqCIxRdreMU8zRCJ3sCKhJoOYAEaVQjUXOtbWA5kQYzdu2ulrrY3A1KTE2uD0xYcI7e0TWCVCU1iAzEaZEQCROkeZtttik1UGIpXLovDw8V1FM0HCH2tRUsxBBuB4FXmRJ5TMYsdGRyqa0y6h9jUqOoWehdiZ29lfcBitr8fzNRjTpLSA21gByp6OtgD0MEYg1+GpQcVMzVarWUGGeWI5/w0HhXY+yABjjX3Kya8FhxBKqo7qKdJSZLEIlOepNTfe1hP2QZnGXcQ7V11cw6t4paVOkwCIKmDFz0Ivtgj7S/SCqLpoMalX/MN+7/AOUm2qRI0gKLe0QMZwamok7+/wDd8WxQrbFbsJauay2ZRVX+BUE2qN4b8kqAWE8njfc4pM5lmp1ChIkQJBBswkXFiIOImnFw/D6a0gxchiqFVAtuSxJ5AACBuSekkWboaGNyTa6VBD2NVlXwJpYOwNYbkFFYJP2Vi8D2uc7YteP8S7rLaSEdFPsMi6ZJu0WGqT5G2JnCsjUy+Ro6u701HLiF8clRctzUKQse/FB2tzDdyzLurKZ6XF/wx6WJL2OTW1Z5+X+/xT0V+Ro0QcvUDadNSWpvM7jxqTEgzERqtA1ROC+n2m16gssVEgBWaByLKLgflzwHcOABo1DAL05kkDxBd5NiSbX64MexSsVrNBNOrVVXaNUtoQOA07yeUydsebNur8nfiSboDuKZerToVHqNqqM4fvVqDSC8yAsAklbyJG0RBxofaPjL0clSqEov1gqHpumtT4S51M0mFKxEcxexw9wX6NxUWM5TqBEqFqVE28MGzaZkRyBFzE4EvpGzVOpVVKbo9MUl0hPZR4YPy9rUmnyAAwii32Unkj/Hxoldk+0VfMZuglUUxlaRZwtOnpQsEYpKcwGg7RIneMX9biBq5hsnTJZKaw5idWwOvSo3vBtFj0xSdgMtT7ijURRrlgx6kK28Xi3zwR/4BnczmW+q1DRoqo1M71NOoyYo923JSBBtEXExhpQp0iMZ8rci1btGqUdHdN/DhRa1gCNA1FWAEfAeuIOU4iz1A6dxIDAk98TANxpBCkiBcmQRG5jEvKdhWqOabeBCAKjqCCW0iQuknSZO5b0nEftLwJcrVnRKO2qdUbfZgD8x7IiN8Qakk2dqcJNRj5PK3GawqilTpia3/FUyAALkrPhaDYAX64qcnn0yz5ivUkrq1BgQbXpgAEiCok779DvQ8Bq5o8SSC70lqeIkHSKZBJUmALqQACZkjDdWk4r1NIkpmSwWdKEq7NBYyFUgkQQRZRgwWrYssjjLivwaRR7fKFFStQenRcakLDVNNRu4UHRuDDfEzZ//AGw5H/M+R/TGbcf7RNTWi9agyKHGorUDd4g9pUOyjTNtjz6gm+ucJ/z1/wBGLJX0wXFakgR4rxXMUnCFQS3ieVABBJLd2wgsmwO8mQCRckHYyqtVSjoNS0HZGAcMG0zMhgihZ2iTI3g49yfZc1o+tVa6wTKoafdzy0iJC7QCJG14vbZfgOXolO4atqWLlhEhdJ8Om4gnf1xxLJBIjJof49VA7mpSQu9WnR13PNLO7aWiFW435gHApV7TeyNEsSwcA6wT7VPu4ZRZdQsbsfcS80lNMUmOpAAsECdIAAWYB0gAAAnlgT7T8KowhpU2Dd4urulYFlJuwIWNYiR1luuFjkjKel2GM1EvMrX7yXR1R+7hVZoeDIBZCbGASAeYtgTzGWSlnsuwcEtWZXsZEMAsmI2n9zjzsz2aemAK2WrVH1ElhWASDESga53md8HlOSIiB0/oOfpgSmot19zOdxSQ33KxMEzzPL06YUyGLD3+WHGpEb3jCgk8o+Puxx00SdkLhGSqimBVUbtYEEeJ2O8+YERbE0ZYFlaACnsmLi+q3UzzPph+DvqE+/Hpa+GyZZzfJgUUtDK5NRso9wj5cr9MNVchJuzrMQLR5wIn92jEiB/bbCXb0934YntbKRfF2iuz/CXOXqLRq90zBYMTYVFaCBEzfA5kewOXUzXD12kFtTFRvJACEb3uScFGb4/Qy6F6zFVEAMAWOo7TpE9T7sQOIccoJTFU1AtNx4XM36+EjVb0/HHs+ji3jtksuSTlbAMfRZmDVca0p0wx0kkliknSSo2JHIkHBHl/ohytNRrr1Kj3DadI0sACJWGIN9ieRxTZr6Q3q1AlH+HSLwWk946yOf8Awwf5fFyLHbBd2eyy0DWoRAR9YIBuKmxnqQs+/FPUKSxOUROdSSZWcL7J5jLExmUaB4H7p+8XyBk+HlBPwxC4zwao66s1mdZUQEprpHvm5PkAMHC1ASbW2/fKcROM8LNfL1BTpEsBIIAsQeth7OqzGOuPNx5puSsvBpSTktAL2a7OZapmO40q7MTpaoHIgA65WfZGwJXcdLmm+kbiNGvnB3FPu0ooKJ2GpqTMCwC2A5e4Hnad2Qz7ZSocx3jq+qGMye6BHhIvMxsB6Yoe0jh6z1BY1KjuRBEazq2O1ycekppukPkwvHGLl52VOgzgq4dwZWy/esZIqd2E6AJrkjmL+gjnNqbhnDamYdadNdTttHTmSeSjmcatk+yy08slHUpAuSVnUxF2AJkH08sSzTSpWbDk9uSk1YB8d7U1QtGnSdRSRJVURQJcnUWsNRJUEnbFXU4tVzAVC2ouQD4BN7AADBH2v7GGlRpMrI7yymPDqWC4MbSsMDEzIvip4BwCoMxl9wrsCrwQJUSRcG4IIHI+EyBjpWdKL4y1+v8ABz8L+poaqcPqUSab94rIgjdW0kgkgH2dzGN17E5JMtl6NKnLI4ZwSyHTqOoyQRIOreOQG+4FxjhNNKgrZl+9AgmnpALwDGtlI8H8m5M3jFflvpSQZqnU7vStMhF0QqrTsDFOO7EAm8e/nhYXKCldGjONtNWaZn+0Y1HK5QaqkwzRZAbnaxMR53GMx7R8OL1giH+IiopJkCBl2qVSYvfpzM3m+Djt32sOWpUs3RhTUbu3JQEsVBg2NrBrTe2AXhebqVcxUzdZFpI6sPZYKCVWmILAiI1WnnvyxpJ8bjth5NuvHg87DZKpURaVNQRW7wKGJg1EeYkXC6Kg1T643/gmQFCgqTOkXa9z9o385jyjGZdguHtk8nV/3dTUwNMu2hWRgsknpa9r6Y88X+T+kGkwY1qmV0BQyim7M0AXNxptbY417djLG1v5C7N8QIuF8O0ncnkFG/vOBXjnZepXZdUkI2omwvDDwDnAbTeReOpxSp26Wo7DVWFNlNmEEMWBVlDKWC6Q3UG/MYk5PiwpgAZuvoEqruEanq3ALAiIBAAMcsG9U0OsbtOLX7LzJkZemuXpLTjUdZ8RAJu2s/acC52G20gAEz3FcpQqVdaeN38QcEkHvC4DdIOki1jB88TeM/SNlcnRFOifrFWNKhSbzJZmMTqc9L3HIA4D8xQr50NULaWYsxSnRqVIJvcgiASSAviIvyxPLtKi2DG7k34Ge1XElGXmkiU6dQa/CAJYgqx0mCGhgdTciLXxR99w/wD/AFc3/wBVf/HBP2PzsVe5roXenARKqCQ4Hh1a4gWELp6b403VU+/U/wBRxNS9pVLyWcfceq1orVpG3L3x+/64fXpE/phBUe/yj3fhhewuT6+X5+/HmJI5KPVP7ny5Y8CXuRf8Pf8AhhWkQSItvf8AInHKzCZnby/XBDQ6KXIY4Lztf3fn64QKtyIHrhag/uN/K19rYwRL25W2n0/HHhBvfb99fP4YU1XzWYPOSMNlw1tSjb99MN7cvhi6PQNuswb394nDFauoBJEDqxgW6naIw4dMe17vL9/HCxVX2TuN7/KbH3nB4P4MMgzsBHl0/TCSb9PcfLDrutvED5k+fpv+5x4dNpIg32N43Efn8ueNwfwLQKfSOkZPXqAZaiQCBDEkgAg2Ignfpip43QrZvIJUFJV7wWKrpA8VxElSCR9kgi0qN8FvaXJGvk6qoA7MsAQN5nw7+OBbzi+M67LqHoZnLPUKzEI26tfxAdVYCfInHrehb4tNUcueu/gElmk0MCrCLG3Qj3RjX+xGcbMOzVYZzQpOTGw11FXYfd0i9zGBHtr2TcZbL5hACKdCnTrGRMrCq8bkXCzv7Pri67BccWo/dU4Vly1PWwtJptpiRdpWpvyPUYEpJ45f90Vr6kwybPVqVdwq0FoqghqqsTrH3Sp8h4SJvviDxTt7l1BauKhqGmyBu6ZVB0fZQN7Ja3ik7Yn1KTH7XuBk+g2+cbYyf6QuJN9aanpACRBi7SoOr5ke6Mc+KSk6RWTRUcX4+Xeaa92BYRvHmeZ+XTEfL0w6sztpVfUlj0F7mBhmhwqtU0stKowYwCqMQSN4IFzjUuE9gKQytMVVioF1MVs2pgZUuDdYMRH2cVyTjBdmg0nclY9wLhhytILTpkswBdubTddtlVTIEfjixLlyYqFTcGCDHu9PSPhiVkOG91TWmuoooGnW2ogcgCwnTcmJi9hh9+GqRcKZttb4wbzjilkixm0yj4lwtq9mrkilLBfDBJRgJJWTZosfnjspwnRl8vUDqtOkwZ3YnSJ0s4X7xtZRJJPKbXdPJKhDIsRtGqINrDrebX5g4qc9wsNqFVz3XtBC58DhQBpkSbD7TWtvFspxaphjKgb+kTOVKmgCnoosSF7yO8MCSWj2dQ2BvbYYpO03CV7urUuWRqSqdUQr6yIUKQVIWNxpIIuIid2gU9+tRRTZaYsrgnULnoQxO89YxC7TV61VKXeCmiVF7xQoN1kgE8utvPHfjncKb2c7i+VpaCnhvHKr5NK9RKBp02gUe7J1FRpWpqcsoKsSY0jc3uBiDxP6SK1cCCADCtTbxGftal309GUEWKlTis7JZ2nTp1aNQtFRjGnVpummYE+W/QdMJDHJ1jmRqhqbhiJgVGRhpaNgWAI63HLEr20OGXA+1OVpUUQIqkjVqdS8vAJgAEUhawCxYx7OBivm/rOYNcqEp2KoAAGMXawEAwD6ifWu4hRNEhLPpVZnZtEah5iYPIiARtifxihXDCmEKNo7xjN6aTEMN1fkAbyfh2el4J8pP8fcTI5SVIg8R4k5qlgdkaJFjpbxKI33m/ORhvI8XdpUywedQInUPaKgDcHeL7Y847k4r0aS6R/CIBYkAGWJJMHCCxytOCaTEIQKlJ9ZhmiDEFSI2O++HzzrI0w+njGaS6QR8PahQBYO61lMEadTNTmYS4KMonn4ulhiVrWuR3eazCgmwCLI6AktI36DfA/k+w2brZf6zTpEU9BqA60DFRzUapJ+BxN7N5sNQEuWJ3MkXva17Y4MkLd2ez6PjkuFNEftbk2pZhHWrVaq6j2goPhOkAkEybc+UeRwWa+L/wCR88DXY7imVHEtdUMumQhADKWUGZDTBgWsfUTONq+q0/vL/wBJv/LFY2opHDllGOSVMG9YgyDt5fv5Y9SuPjaOe239sKNC0wbTsOWPVoeLaPWOv448Y59nK5NhPp/b9cLUxzInnJ5+vP3c8KemQPsx+Vr3t8p38sIWBYRO94v13gcvM4w3Q8ikCdPyEjzPS874Zr5vSNMwSOg2PMHqfw+Xr1Collk8gSCPIkbQI2vJ8sV9SWJJEkmSbc/6nHZ6fFf1SBsVSYXvtiQcyIIsMMLk2YSB4RbcCfwJ/Yw5QSnEsjm3l8px3AE/WFBiQfnIH9xhVKrZm32Ue+5+QHxxCzGZWfCCBt6xv8//AIjCTmTGkgiOUdf7DC1Y1kqrUMCGnrNjPMRhurmJA66bwT99ree2GC8/v93x4phjabCPcX/XDULZG49m2TI5ooWVwtMqykgj+IBuLg+L8euBD6M8r32fqVHAfRSZiXg+NmUTLA3ubnzwV9oX1ZTNAD2qB/7XR+fkpwM/RpxNKLZjVqltAFuQ1TPvIxLLahKhdGjcT4cldGpudSspW5sNUgMAIEg3BubWi85T9HLtQ4l3TWZhUpH/AJhMf9yD5Y1FeO0iB/Etzk2262vbpNsZbl6hbiruWDslbWJAGsIwIKxpAYoAdrnHN6e2pRfwM2jWGp6jOqYsRA3949dsAP0sZKVoOAbF1JvbVBAk7+y3pfbGhDMBl1IQw87W9+2/OIxD4pQSsjJVGtGEaYPuiIiDzFwY5YjjnwnZqvoY7KAPkcsQCB3Sg32KgryjmpP98WX1Vh9n0uLjpc8t72viLkcklGmtOlCotgPE0fOd/nOJSVSLARO4I8vgBicttsFilkAQQJA/v0P98LG8m1jAAnrtBmf36NimxIO/rBvysOgGPKiSPbIP80D3xFuuAMhGcRr6ajL6rMf6m3/ZxXPkA4io1SoGM+IgcoIhYj0IIufXFiWi3tRcEx8rCPeLY6mhmD+xg8vgDYPVuxtB2B1VFUD2QVvA85i4EgbwRaZx5xLswtWNRdhT1aCwQ6UMQgW4KrFhc3PoCM1RsSL7H+w9+PEAO0keS2v6zbbDe9NaMACU6lAlQsFjMFWGowANiOQ2HOd8C3ani71G0kBVBnSCYJNySpJvPM/KcbHmFQghlBibfvn+mBvN9j8u8lKSq3rE33kgn++LY88U7khQH4xxChVUDvKhU3J0rLSOfiEEERBkXmTthfBO0NSCjHWX0qDUYTpT2VLnkL7/ACtiyz3YCsxEGmgHUyepJgD88V1XsJVW0moNUEUxLTa/igQZkGYNsdkckH0wFnwvjKVM1Rqle6dC48RkadDcxBF2i4xK7egsEIe5GkLAOtWOqwNyZPz+NBmOytedT6aUkgBmk29Be3MRz2xCfh9UX1G15BMwGB35dfXAm/cye5eymKSxqkvwat9HXF2fguZpsCKmWSqkEEEAoWW3Lp7sZn2XrqlEl2CgtIJmLATB2tI+WJGQ7btQBFOiKYcL3raqhL25ksI1CRbkxA5RbdnuN5dVZe6VVYkwKzqF2ELKEuIAMM3XfBnpHV6bP7c1L8jmV+i0VFFZOJUPF400pVPOd7EQbbYk/wDpuv8A5uU/6mb/AEx72Poq+TRmALMW5KTCsVAg7AKBa2/mZIvqNH7tP/pL+mOeXqGnRz8VLZZCsxnw6QPZBe0+fgEA+/CDmKsRNBdr6Krev21kb4c1b2tBjmfOw/flhJDEDQHZj90MTqmNPh2NrbbjHIk31/oDlR1IVYnUp6fwoHrd9tunrhZzyIQa9amqKbnu1M7+Ee1BPWfjiV/hVWJNF/VrD/uIvfz54j8R4SKlFqdWoirUUqxNanquOUEyYv8Ajh0ne0zciszXafLAmK9MruJkRPkVtblyxH/9S5aLZin5gsBBkjnE9bdRgSP0PvcjO5cgTcLXuf8ARHwnADmss1N2RwVZSQw6EY9KLT0mLZtLdscuLHMU7dGH5c8RKvbPLGYroY/5v0jGR5NA1RVepoUkBnIJ0g/aIBkgY0Ol9CdUgE5gAHY93AI5ES4sbRjSnGPYNsscv2tymoTXSFIsRUuBvB04U3bHKkkmulzNg8Tc/dwG9rPo/bJCmwrU6wdtLBbFCdpEmxg3HMHywOV8kyKCTMm2DFp7TDs1A9ssqP8AjD/S/wD44TU7fZUxDvYXimR+OMqqJBImYMWMj3HmPPE3gXBmzNZaSkCd2OyrzJ/DzJA54Z12xTSB2sytYPS1ue8R1Ud3fU1MgSJMDUfPETsVwYpUqJUgqyq2mbE+JSDytb5dZx5wvsPQouzkVakDw6oWD96Fgkxte3niZw2t3dQuCWAkCWUs19jpUajYXMmNpm/NPJGUWkHymEwyiKYFOINzbcbb/vbCMxwfL1fbpLMTqXwGZH2kgnf8cM/4/wCGVWHFiJ/Exc36dcQl4tUK8xPkI8Rtffn0xxpSuwtovMnke6TQrVCs7swJERaQJItF953w9U0yL36z5AR8d9/0GqbuzWLE/wDu28xPp+5x4+TqBgYZTNyZjaTBI3gbYzi29sPIKXq8w3OSCZjyG39MJp5lTtBg9bT6kmT89uWBAalInz6zBPlF+UxHyxJVzMgeIrEaZ26/qRvgcAcgn7wSSCTy5neN8eVNrgTcm1yfhP788Vw4i4UTT1HexiDP7vGHKGfpt4rjlB/fLCUayejHTEEnnAMfP388IpGdlZR57DzjDIzKwNJE2kD+sfLDrMxEge8Hf3/ljUEUaRAjoN7QPnhdGiBYe/a56CfLDYzAm/vgD4/p6Y6qxm4sL2InbeOV+c4FG0KrDxbkTtfzm0DYg48d5EWmfOfdbf4e7CaNUERtHvHvtvPL1x5UUEAzY2tHObflMR8MGvJjxXtGnbb39fww1UsSAJ6xBAj0uOXLDjqV3NvlHwm/5YTDSNyL8o+O2ACyk47kKlQGEQ+sA3uPTnbrgPz3DnJKMBTJEG+kexclmsBEmbD0xo71CLGD5WkfCefPyxUcQyBragWXkCNIMDeTJ3+I9MWx5OOgNJgLn8icvSqd6y6jp0iQQwvGgq0EGeh2G1zipy2UquAyKxU7GLdN9uRxoWX7K5cE+GmWAsdADbwZUflicuRRBGk6bCIER6cxETaPjjofqEukGTvRnfDMrXgaTpDX9sDf0M3k/PE//EM10f8A0rg1o5KnHhAiAojaRPLbqeUW96ddLqn+tf1xN578ARKHBC9qrPVY3MtUN5JPhUgXn7oxZ5LgJy9HSHqItzPeCmLkG5lSdok8o23xFzArMpFTNVlX7tPuqQjodI99zhg9nMrIdlDuBALFmMDadR9q/MfpifuV/JlKRLNTJqZqZjL6zadfePt5ajtGxw+ufoKNSmsymY0UdMzsPEQRcfaHrhmilNY0qF0iAFVZjoPSRh2mLza+/iMnkSOX4Yk5L4NaFNxSwjLuBvNWqF36rTE+4EXHocA30idnTWX6wlOmj0l8aU1caqfJpY+JlHyn7uDnNIo3Om9iSJPUQRJPkOovipz2ecse6U6bkloXUYABi/hEGbTEAEXxbE2pX0LJ2YpGNE+j3joqAZaoTrW9MzJZRul+ajb+W3LA52r7NfVmVlvTfY/daJK33EXB5iehxR0qhVgQSCDYgwQeoI2OO6UY5YC9BX2w4+K2YNOmR3NCdtmqHwk85AuB6E88UPEKnhUbnf0H9sR8sgVTO0j4D++G3dmM4aMFFJLwaxnR5Y13sX2aGVow6g1qsFwfsqPZX3bnzPkMZN35RlKmGUgg+YMjGw9mO1C5ukrSFqizoPvRuB9w7x5RiPqeSjroMS4qfz2A6wB1Psm5G3xx67TYxJI5DpzO20X9MMvmDIlh0uL9IFzB588N0yH2IY/yk+1PMjw+yo3+O08AWNPkF1atp5C42EkRHMC5+WHPqSaiAotyO/qQZ67csP8AeCYj4qw8uYA59eWxw9oJ5dI6nc223/XrbWGkR6bqotC+gP7Bw/32kS0xFxYyPQf0nCPBuI2F97weUyY3w1RRrGQ0WN4IXlaBva3r64WzHNWUkbncGR15SyzBmQRjjwlTDeKIAIMxEe7n0PPnthaI8kMFN7DqPvbe63PnjnoQZUXmWvInSL2MA9fX34NmtEsUwIggRaPeZny92IzVBfwi33RNpmOUeVuXPDVGvE6mkATq+1PPUIC2g7cgMPBw3skDYg2tuN+lsA1jIyaubDSRtYAn7O45Rb9jHJlAggVHAPUk+64tbliSqgGJi0x6jmfj8sNaw0jULHfmIPTe35+WNbMJVaimw1EHcADfkRI+W+Hvq7bkgmb26E7e62PKJDSZG2wM8vL8/PCi4Zo0kHptfby5/wBQMYXoUMkDuCNMGZgSNj4Te8G/r0wmmkHcbmDMc/S8wP3GPEYyCL+pvMbbdAeY/CfKz7zqnbb2r7DqL3jkZtjbMx9kvbaORIA5neLenTliOKJB8TCOjAT8R5Dn058uAFjEXmecEwSAN99rfqgMIkFTPr0HXY25+WNbMOVEG4iT1kdL/P8APEZ1KrMAnbwnc3Gm8cib4W6MTsLjkbztfmQQYsZtHpCq8NYtILQR9liLg9FAt8Lc7mWQrY7UAJuoE7kRyNtx0JM7emOp05CwH5Wgc+urexvt78NJRYAAhTzuY/8Ajzkm36mHKNU2BBBBGwJB2uCZnfrPoNjQqEhBMcj03I5bG+9ufxOF6F+7/wB2Iz1nJnSB5QDbmbxFxB9/S3v+IH7qfB//ABwaNZd0qYNMGBMDEfuQzQdukmPaHIY7HYhHst4IvFqhVARYlST7o/U4dq1iKwpgwpVtt7fze188djsXj/Syf8hYpgEkKJ1xMAmIHM35YZzJ1UKhN9KSPWd8eY7E49lEVPaHKI2WqgqPDRJFogqCQRHmoPuxlAGOx2PR9N0xZdiSb4dqG3pjsdjpFJ/afKIhpaFAmmJjnEb+d98Pdgsyy52mFMB5VhyI0kwfeBjsdiT3jZkahmKxUAiB4gNh93+mF5FpXUd9TCfIf2GOx2PKXRRdkjN8/QYSaxUsByCxtz3x2OwH0MSajnWBPtTP+o/phDoAn/tY3vf3+gx2OxomfZDyFQ6hFpmY5+uLCkoMSBseQ+7jsdgPsVC8vSB0yAZa9t7AYbpKBqgcvzx2OwUKyv1HULm7Cb/ynEigNTMCARvB6lW/QY9x2GYvkTT8LhBAUNEAWv8A3w/nTEbbHkOuOx2FfSGGaRktPkfiuFUq7SL9flH647HYzAe1T4A3Od/ecN5euxAufbUe7HY7DAFZj2Seamx5/HCA1lPW5/1DHY7C+BkO5umNWn7JBtJ5NH4HDGRGw5SoidgEFh0HpjsdhvBvJFzpgGLTBMczA3xM7sfsnHY7GfRNn//Z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520" name="AutoShape 8" descr="data:image/jpeg;base64,/9j/4AAQSkZJRgABAQAAAQABAAD/2wCEAAkGBhQSERUUExQWFRUVGBwaGRgYGRkfGhwYGhcbHBwaGRwaHiYhHBkkHBgbHy8gIygpLC0sHB4xNjAqNSYrLCkBCQoKDgwOGg8PGiwkHyQqKSwqLCwsKiwsLCwsLCwsLCksLCwsLCwsLCwsLCwsLCwsLCwsLCwsLCwsLCwsLCkpLP/AABEIALMBGQMBIgACEQEDEQH/xAAcAAABBQEBAQAAAAAAAAAAAAAGAgMEBQcAAQj/xABGEAACAQIEAwUECAQDBwQDAQABAhEDIQAEEjEFQVEGEyJhcTKBkaEHFEJSscHR8CNi4fEVU5IXM0Nyk6LSFoKy0yVUZCT/xAAZAQADAQEBAAAAAAAAAAAAAAABAgMABAX/xAApEQACAgICAQMEAQUAAAAAAAAAAQIRAyESMUEEE1EiYXGRQjIzobHw/9oADAMBAAIRAxEAPwDY85kAwkWOKmpw1piMEJwlhikZtaEcEwX+rmY2xwyrchgkakDuMJXLgGcU90n7QNVKUEapEggRPlN7RbEerRNgCBEnyA8h9oz5H3Yu+0UKqPJEE7AncdBvtzwP1NNiYKtsTM6uhEW9JGOHO7lZ1YlSoRw5W7+oNUyqnkPLlH4czh3QSL/aa8EfpYbX6YiLnkWubKFKzqJG+oDSAL+c/habBXDC0iRE6SPfB29cRKCGhGG1zMRHvnyxJpZmSQxVQu2kgk25FQeXxOGKuSBGveDc2kDf0wirR3KldP57Rc7zgWzaF160khSx8pCg+pIn548yVR1mAWt964M9QhtbDa0mIBlNoMdJmbWJ9JGOrUCpkGbXJAI98QQL+XrjJtbNS6B7Jdg8pSrK9PKoHQ6gxqO2lhDAjxC4MXwUZioyliQhNiYY+YsDNx0wihmBBLRPPTf37kfG+9uZTUqBjOoWgCF38h97ffDOV9gSI9LPOQSAYG5IkR0HQ748XMXvJ2gh1kW2IAE9N/nh+pTAIVZP8x6neN5Xb9jETMZN9QXVTNPmV70VAf5GBAUTFzNp2wlMe0xOaqU6isjUw4MhladMER4gATz3NvOYxk/Hux5ymbpKuo5fMOAjGZDSJRoMyJF7ahB5HGpHiSIypLMwBEsWNh1JmZ2ucUfGq7ZkoupTDgqdZkFTPhO4axHOQTfnhscicmihp9lqcE6FJsRqE28/31xLPZqkFGlFk7+FfKNgPPBDRyTlQWgHTeOv7GH6eS8O/le3r+GH2AG24GG8RXwrYaWC3J32ubxywxW4NSRXcIrMQTc6iWEixcTzB9cFi5IqQQFJ5bdPXDGb4SCSxEMbwdukHnBH54FhKSrwgMFDARBLbWgWJ5euIz5OmCIUkDnZRcj2ZGoi8TEXxacWsBLQgvq3Ag+e5vYx05zIjn+0DSAnhUDTPM89zt+N8Gxkq2WeTyum5AmLxqFwY3G8mTtb54MOBZBe5VlHtTqO/iBI3xmeX42dUyzNO5afz/DBx2S7RARSYQGbwkdT94AbG3zwU97FdVoL6GUG1sefVFA9Ty3vzMbYsqdCDy8+uPVuYiPQ4pQhS5nJGAbeG4idp54R/h4F+f7/ADGLes+m1vP9MOVsuzCNJjrHIGcBoxWNkdUct/6emEHJ35cpxcNlTcQf2MeLw8+WCtBKo0ByiPhGGBT8ut5xc1Mhpk8ueK/OrMgEBec2n+mGsFFLVpXmb8o3wn6uer/66mLnhWQJZiRMbEr0G4nz5jFj9V8jgdBBvgv0lVKrAakliolyAoMAR4QYlpn8QBjTwLDHytTzRSqSHERAubSPaG0QRHP1IwZVu3ubqLTqpU0/V0QCN21QCxUqZ2ggwACN8KpNdnKpOPZuxXFXxbjiUFViCysSJWCBAm/lY3xkGZ+kLNVVJeopWoQdKgqEdACArA2B3iSYHKcQE4w4ptTNSBphVDeEMKl7GRIEiJk36xgvJsLk60a3xvOd/TVqR9lmBsCynSw8QLCNj+74paaAg6mEj7JJg9Y08xuffge7D1GqNUD6WiGHNQQtnPO4mLHY4I62VKm3h6AARf8AmPPqCJ28sQyO3Z1YXcNkSlXprmVBbWNBAKaj6kiJPr8Zth/NZc3elYSLFWkgb+1E9fOMVns5ymSF9lpKqGaAo3mfkfdywRZEo3hmJv0mL+EEzO+3TCKV6KONA3Vr1RYspkz4mQSuwIUwCZ6ddsIrFwBLgAmykb/zTEESOZ6b2wQ5nLVWqhVLNTbYMbiNzvERBty6YZ4jw5miQCRIknn1vvuJHL3DDuiZQf4mwGkEuZ5W1EC7eEAkxEkyLRh1c7UC2IEkXAOxn+e/rbz64ezeUIWnAcWszt9kgTpFhdpPXrhD0TcCRaSxgCJOqbmwvf06nG6MMtxpxVUsUOkTF2gxO7HwtIAiDE/GRne0FcfYDWAZASDdbA+LTsbyNpwNUu2uSOY7nURJAFUj+HPnz3sDHPlvghzGWgtrJub+dp3iY5/u+p+TWN0tFKmQqAM/tqsm8Rq1FjqiYHlscPZLPkDTUMQvtElvZESQDEnofnyZ7lbQYknm0Em5vqHT0jDFfhzU1OplC89JHORYTBgdZ+WMYqa7M5NWqKdQx4QC4YAb6De5YAw1zB2xWL2nZKlJSIbVTBaSY8QERqiTG5EwbjYYvnXShOsQo9lnAJ2gAe6fwwK8QA76mysFYsltUw2tQWgCxsWPP5YdJMVmyZPKvU3VAszF5Ei1/MfnhB4ewkQNIuN/iCDf4TbFzw9VSU1AkExIK8zMXI87db9ce5mmL3kHfp5fljeBisp5SDMjbytHQe8/DCM7lRpPiB2BJgRzi3O3uxNqZQMsSd53v/XYfDHgpBQTYFeqXAtzEW8xhLY6SM87ZmARMKACTBB9L8+Ux16YyPiHFSzeGwHzxt/bLhhqpUH31YC32gsrz9fl0xgBXrimJXbYuR+BxM0wMzgy7LcQZov7Nx++oIn4YCIxon0c8CZ6ZqEGCxjzC7+6x+GKTWhI9m38HAairkm4k9Nr+7EmkVJssdGOxHMj9/HFdksrFNQCRpEQBIt15SIF+WLajdR1i/8AfE0/A7Q5naR0haelQ1pjYcyB15Y6nT02CgelgMOhbyJPLf8AXlhSnaL7Xt+XXFBROnCGp4fJw3UXcEYBiNmaWpYkj8+eI1LhKKdRu0yCeXpaB64mVN8JZDgmOCxOG9a+f79+Fso+OGL+fwxjGRjsDS7wswqspMAA7iJ30TJ8UaTaBcYebg9OkxQUqwXTKMa0C4vfTc3EDxbEXwYPkaQ1VIJdV8ixtyuAbW/CcQspmlrBqtNCivSVwSkHS0+1ve3WPW+OZSbGljj1QML2EoqoUio5Yi5cKw8IO2iw5XFuW+Hcn2Yy9MKDSBKMQWZmYGJ5QAb30xG+8Wv6ua0NQWorsazd2KimIZV1Sw1XUxECAJxO7gmQNRGuSu4DQDK9WM7nrzweb+TcF8ETgXDUp6dNOmkavHEkgzYw2w6n474v1qT7Rg+SkAxa0mdv5v1xUcHqVagq99QCFKzLdmgosQwkSZJ8xidXm9oG0sZJgfZhCANr+WFZRJIqeKu5r0tyATNpAlWjlFze55nEvKJLBrGPUbkWB628sQc3SJqUxJu4ESsGZsDHnuT0w6SUPip6epZ5EA7+EkR5CT5c8TGZd1S7AXjRbwmwB3iYMxt688IFE21Q1921FukkMI25iP1h5XiNJHCahqbaAJv5wTN9ttsXAsAZLXHmb2k6uXXlawwy6Efeitz3DAdGlYvcRsvUA2nl7lwP/SEHXIV3TVZQDIhtOoSSYE7+vwwXZuta6HcAGFMG5ty6D38t8UXbRv8A8fmZAM0WUEWA8J5R7rnkMNGha8nznjZuyfFWqcNovUDeDUgaAS2g7byTBAiOWMZxrX0fE/4ek6o7ypEc4It5bnHVPokgmq1NKD+GQrXAIEX5G8gjzNsRDPdkqUDLPhqMAbbgKCDPK4P5mfSoEoWKk6eRkRt/Q/sYhJl1MjQPCdN4MgxNpAKSb33G2IDFbmKoIZypMWEAGYF4OlQOpYn3i2A7iVUl9ZkhWk6iCwCkWtYRGw69cG2Y4eqsqVS+k2HiBcIYBuD4BynaTecP8R7JZTPZhKOWqVKLkEszqXptESFaQDVBOwMRJ6YeL2Hg2rRo9FVa4QLckahe/UHyJtf5Y8IOrdT00+tjvtBi+JPD+zwRIqVmqneTAHnEXib3JxJrcJQp4PCQLGT7+fPqL43BgtELu9pkxt/TDbVL3H9f0x5Vc05G56RHzNt/OfXDdAqQxKkGRyPlvvcXkD4YSvA1kfOUtVipZDYx5CzJz1A/p1xn3aX6GlrsauXcqzXK6dzzlDDA+k/PGg8R4pToIDVYKDMfO1pBAHp7tsV2U7S5TON3PfK5a4UhgbXlTbaN7QJwYujPYB8H+gdterMVSyA+yqldXqzXA8gJ9Mapwzs5SpU1RAAEAAAAgQOh5fpOJKg6pNwYv4rbezJtI3H64nGmIiP7/wB8UvkDoirl4FySZmT+A6YkpRsPwx6Tj0EH0+WMomsUiCfXnjqu9vfjycKAsfTDCioEzzjrhp1x4jzz939xjmPwxgjNeuq7nYYjNxNRef1wmppatLKupVgO2+lgCRfYSBYdMMZriuUpECpVoK3SVJiegk79cJsIpuJi0G3O2/pfCP8AEk6fJf8AyxQdte0lOhkatSjUTWRC3AaWIAYLvtfbaMZ5/tp//gy/xb9MamC0auKgU7EbkghSu3n8cQKhVaunUg1oLKDYSdgpAEFufPriVTzbhSXYAXAnqdjAEE85I67XGE5TMKQxDjUCyHU32wAY8iNQ26nHOXY0Kelt/AbamNrdADYdJMzy54tK6hR7UTfxGATAuSIPv8/diG+cnSxZbA/YMiLGGYm08oBi4nHmf4kiIGqNq0lQxUarM0ARvpkjb1OAl8Gf3EVc0VgUnADGJIYwTfw2Ia0yYHzwijn30nx9433gqi3SSB0xLqU2QwJteynY2v057TbEPOVEmmDq8bFRCzB0s5ZriFhI53IGGo3JfBUcSqKxRtDJodb6yecEgCCLXgfEYl6leWLDRvOoCAOo1TuOnXfbFdxrhalw5LGCjXcqpAMzBEEfjfFsuVXvmUUwVKAq6oNXeBmUqwiwUBSCYmYvGFUeRpSS6E0uIU0IYMNTkaRqjYRdifFzG3l0xObP+GZVj/K36tfpHX5Rc3kghViFUDmwAIO0XNpHK3IYYyWbpliGAtbSpTUJIghpiYk/DGSVitskZzMK1OWPdCCAdYB8tgRqPQAx5kRio7UVmqZWooYDUrCCYADWF4uZ+M4m0WqGkveqGqiZ0gASTaCTY6YJgTcWFsUBrVO+rAwywvdjwiCSdWoE3uv2Z5WAnD1XRNsA6H0X5lhIqUI/52+fgwa9mOH1MnlxQZqbNqYgjWUOoiFECZsTscWOipsQq8t7jzIUHfcDDTqA3ea9ToDCXAYPAJYTeAAwm458sUc3IUVSzDJTCOwIIMn2QQSfZAIELsBzgxe2GP8AHaaawRVrGSCBLBSJ6+HyImxj3e5zNuH1LIW3gULbnA5g2I3G/pisy0d62hT4iJQEkyJJIWIIJMm+5i+Fl0NGrKviPaRipBREVxfSxBEc28HPkL3HvNNQ4xVRvCwBF9MSgmeVvFDG4vc4veMcKmroaIBgwrgglZAH3pERAPtHFFnciA3hBuQCCZO/OIuedh88PCmgSe9GwZfigp5VQlaDVVRpZlJXUpZ1AF7lj7W23IYIeCdo9aKrKAysoMTGkg3ud5/EYBeFcDyxWi5VQTSpvqDNqFg1mJ9meUAb774I6WUWD3WpStlIAPhN7+LxD+bf8cCGR3sacI19IT8U4ilOrpY2ZdXzM4VSak9BqoqNpXVqIuRonUAAPaty8ut8t7cdsjTNNHkVEVkJggESpDXvsSD5jEP6MvpFo5WrmqeaqaaNSXDHURrUkEAKCZZCP9GK0mSTZXfSNxk5iupSnU7laQVSywQxY6ySOth7hgd7G5qqM9QFPxE1Ftq+PKw06pjod8Evbji3fVNNMimniJkKNS3KkdGYchzmcTOwAp5Kj9aqBBVq1DTpiBqWkomowtzbSv8AfCRdpo6MsUqcejXcvXDqGXYzEgg2tsYPLpiX33mPOMD3BOLrntf1eoUKkEhvEt9xG4tB3iYwR0eEw0tULAKBBC2IJkzveQI2sPPGjFknJEapmhMQfPlt+O/LCljcb/vcdfnhzN5LShNPxEfZ6/Act8UFc1F9vUCbS76R0j2ByO3UGOmDTRrLxqx6G/3b/EHC+/1CCGWYvaPSx/LA3Vpll0m08jqNufiS+rmInz6YVw+vcKrXvMaoIInUJupuJmLm3kLfkK2EyMAYEX2G3n+9sJaqLzbTuSbR5zGKxM4NJAYNp5yLc4J5EeceeK/i9U93VMqp0nSWbSuqDAY8hMCIPvxuYVBtkfiL5XNVdQFKo9JQfECbXIMEXXzFvO+HuCnuKY1CmivLABYfYHUTNxyChZ8wBBzyl2iq1wTVdkK+FChtpkAiHnUw6REA74Y4t2zbJqjArV7wup0hRZdJBNhuG+6NjbCp29FZ4ZRjda+Ql7Z5CjmsvUo06Ol9SlKoVYIDAsST4tp8IAkx54zb/ZtW6n4L/wCeLFfpaqEeHLT08S//AF47/adX/wD1h8V/+vFFzIaNOo5lvsEBmMbAGNo28XS+GsrW8dTRs7SdJEd5AEknkVgTfqDyETLcWZ13P2SrQIJMkWW4su5ECRviRmc7UFRlJIDn+GQAx8VwIveLX3I9+OJOR1uKT2SFzDn/AIbkgcmbTqjawlo3vhFZqjW7tjcAAm3nFrD13+eGUeo6B9YK+IAhR4iN+pgExaJM254ertWgNTeGIspkjUJVpiLWnykYyuwOhaTpFiJ2HiF/5xb5/DnheYoHwzfULjc8jYbtyFsREq1G+2xMQQWUW84ZoPPb34DeA9q9GYWkcyatOoNGqooCmoXGlkNyFIkXjf4Uimyb0W3HaAXX/vSZE6tRvNrA35X9MFHFas06gQkMUIDC8PpMGACWMxa1sDvaUSrF4VlAO4BYKd1Uj52jz5v06tVlGtT4gIkmobgXCm0bi0AwLjCxdMMlaRlvaji+bp1nR6r3IJvAPMHSPCN+Qw52B4pWbOUVLkooaxggDSRAnaSQMS/pL4JmKJpvXX2x4agBAYBjpkQIfRpkEDrgj+hXslSrUK2ZeqVYVO6K+HTohHkzeSxgX+zsTt1NfR1sinTq9BTQzwPgGrULbHYT1vbz92+IvdUVZv8A/QDW/wAv2dIuQZiG525SMXXEOGpTYqIgQANBJI3nw8wLcjIPvovqLHMvUL6l7sLpvI1ETMiI8I8M9Mc0XTcWNJWkx/6u+hmDSI1uh06hA1EnmJK8unPFp2bzWigyg5dnMMSwOlkZQdUiSxIMwTzGH+ynB6jZoVdLrSVGtJCs9gJX7UDUQDME9cUnaHs3mVZfq/8ADYnT3JAam3IAMQBABAm1hyIxSmtj4uLtMqON5rKUqndOalEsZRh4qIV50TADqCBcct8M5ekQR7N2M6VIgaYiWBJvabcrY0fjP0dZXMZYirTXv+6Ve+Ahg1NAFI3Gnwjw7EbzgGy/BK1HK5evmWYu6M2hgZUiNIY7loab7bYeUaRJtPoos7lkd2NRlXS4AAB7wro6neZ5dL4qmypGjS3hlTpPLx6oUSdQNrmDfbFnnsoXYwVYkCwJkn0aJgbxYCfPCjxOn4HNQFqbCw1VSQDfTpUU4O0zz32wsWLxsIezvEFVKNFjLaAw1OrN4l9kahKQwNgRYgRgho56VlXRtospmGvAHvBIJOxvgE4K1DM1XVWqq5YlQKTHShYyWZFaIBibAdcTeLcRrUn7vL06YXfWCQBBADamGokat4E7CcCHJvejp9QsUUuDsFvpaoOuc1n2K1MMgHJgFRzBuCSg9fwDm2PmMXnHuI9/7ZYtvLEzzHPlikp0tULzMg+m8/jjoi21sjlgoOouwwrZxKS061SmXaF0q4I2USQxEWnVMH54H8/xurmmA9kX0qDCqpubnrcknf3YbzlZ67DdmMKFF/cMWvEOGU8u2Wp6tQbxVGpmHJAh1FQ2CzYdLk73DaQkYOSsNew3GEy9I0aDd46y9WNWkNfxO0QEHzsBvJKD2zzBZKaqDrvKKWgRMsTZREXP4nANm82iotHJ00Cmor1WR9amHF2qH/eQX0gedhc4K+HMcuO8I1GBq6n0Am4uNumBFtjSilryFOS4nmlF9JJP2mufS8Rjn7UZhZNSirUwJMQbLcnfcAE4DMp22GZr6Qr0wsAK66SSeU6iCecWO+4g4KOI8YallzU7p6sCNKKSzEg9LAWALEEDVBGHbfgTgVnGe2YzT9zRpvTcIruwKqVVmjVJgFAYuN5GJnDK5plxVZ7PpRiLsNKmZuCQxI32+YvwKjXeu2ZGW7unSimzvVJqnW6sETSdDaCRM35TNhddo87Uy1MVEV6ihodA+mRBAOrcAHpY/jLju2dFv+hPRYUwtJWVFpjWzMPBCsTHJRLEzv1PPGd9su0TVcwKZbSqC+i8AwXbwnePDY8sH3Ds8mlWFLuhOpRA2aIGpTDE6osRAG3PAxT7CmvxCpWrMtQOzFRB+9LMwNvCIUXiSD9mCrSY+FuDk2AmdywovSBYujR4y1pDbQCQTBEGdpwviKCqj092Akeu4j4R78brwns7Ty8EU1DHaAPCBJlbWMdMZxxPs99Z4tX0FaIK0/ZQEamtcAgTAJJHT34Rxaavs7cGdVKNfS+wG7P8PpVKK6wNRcrq1NKxEAKLfrOJ/wD6TP8AmD4Y0vN/R9TZUTK0hQsWctGpjIXW7AnlJCiBc25Y8/2e0/8AOqf6Gw845OWiMI4eK5lRkR/AyreJhp1HTfU0BWJHUQzkDa3KDgl4c8aXKEFA6WkKYg0yq7X1HxTPhI9KjK8UfL1Fy60qQQkL4aryGEmysPZLkwZJNp6YVw/jneLWAokCkDGmX/3dU7EyzPpLPA2uDe2IZMkpJOPghFRTdvtltmc8VpmAJ0gQb30Gw6mP1g4hcPdnpNCBGQhiFViCGAVtJAGof7s7RaCAdljie6inQ1Lp1E01N9L6J1G5Gm1pAYeuK/tQjdzTqMiiiz+wqhS1m0lgmkgAdTcxbniUJOWmUajdJonVNbRJUGRfuvETsRA5xaSx32xmfCeGZc5ylRHtUszpqByCtWitX2lJIGoKLr9oXEkRjTG4PWZARUUs6KVIILqxEjWhF1k7KSLYxc03RoUMKqVAIWdXeA3AA3OoWjpjrxXuznnJJmj8V4nVOYIQKbQk92dSaD4i+xkTebfLBDwuoP4L98wshbUCAosXgQIWJ6+vPAhU4LXFekocdy1FUqHSA8srAzPMkCTI3OCnLMyUVpEggKFIkgdLSOXrtGIcoprZfPng4rivH7ZG+lXPUmotUFRa9NqRUqCT/Ekd24IspQsCWF9wfaghv0c8RqUstWZEpnRVWGYSxNTQhiVYDSomAJOvyxd8R4U+ayIp0wCwVk6SadQ6b8pCg33mcVfAey2YpZU02pKS9YVCCU/4emAGuPF4rTzExvjslJRbTZwJqUVQc8AD9yC7ayCdJIBIAdgpmfGTEGR1gc8SuIK48SwF0nZTOqAYDRBHXnf4UtBHVEBJHhFrWttqBJJHXc9YOHu7c/eaff5WnHnSzK9D810afwTPpUpAU7BQov6bYq+0na7LZYHvSHqK6gU1jXLHSNIaBZWJJnrgf4JkatGlUK1Qq3cttcDTssTOkes4EuP9oaDVf4hDVldagtcshkAbiZG3ztOPQhJzinEDSi6kadw/tUjpUHjVkJ3WJsD4RJLR7PqCIxRdreMU8zRCJ3sCKhJoOYAEaVQjUXOtbWA5kQYzdu2ulrrY3A1KTE2uD0xYcI7e0TWCVCU1iAzEaZEQCROkeZtttik1UGIpXLovDw8V1FM0HCH2tRUsxBBuB4FXmRJ5TMYsdGRyqa0y6h9jUqOoWehdiZ29lfcBitr8fzNRjTpLSA21gByp6OtgD0MEYg1+GpQcVMzVarWUGGeWI5/w0HhXY+yABjjX3Kya8FhxBKqo7qKdJSZLEIlOepNTfe1hP2QZnGXcQ7V11cw6t4paVOkwCIKmDFz0Ivtgj7S/SCqLpoMalX/MN+7/AOUm2qRI0gKLe0QMZwamok7+/wDd8WxQrbFbsJauay2ZRVX+BUE2qN4b8kqAWE8njfc4pM5lmp1ChIkQJBBswkXFiIOImnFw/D6a0gxchiqFVAtuSxJ5AACBuSekkWboaGNyTa6VBD2NVlXwJpYOwNYbkFFYJP2Vi8D2uc7YteP8S7rLaSEdFPsMi6ZJu0WGqT5G2JnCsjUy+Ro6u701HLiF8clRctzUKQse/FB2tzDdyzLurKZ6XF/wx6WJL2OTW1Z5+X+/xT0V+Ro0QcvUDadNSWpvM7jxqTEgzERqtA1ROC+n2m16gssVEgBWaByLKLgflzwHcOABo1DAL05kkDxBd5NiSbX64MexSsVrNBNOrVVXaNUtoQOA07yeUydsebNur8nfiSboDuKZerToVHqNqqM4fvVqDSC8yAsAklbyJG0RBxofaPjL0clSqEov1gqHpumtT4S51M0mFKxEcxexw9wX6NxUWM5TqBEqFqVE28MGzaZkRyBFzE4EvpGzVOpVVKbo9MUl0hPZR4YPy9rUmnyAAwii32Unkj/Hxoldk+0VfMZuglUUxlaRZwtOnpQsEYpKcwGg7RIneMX9biBq5hsnTJZKaw5idWwOvSo3vBtFj0xSdgMtT7ijURRrlgx6kK28Xi3zwR/4BnczmW+q1DRoqo1M71NOoyYo923JSBBtEXExhpQp0iMZ8rci1btGqUdHdN/DhRa1gCNA1FWAEfAeuIOU4iz1A6dxIDAk98TANxpBCkiBcmQRG5jEvKdhWqOabeBCAKjqCCW0iQuknSZO5b0nEftLwJcrVnRKO2qdUbfZgD8x7IiN8Qakk2dqcJNRj5PK3GawqilTpia3/FUyAALkrPhaDYAX64qcnn0yz5ivUkrq1BgQbXpgAEiCok779DvQ8Bq5o8SSC70lqeIkHSKZBJUmALqQACZkjDdWk4r1NIkpmSwWdKEq7NBYyFUgkQQRZRgwWrYssjjLivwaRR7fKFFStQenRcakLDVNNRu4UHRuDDfEzZ//AGw5H/M+R/TGbcf7RNTWi9agyKHGorUDd4g9pUOyjTNtjz6gm+ucJ/z1/wBGLJX0wXFakgR4rxXMUnCFQS3ieVABBJLd2wgsmwO8mQCRckHYyqtVSjoNS0HZGAcMG0zMhgihZ2iTI3g49yfZc1o+tVa6wTKoafdzy0iJC7QCJG14vbZfgOXolO4atqWLlhEhdJ8Om4gnf1xxLJBIjJof49VA7mpSQu9WnR13PNLO7aWiFW435gHApV7TeyNEsSwcA6wT7VPu4ZRZdQsbsfcS80lNMUmOpAAsECdIAAWYB0gAAAnlgT7T8KowhpU2Dd4urulYFlJuwIWNYiR1luuFjkjKel2GM1EvMrX7yXR1R+7hVZoeDIBZCbGASAeYtgTzGWSlnsuwcEtWZXsZEMAsmI2n9zjzsz2aemAK2WrVH1ElhWASDESga53md8HlOSIiB0/oOfpgSmot19zOdxSQ33KxMEzzPL06YUyGLD3+WHGpEb3jCgk8o+Puxx00SdkLhGSqimBVUbtYEEeJ2O8+YERbE0ZYFlaACnsmLi+q3UzzPph+DvqE+/Hpa+GyZZzfJgUUtDK5NRso9wj5cr9MNVchJuzrMQLR5wIn92jEiB/bbCXb0934YntbKRfF2iuz/CXOXqLRq90zBYMTYVFaCBEzfA5kewOXUzXD12kFtTFRvJACEb3uScFGb4/Qy6F6zFVEAMAWOo7TpE9T7sQOIccoJTFU1AtNx4XM36+EjVb0/HHs+ji3jtksuSTlbAMfRZmDVca0p0wx0kkliknSSo2JHIkHBHl/ohytNRrr1Kj3DadI0sACJWGIN9ieRxTZr6Q3q1AlH+HSLwWk946yOf8Awwf5fFyLHbBd2eyy0DWoRAR9YIBuKmxnqQs+/FPUKSxOUROdSSZWcL7J5jLExmUaB4H7p+8XyBk+HlBPwxC4zwao66s1mdZUQEprpHvm5PkAMHC1ASbW2/fKcROM8LNfL1BTpEsBIIAsQeth7OqzGOuPNx5puSsvBpSTktAL2a7OZapmO40q7MTpaoHIgA65WfZGwJXcdLmm+kbiNGvnB3FPu0ooKJ2GpqTMCwC2A5e4Hnad2Qz7ZSocx3jq+qGMye6BHhIvMxsB6Yoe0jh6z1BY1KjuRBEazq2O1ycekppukPkwvHGLl52VOgzgq4dwZWy/esZIqd2E6AJrkjmL+gjnNqbhnDamYdadNdTttHTmSeSjmcatk+yy08slHUpAuSVnUxF2AJkH08sSzTSpWbDk9uSk1YB8d7U1QtGnSdRSRJVURQJcnUWsNRJUEnbFXU4tVzAVC2ouQD4BN7AADBH2v7GGlRpMrI7yymPDqWC4MbSsMDEzIvip4BwCoMxl9wrsCrwQJUSRcG4IIHI+EyBjpWdKL4y1+v8ABz8L+poaqcPqUSab94rIgjdW0kgkgH2dzGN17E5JMtl6NKnLI4ZwSyHTqOoyQRIOreOQG+4FxjhNNKgrZl+9AgmnpALwDGtlI8H8m5M3jFflvpSQZqnU7vStMhF0QqrTsDFOO7EAm8e/nhYXKCldGjONtNWaZn+0Y1HK5QaqkwzRZAbnaxMR53GMx7R8OL1giH+IiopJkCBl2qVSYvfpzM3m+Djt32sOWpUs3RhTUbu3JQEsVBg2NrBrTe2AXhebqVcxUzdZFpI6sPZYKCVWmILAiI1WnnvyxpJ8bjth5NuvHg87DZKpURaVNQRW7wKGJg1EeYkXC6Kg1T643/gmQFCgqTOkXa9z9o385jyjGZdguHtk8nV/3dTUwNMu2hWRgsknpa9r6Y88X+T+kGkwY1qmV0BQyim7M0AXNxptbY417djLG1v5C7N8QIuF8O0ncnkFG/vOBXjnZepXZdUkI2omwvDDwDnAbTeReOpxSp26Wo7DVWFNlNmEEMWBVlDKWC6Q3UG/MYk5PiwpgAZuvoEqruEanq3ALAiIBAAMcsG9U0OsbtOLX7LzJkZemuXpLTjUdZ8RAJu2s/acC52G20gAEz3FcpQqVdaeN38QcEkHvC4DdIOki1jB88TeM/SNlcnRFOifrFWNKhSbzJZmMTqc9L3HIA4D8xQr50NULaWYsxSnRqVIJvcgiASSAviIvyxPLtKi2DG7k34Ge1XElGXmkiU6dQa/CAJYgqx0mCGhgdTciLXxR99w/wD/AFc3/wBVf/HBP2PzsVe5roXenARKqCQ4Hh1a4gWELp6b403VU+/U/wBRxNS9pVLyWcfceq1orVpG3L3x+/64fXpE/phBUe/yj3fhhewuT6+X5+/HmJI5KPVP7ny5Y8CXuRf8Pf8AhhWkQSItvf8AInHKzCZnby/XBDQ6KXIY4Lztf3fn64QKtyIHrhag/uN/K19rYwRL25W2n0/HHhBvfb99fP4YU1XzWYPOSMNlw1tSjb99MN7cvhi6PQNuswb394nDFauoBJEDqxgW6naIw4dMe17vL9/HCxVX2TuN7/KbH3nB4P4MMgzsBHl0/TCSb9PcfLDrutvED5k+fpv+5x4dNpIg32N43Efn8ueNwfwLQKfSOkZPXqAZaiQCBDEkgAg2Ignfpip43QrZvIJUFJV7wWKrpA8VxElSCR9kgi0qN8FvaXJGvk6qoA7MsAQN5nw7+OBbzi+M67LqHoZnLPUKzEI26tfxAdVYCfInHrehb4tNUcueu/gElmk0MCrCLG3Qj3RjX+xGcbMOzVYZzQpOTGw11FXYfd0i9zGBHtr2TcZbL5hACKdCnTrGRMrCq8bkXCzv7Pri67BccWo/dU4Vly1PWwtJptpiRdpWpvyPUYEpJ45f90Vr6kwybPVqVdwq0FoqghqqsTrH3Sp8h4SJvviDxTt7l1BauKhqGmyBu6ZVB0fZQN7Ja3ik7Yn1KTH7XuBk+g2+cbYyf6QuJN9aanpACRBi7SoOr5ke6Mc+KSk6RWTRUcX4+Xeaa92BYRvHmeZ+XTEfL0w6sztpVfUlj0F7mBhmhwqtU0stKowYwCqMQSN4IFzjUuE9gKQytMVVioF1MVs2pgZUuDdYMRH2cVyTjBdmg0nclY9wLhhytILTpkswBdubTddtlVTIEfjixLlyYqFTcGCDHu9PSPhiVkOG91TWmuoooGnW2ogcgCwnTcmJi9hh9+GqRcKZttb4wbzjilkixm0yj4lwtq9mrkilLBfDBJRgJJWTZosfnjspwnRl8vUDqtOkwZ3YnSJ0s4X7xtZRJJPKbXdPJKhDIsRtGqINrDrebX5g4qc9wsNqFVz3XtBC58DhQBpkSbD7TWtvFspxaphjKgb+kTOVKmgCnoosSF7yO8MCSWj2dQ2BvbYYpO03CV7urUuWRqSqdUQr6yIUKQVIWNxpIIuIid2gU9+tRRTZaYsrgnULnoQxO89YxC7TV61VKXeCmiVF7xQoN1kgE8utvPHfjncKb2c7i+VpaCnhvHKr5NK9RKBp02gUe7J1FRpWpqcsoKsSY0jc3uBiDxP6SK1cCCADCtTbxGftal309GUEWKlTis7JZ2nTp1aNQtFRjGnVpummYE+W/QdMJDHJ1jmRqhqbhiJgVGRhpaNgWAI63HLEr20OGXA+1OVpUUQIqkjVqdS8vAJgAEUhawCxYx7OBivm/rOYNcqEp2KoAAGMXawEAwD6ifWu4hRNEhLPpVZnZtEah5iYPIiARtifxihXDCmEKNo7xjN6aTEMN1fkAbyfh2el4J8pP8fcTI5SVIg8R4k5qlgdkaJFjpbxKI33m/ORhvI8XdpUywedQInUPaKgDcHeL7Y847k4r0aS6R/CIBYkAGWJJMHCCxytOCaTEIQKlJ9ZhmiDEFSI2O++HzzrI0w+njGaS6QR8PahQBYO61lMEadTNTmYS4KMonn4ulhiVrWuR3eazCgmwCLI6AktI36DfA/k+w2brZf6zTpEU9BqA60DFRzUapJ+BxN7N5sNQEuWJ3MkXva17Y4MkLd2ez6PjkuFNEftbk2pZhHWrVaq6j2goPhOkAkEybc+UeRwWa+L/wCR88DXY7imVHEtdUMumQhADKWUGZDTBgWsfUTONq+q0/vL/wBJv/LFY2opHDllGOSVMG9YgyDt5fv5Y9SuPjaOe239sKNC0wbTsOWPVoeLaPWOv448Y59nK5NhPp/b9cLUxzInnJ5+vP3c8KemQPsx+Vr3t8p38sIWBYRO94v13gcvM4w3Q8ikCdPyEjzPS874Zr5vSNMwSOg2PMHqfw+Xr1Collk8gSCPIkbQI2vJ8sV9SWJJEkmSbc/6nHZ6fFf1SBsVSYXvtiQcyIIsMMLk2YSB4RbcCfwJ/Yw5QSnEsjm3l8px3AE/WFBiQfnIH9xhVKrZm32Ue+5+QHxxCzGZWfCCBt6xv8//AIjCTmTGkgiOUdf7DC1Y1kqrUMCGnrNjPMRhurmJA66bwT99ree2GC8/v93x4phjabCPcX/XDULZG49m2TI5ooWVwtMqykgj+IBuLg+L8euBD6M8r32fqVHAfRSZiXg+NmUTLA3ubnzwV9oX1ZTNAD2qB/7XR+fkpwM/RpxNKLZjVqltAFuQ1TPvIxLLahKhdGjcT4cldGpudSspW5sNUgMAIEg3BubWi85T9HLtQ4l3TWZhUpH/AJhMf9yD5Y1FeO0iB/Etzk2262vbpNsZbl6hbiruWDslbWJAGsIwIKxpAYoAdrnHN6e2pRfwM2jWGp6jOqYsRA3949dsAP0sZKVoOAbF1JvbVBAk7+y3pfbGhDMBl1IQw87W9+2/OIxD4pQSsjJVGtGEaYPuiIiDzFwY5YjjnwnZqvoY7KAPkcsQCB3Sg32KgryjmpP98WX1Vh9n0uLjpc8t72viLkcklGmtOlCotgPE0fOd/nOJSVSLARO4I8vgBicttsFilkAQQJA/v0P98LG8m1jAAnrtBmf36NimxIO/rBvysOgGPKiSPbIP80D3xFuuAMhGcRr6ajL6rMf6m3/ZxXPkA4io1SoGM+IgcoIhYj0IIufXFiWi3tRcEx8rCPeLY6mhmD+xg8vgDYPVuxtB2B1VFUD2QVvA85i4EgbwRaZx5xLswtWNRdhT1aCwQ6UMQgW4KrFhc3PoCM1RsSL7H+w9+PEAO0keS2v6zbbDe9NaMACU6lAlQsFjMFWGowANiOQ2HOd8C3ani71G0kBVBnSCYJNySpJvPM/KcbHmFQghlBibfvn+mBvN9j8u8lKSq3rE33kgn++LY88U7khQH4xxChVUDvKhU3J0rLSOfiEEERBkXmTthfBO0NSCjHWX0qDUYTpT2VLnkL7/ACtiyz3YCsxEGmgHUyepJgD88V1XsJVW0moNUEUxLTa/igQZkGYNsdkckH0wFnwvjKVM1Rqle6dC48RkadDcxBF2i4xK7egsEIe5GkLAOtWOqwNyZPz+NBmOytedT6aUkgBmk29Be3MRz2xCfh9UX1G15BMwGB35dfXAm/cye5eymKSxqkvwat9HXF2fguZpsCKmWSqkEEEAoWW3Lp7sZn2XrqlEl2CgtIJmLATB2tI+WJGQ7btQBFOiKYcL3raqhL25ksI1CRbkxA5RbdnuN5dVZe6VVYkwKzqF2ELKEuIAMM3XfBnpHV6bP7c1L8jmV+i0VFFZOJUPF400pVPOd7EQbbYk/wDpuv8A5uU/6mb/AEx72Poq+TRmALMW5KTCsVAg7AKBa2/mZIvqNH7tP/pL+mOeXqGnRz8VLZZCsxnw6QPZBe0+fgEA+/CDmKsRNBdr6Krev21kb4c1b2tBjmfOw/flhJDEDQHZj90MTqmNPh2NrbbjHIk31/oDlR1IVYnUp6fwoHrd9tunrhZzyIQa9amqKbnu1M7+Ee1BPWfjiV/hVWJNF/VrD/uIvfz54j8R4SKlFqdWoirUUqxNanquOUEyYv8Ajh0ne0zciszXafLAmK9MruJkRPkVtblyxH/9S5aLZin5gsBBkjnE9bdRgSP0PvcjO5cgTcLXuf8ARHwnADmss1N2RwVZSQw6EY9KLT0mLZtLdscuLHMU7dGH5c8RKvbPLGYroY/5v0jGR5NA1RVepoUkBnIJ0g/aIBkgY0Ol9CdUgE5gAHY93AI5ES4sbRjSnGPYNsscv2tymoTXSFIsRUuBvB04U3bHKkkmulzNg8Tc/dwG9rPo/bJCmwrU6wdtLBbFCdpEmxg3HMHywOV8kyKCTMm2DFp7TDs1A9ssqP8AjD/S/wD44TU7fZUxDvYXimR+OMqqJBImYMWMj3HmPPE3gXBmzNZaSkCd2OyrzJ/DzJA54Z12xTSB2sytYPS1ue8R1Ud3fU1MgSJMDUfPETsVwYpUqJUgqyq2mbE+JSDytb5dZx5wvsPQouzkVakDw6oWD96Fgkxte3niZw2t3dQuCWAkCWUs19jpUajYXMmNpm/NPJGUWkHymEwyiKYFOINzbcbb/vbCMxwfL1fbpLMTqXwGZH2kgnf8cM/4/wCGVWHFiJ/Exc36dcQl4tUK8xPkI8Rtffn0xxpSuwtovMnke6TQrVCs7swJERaQJItF953w9U0yL36z5AR8d9/0GqbuzWLE/wDu28xPp+5x4+TqBgYZTNyZjaTBI3gbYzi29sPIKXq8w3OSCZjyG39MJp5lTtBg9bT6kmT89uWBAalInz6zBPlF+UxHyxJVzMgeIrEaZ26/qRvgcAcgn7wSSCTy5neN8eVNrgTcm1yfhP788Vw4i4UTT1HexiDP7vGHKGfpt4rjlB/fLCUayejHTEEnnAMfP388IpGdlZR57DzjDIzKwNJE2kD+sfLDrMxEge8Hf3/ljUEUaRAjoN7QPnhdGiBYe/a56CfLDYzAm/vgD4/p6Y6qxm4sL2InbeOV+c4FG0KrDxbkTtfzm0DYg48d5EWmfOfdbf4e7CaNUERtHvHvtvPL1x5UUEAzY2tHObflMR8MGvJjxXtGnbb39fww1UsSAJ6xBAj0uOXLDjqV3NvlHwm/5YTDSNyL8o+O2ACyk47kKlQGEQ+sA3uPTnbrgPz3DnJKMBTJEG+kexclmsBEmbD0xo71CLGD5WkfCefPyxUcQyBragWXkCNIMDeTJ3+I9MWx5OOgNJgLn8icvSqd6y6jp0iQQwvGgq0EGeh2G1zipy2UquAyKxU7GLdN9uRxoWX7K5cE+GmWAsdADbwZUflicuRRBGk6bCIER6cxETaPjjofqEukGTvRnfDMrXgaTpDX9sDf0M3k/PE//EM10f8A0rg1o5KnHhAiAojaRPLbqeUW96ddLqn+tf1xN578ARKHBC9qrPVY3MtUN5JPhUgXn7oxZ5LgJy9HSHqItzPeCmLkG5lSdok8o23xFzArMpFTNVlX7tPuqQjodI99zhg9nMrIdlDuBALFmMDadR9q/MfpifuV/JlKRLNTJqZqZjL6zadfePt5ajtGxw+ufoKNSmsymY0UdMzsPEQRcfaHrhmilNY0qF0iAFVZjoPSRh2mLza+/iMnkSOX4Yk5L4NaFNxSwjLuBvNWqF36rTE+4EXHocA30idnTWX6wlOmj0l8aU1caqfJpY+JlHyn7uDnNIo3Om9iSJPUQRJPkOovipz2ecse6U6bkloXUYABi/hEGbTEAEXxbE2pX0LJ2YpGNE+j3joqAZaoTrW9MzJZRul+ajb+W3LA52r7NfVmVlvTfY/daJK33EXB5iehxR0qhVgQSCDYgwQeoI2OO6UY5YC9BX2w4+K2YNOmR3NCdtmqHwk85AuB6E88UPEKnhUbnf0H9sR8sgVTO0j4D++G3dmM4aMFFJLwaxnR5Y13sX2aGVow6g1qsFwfsqPZX3bnzPkMZN35RlKmGUgg+YMjGw9mO1C5ukrSFqizoPvRuB9w7x5RiPqeSjroMS4qfz2A6wB1Psm5G3xx67TYxJI5DpzO20X9MMvmDIlh0uL9IFzB588N0yH2IY/yk+1PMjw+yo3+O08AWNPkF1atp5C42EkRHMC5+WHPqSaiAotyO/qQZ67csP8AeCYj4qw8uYA59eWxw9oJ5dI6nc223/XrbWGkR6bqotC+gP7Bw/32kS0xFxYyPQf0nCPBuI2F97weUyY3w1RRrGQ0WN4IXlaBva3r64WzHNWUkbncGR15SyzBmQRjjwlTDeKIAIMxEe7n0PPnthaI8kMFN7DqPvbe63PnjnoQZUXmWvInSL2MA9fX34NmtEsUwIggRaPeZny92IzVBfwi33RNpmOUeVuXPDVGvE6mkATq+1PPUIC2g7cgMPBw3skDYg2tuN+lsA1jIyaubDSRtYAn7O45Rb9jHJlAggVHAPUk+64tbliSqgGJi0x6jmfj8sNaw0jULHfmIPTe35+WNbMJVaimw1EHcADfkRI+W+Hvq7bkgmb26E7e62PKJDSZG2wM8vL8/PCi4Zo0kHptfby5/wBQMYXoUMkDuCNMGZgSNj4Te8G/r0wmmkHcbmDMc/S8wP3GPEYyCL+pvMbbdAeY/CfKz7zqnbb2r7DqL3jkZtjbMx9kvbaORIA5neLenTliOKJB8TCOjAT8R5Dn058uAFjEXmecEwSAN99rfqgMIkFTPr0HXY25+WNbMOVEG4iT1kdL/P8APEZ1KrMAnbwnc3Gm8cib4W6MTsLjkbztfmQQYsZtHpCq8NYtILQR9liLg9FAt8Lc7mWQrY7UAJuoE7kRyNtx0JM7emOp05CwH5Wgc+urexvt78NJRYAAhTzuY/8Ajzkm36mHKNU2BBBBGwJB2uCZnfrPoNjQqEhBMcj03I5bG+9ufxOF6F+7/wB2Iz1nJnSB5QDbmbxFxB9/S3v+IH7qfB//ABwaNZd0qYNMGBMDEfuQzQdukmPaHIY7HYhHst4IvFqhVARYlST7o/U4dq1iKwpgwpVtt7fze188djsXj/Syf8hYpgEkKJ1xMAmIHM35YZzJ1UKhN9KSPWd8eY7E49lEVPaHKI2WqgqPDRJFogqCQRHmoPuxlAGOx2PR9N0xZdiSb4dqG3pjsdjpFJ/afKIhpaFAmmJjnEb+d98Pdgsyy52mFMB5VhyI0kwfeBjsdiT3jZkahmKxUAiB4gNh93+mF5FpXUd9TCfIf2GOx2PKXRRdkjN8/QYSaxUsByCxtz3x2OwH0MSajnWBPtTP+o/phDoAn/tY3vf3+gx2OxomfZDyFQ6hFpmY5+uLCkoMSBseQ+7jsdgPsVC8vSB0yAZa9t7AYbpKBqgcvzx2OwUKyv1HULm7Cb/ynEigNTMCARvB6lW/QY9x2GYvkTT8LhBAUNEAWv8A3w/nTEbbHkOuOx2FfSGGaRktPkfiuFUq7SL9flH647HYzAe1T4A3Od/ecN5euxAufbUe7HY7DAFZj2Seamx5/HCA1lPW5/1DHY7C+BkO5umNWn7JBtJ5NH4HDGRGw5SoidgEFh0HpjsdhvBvJFzpgGLTBMczA3xM7sfsnHY7GfRNn//Z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4522" name="Picture 10" descr="http://iris.wbs.cz/Gotika_R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780929"/>
            <a:ext cx="4536504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jednalo se převážně o zchudlé šlechtice</a:t>
            </a:r>
          </a:p>
          <a:p>
            <a:r>
              <a:rPr lang="cs-CZ" sz="2800" dirty="0" smtClean="0"/>
              <a:t>vymýšleli vlastní písně</a:t>
            </a:r>
          </a:p>
          <a:p>
            <a:r>
              <a:rPr lang="cs-CZ" sz="2800" dirty="0" smtClean="0"/>
              <a:t> při jejich interpretaci se doprovázeli na jednoduchý strunný nástroj houslového typu</a:t>
            </a:r>
          </a:p>
          <a:p>
            <a:r>
              <a:rPr lang="cs-CZ" sz="2800" dirty="0" smtClean="0"/>
              <a:t>nejznámější truvér byl Richard Lví srdce, kterému se přezdívalo truvér na anglickém trůnu</a:t>
            </a:r>
          </a:p>
          <a:p>
            <a:endParaRPr lang="cs-CZ" sz="2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trubadúr, truvér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pěvci lásky</a:t>
            </a:r>
          </a:p>
          <a:p>
            <a:r>
              <a:rPr lang="cs-CZ" sz="2400" dirty="0" smtClean="0"/>
              <a:t> trubadúři s německým původem</a:t>
            </a:r>
          </a:p>
          <a:p>
            <a:r>
              <a:rPr lang="cs-CZ" sz="2400" dirty="0" smtClean="0"/>
              <a:t> naše území jimi bylo velice ovlivněno.</a:t>
            </a:r>
          </a:p>
          <a:p>
            <a:r>
              <a:rPr lang="cs-CZ" sz="2400" dirty="0" smtClean="0"/>
              <a:t>spousta </a:t>
            </a:r>
            <a:r>
              <a:rPr lang="cs-CZ" sz="2400" dirty="0" err="1" smtClean="0"/>
              <a:t>minnesängerů</a:t>
            </a:r>
            <a:r>
              <a:rPr lang="cs-CZ" sz="2400" dirty="0" smtClean="0"/>
              <a:t> pronikalo do Čech </a:t>
            </a:r>
          </a:p>
          <a:p>
            <a:r>
              <a:rPr lang="cs-CZ" sz="2400" dirty="0" smtClean="0"/>
              <a:t>Václav II. se pak sám nazýval </a:t>
            </a:r>
            <a:r>
              <a:rPr lang="cs-CZ" sz="2400" dirty="0" err="1" smtClean="0"/>
              <a:t>Minnesänger</a:t>
            </a:r>
            <a:r>
              <a:rPr lang="cs-CZ" sz="2400" dirty="0" smtClean="0"/>
              <a:t> na českém trůnu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</a:t>
            </a:r>
            <a:r>
              <a:rPr lang="cs-CZ" dirty="0" smtClean="0"/>
              <a:t> – </a:t>
            </a:r>
            <a:r>
              <a:rPr lang="cs-CZ" spc="300" dirty="0" smtClean="0"/>
              <a:t>minnesängři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203667"/>
            <a:ext cx="46713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62466" name="Picture 2" descr="https://encrypted-tbn3.gstatic.com/images?q=tbn:ANd9GcR7BgTurkCrH6u8ua8kKFRz3df7XZmx2OLwGDUG7lkGeh8khU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04664"/>
            <a:ext cx="2376264" cy="3603565"/>
          </a:xfrm>
          <a:prstGeom prst="rect">
            <a:avLst/>
          </a:prstGeom>
          <a:noFill/>
        </p:spPr>
      </p:pic>
      <p:sp>
        <p:nvSpPr>
          <p:cNvPr id="62468" name="AutoShape 4" descr="data:image/jpeg;base64,/9j/4AAQSkZJRgABAQAAAQABAAD/2wCEAAkGBhQSERUUExQVFRUUGB8YFxgYFxcaGhgYGBcVGBcaGBcXHCYeGhwjGhcXHy8gIycpLCwsFR4xNTAqNSYrLCkBCQoKDgwOGg8PGiwkHyQpLCwsKiwsLCwsLCwsLCwsLCwsLCwsLCwsLCwsLCwsLCwsLCwsLCwsLCwsLCwsLCksLP/AABEIAKABOwMBIgACEQEDEQH/xAAbAAACAwEBAQAAAAAAAAAAAAADBAIFBgEAB//EAEEQAAECBAMFBgQEBAUDBQAAAAECEQADITEEEkEFUWFxgSKRobHB8AYTMtFCUuHxFGKCkhUjM3KiJJOyFkNTwtL/xAAaAQACAwEBAAAAAAAAAAAAAAABAgADBAUG/8QALREAAgIBAwQBAwIHAQAAAAAAAAECEQMEITESE0FRBSJhcTKBI5GhscHR8BT/2gAMAwEAAhEDEQA/AAq7Sj4HrEVqAJFzd/SOKmFrgP3x6W4SSBUjXQxwDGDm1YuKVji1EilnHNzaOTHH1bmPCse7X/2cC+gbfERDvzsrjUsP2gksqWrVhf0jmHkFJdQqDrZ2guZkneb+kGiHJxN9NzVpEpaXNbEadfWPCZQittLx6cvLQ2Fe+G2CCmEgs1R4RxSKUfjwhuVLosm6g/QEEUgcpJPQ0pCtUFp+Ti0Ue1Nd9o8V6PURKSSoqLihZ+tTCyAVZiBa/J/N4L+wBn5tAbs8cnYsXAYOxEUG2drzZSZgQQCClgw7IIS5Zq1IH9UR2D8QjspnLGZ3dQYMah1Wcitd8XvTy6OpD9Dqy/M2vUdILMX2VHugKTmKvy6cTv7o9KNVPuo8U8CBMNK7Ita33gc5eRiogZqVIu9hxOgjysV2tN3daKn4vmqTLlkFlCaFJILEMlRBBFQXgwSk6DFW6Lexrrbxj2bNXjTkIx+zPixSS00Om2ZIAItXJY20brGskTh8oFCsyfwqFQat0LkOLjWLM2F4+OAyhQyEAVNwGiHzHGajAjxoR4QOUoqI006wwuWA6RWrg6OYo3aFBpmDUUFo5OS73FQOnERJUjtf8m66RJaO0d4vzgWQDkqN415RIMSok2F+OggU5YzEh2dhBFJYgaGJ5ARQQTzpyePFTAitKffrHkyVZuJ99I9iJJKxuJqRqd8Gwg5iOyNd/WByUsSTY/eGhMCUUL3B79I5PmUI1YNw16xElyCgWIAKSo6s3jA1vQWoCX6RYow4coJcUuG91gYki3FtOkNQaFVTO2Ty/WCLR2fEDrHpqKmmnex39YElZpezGEe3IAs1LVDU377QMS3DkWI6n7faBqXz9vBZeJ7LXo8SyECcpZiaHWBidm0g8p8tRr4RNc7MW/CK0icEApX9T6JgspJIEdUh33H7xIStyh3GDVkPSlmxBJawa70r4QhtPbGQ5UgEi6iaPqEjVjqbtbUvYNJCk10ItqXbxaMzP3NZx94vwRUlbO18ZpoZE5zV0PDb83KAFAEgqUoJTmLuwBZgGY0a8ew/xBMQoOSsNrfT8X3hGYiha1hy08okmTU+6RpaT2Z356fG8dOKNGrHomyzkDLuUm548aQRFUtqa8qiKALZtP3i1wuNKwx+oN1AavPfGfJjpWjgaz47truY+PK9DKZQzFT8ydSICcSRZQCyokBVHs2UmjitNXDawdUzhq/PcWiu23h86Jhaqe2OIoFefhFUGlJNmHRSjHPFyW1lVtecorBVmervd7wTDbTWkfUSNyiSPuOkKI2g6QmYPmJFnPaT/sXpyLjhHTJyjOhWZFnsUk2C06HjUHQxupNHr8sFLaS2NBgMagjLVKiqou/I+nnD6RRqAX5k74yKZr684uMJtMqZKjV6H83Xe3fGXLiaVxOBrPjlFOeL91/opvibEFM4EbrGxBABB3ggRSz5bn5ifpUWbVBb6T3UOoG8GLH4mmPNPTyEVmGnZS9waKG8bvsdDHQwv6Ec2PBY7K2uuS2Uun8hqDvYadPGNXgMUmejMksbFP5eBjETJYSQxcEOD9+I9IYwOOVJWFIPAh/qSbj3rAzYFNWuQSjZtUyWrU6g8Xik+J5hVLS4btE/8VRoMDi0rlJyEswPW1eNx0MUPxfRAAr2n8DHPxRqaRTFfUY0Kiw2TtpchRy1Sr6kk0U3kRooVHEODVEwSUl7ftzjr1apmg+m7PxCJqBMQXFTWhCnFFcR6g2MFSSaa/eMPsTHKkEsoFKh2goHKGrmoXJAfdrGj2ftZczEhCaISnMtxWtEDeCbtx3vHOy6bpuSexTKBoBNFzqQCX0hNNQQDXM5ic05nFHPs+cDkBjltoOB19IybWVhJaAXJHHxt3gwIzAVDgRWEtqbWEkhCQTMsE6Cpvz0184ocXiiP9eaEfyfi/7aKj+pucX49O8ivhDqDZq5uJSETFAv8sVDhzcluLA90Aw+OE2WlSQQC97/AFEP+sZTC7bRmTLkS1qUpQZS1MkKsD8pFCQ5bMoito06OylKUCgAHHcH3Wg6iEcaSXJJpRQ7MQGb8nC/t46QpTFre/fKFxNrbhc3FLwziZpoBSznjlpGRCWMCcCQd9RxIjmFYntakwqpbpA1b1iKcWxG8ajeaw1ksPOArR6/tAmB/prXyibkkNUK8YEQ496wHuQ42ZQB1gUoAKazPT0gyJjmhq3iN0BmdnmTU8/3gfcAWVMBGW4vr1HjBGZWUOX7m3QJKgE0qTeJ4dZUoGxB8IYNhZwGXgPB4V/ilCmZuEO/i3CoPN6eMJKkhz9hAkmAMmbUEPQg1vy74otsScsxRFlVHWLiQutA4JpqwrUwj8QdoFVHQWLbjbxBjRp3To7HxOWpyh7X9ivlBwOnpDLMocR5EwpIUGHvdBcROoltx8xGlcnqZ/pJzCHpBJa2Y2IseUJy3Ja5h8HL9NT+Zv8Ax3c78oL2K0rLBE5gCWSCHcmtQ1E3poWiK9qpFkqUGarJFddfSK8J6njHFpjP24mOHxWni7asAMNJDuhX/cr5ekAWlCCTLWQRQpWBlVvS4oQdygIJMmM7PcWO7tWFdB3xWTlOQCTxLV7nv1i1M6bikhmahOXOizspNygm1dUnQ30O8ySulOnOJbOnIUha0gjICJiSXzparFgx8iBC5GRRS76g7wQ4PUMesWGZ1yhbbIJIX+a/At63790VeeL9crOkp/N56Hp5ExV4XAqmKZmCfqJFuDanhF0GkjgarTOOVKC/Vwcwiir/ACwCSao35tR1HiBFtI2Gof6igj+UdpXcCAnqX4RY4LDJQlpdHHaP4lc1DThaDFLRW83o34Pikt8r/ZE8DiPlAIlhg9zVSiTqTQaCgHrE8dlmpAWkFk1cDUXDW8IXdlAk68dOUK7Yx3y0KJ0AHcAnrURVbbs6HYw44v6VX4M1isCAs5aJfWoHrBpMkACjDeWHiYrztVTMjsjvV/cbdGhZayqqiTzJPnG1bI8lNpybSouF7SSiiGWrf+Ef/ryi++CJjrUCS6i6jrRj1oonoYxklNYt/h3aKpU1SkjMWcClWUEtUtZZ8ITLHri0VyVo+iTSVTGFEh9W4PxDwjtHaIlpUt0pyuxU7GrVYOa1bW0UUv4mmTZpB7Bqyco+jRlVIYcWO8G+c2vtJU5VScqfpvXeqtXPGMkNM7uXBUsfsJjPiBRJ+WVJzfVMJ/zVvd1D6B/KnqTFWDEhhybRDKQaxuLi7+FZLzwW+gE+g8SI3iMrOXJfwFoyHwgljMVuA8SfsI1Ek5klxQDxsPKOVqX/ABDNkf1E0kEUoXduG+JzcxFKk15MzvA2Y3oKA7jrBJSQrLmtmPeG16xR9hCZmaflcUHK8DRKq/5gzDQaGGJEoFZ3W613e6x4y6lt9e63KGSsaiEwkhnHq1/WE/4spsPb69YfnynqGtvgCcF2gSoMQab2qIWUQUSwYSXzUJe28sR6x2YE5FC5Kh4b4GUah7hzuBp4xyXhXUSFMLk6XpCpEJy1gMDqA2lXq/P0iAxAzAbwx77eUTx2HzKBpoN1X998KTpTKIvlHNzviPbYhZCeB9QuX5FqQFWJJLveBTk9gk0PqPfjAkqUapS40MMybj+HmM+g90iq2piAJrL+laSlXByWPQsYtkAZCE0YMPF3O/7xRbaTnWktUpFALnMR9osg6kjp/GK9Ql9mV01JlqylwQfKPIndoPu8z+kM47BLVKSsIUflulWtBq/AghoTwmzJy1D/ACpmUXORTUqdI3JeT1c3tRYyZLAnU+X6+9YOgQPKbkN6RwrYxU3bLoxpDBji001gSZsHQvnACysxNvvS53CpoL+kUuMXQtclh6xe4mWGJ/8AGp1u/E+xFDiSCvcwtzh4rcrzSqNexzZM0IUAzgsCOv2eCY+WUAEg9kmWOIBJSXOhSb8IRlzsrGgaxZ/CLuVMTOl9pbkkgJKWBIP4SCDUUDm8Oir8CeCWVFPYdJJFSSOO6wrFpkAsGcv1NSeZhDZkpKVKPzKGwIKSBWhoxqwvpDyltYu3L7xXLYux/VuyaUwyhD3haRPCoflpcUaFQ8hKaiuuvkR6xmfirEPlSNSVG7e6xqMXTp39OMYvagK5qiX4a0FNOUXYlcjmfI5ejDS87FPaDSy8WuF2Nnu0en/D5TUB+V41nmhbDyq+/OPbOqojLmJSoZd9HanKGZGGI0I5g+nFhWATkKStSRQEEiwcHf8ArEAPYlSESyBLlIWTlJlqKnA+rtHfwJvFd8s5MzhnbrHVTUqSkKOUpDfS4PG4IJpEprBCUhyKqsx6iu+AlSATwmICSxtFkcDLmB0qSDuJaKBSCbQSXhFne0EJqNgSflrUCxzJsCDbj3xpkJqUhrjz4xkNl4YJAKbjez8WeNZhZwUHpY9DujnavG760UZI+SWIk5cwqaO/EsfOBSyRLuwBe2tHYasIbmzClIpQMSRWppHUspILUTcdKnlGR7lNAsKQCVVAdmfUgkdILJmNzBfn7ELTUuAQwBNN4PusHSUuC9XYcqD0JhEEbViE5go9d1KGAKAE3KdAa8CC1IHi5jpNWJLtwgs+ckKQog7iPBzDX4YQyQwDNWlS+pYsb1aKxcxyGdgX5njDM5ZcDM7HTUhvIwTEyXJy0Bry1MR0R7gfkZheuZ9+rxwgBT7xl5VpEsPMAIHeen6xDEA3Y38q9IFWgEJkoEEH8Si/38IdkfSKkU3CFZrZQdKc4ZTKUmm7yenhBV2QTKsgIAIGni5ip2jMdQL6U71GLaUoEu9RYNqxhHEyQVPom78BXxh4W5HX+Ig5Z79JiGP29PEvL8xizuSytajf535wrgNuzUEGpUNSVl9bOx5tAZskrmKUpyGYDQbmEWeAxICADKzNYuN5FiPWN97Hot3L0Wu0h8+UnESnBH+oN+9+I37oqpSnJ8al372s0WmwpzTFBilEwNlLGoetN4pAsRs7ItQG9xyNoRo0xYFMiG8LIJ1AieGlRYypEBIjkUO05RyHVhqGP4hy0pwjJYkjMSC4Jfvq3S3SPomKwbukavb+btAn+pKh/VHz3ESClSkG6T+3gxh4lObdJk8Fh/mKA014CHZuISpQCEhSEnKDpxVTQM3jrCap2VPyk3P1nzA9Yak4hIyIZkqcPYmj0uORIhqK7VUWKJFGHhTeajrEpaAkUF91yY8mQCAxJApx/Q8POJJw4ACQAw0JJoPOrcIqZtikAmLIs9IJhNqFwCkn3xhhGFc1huXhZRpmbnCoZ0emOsWPveRYRhsQgpmTEKulRUO+veCD0j6SJIys6SNGr6xkfinZhTNTNAOVfZVQhlVT4hv7eMaMTpnH+SxueLqXhmd/jCLQ/hfiMp+pOYeMdw+zXvFhK2KjWNJ507L2rJmfmSTwL9CIW2ngipLpuNN9iRXmG4EcYs8LLEtTZQQfCHcTIBDj3yB1+5GsQBhJi0KNXSdQwI3UchvGGJqXCW3N3GLDamxRWYlJOpSNe+vPXrUoCeos9SOgFbACgtBAWmztkuAYuE4SVLHbUkCMv/iEywJECThyoupzECX03a8hKmkS8yj+Kwi1w6yBmDW7Q3XNABdzFFhMCw3CL3ZOEaUD+ZT9AaQHFSVMDVljImZjeniKCnOg4VgExLDKCXza3au7rHBJYuksfDX7wWRNFc1FXFKPz4OY5uXTOG8d0USx+jk2WWAJAapbwjqJfaBFhze9fKGcOyVb7EvX3rAUkFKlO5076/aMdIrPTJWYqO8M+5n+3jBCtgEuDv1bg+jxFJqCaVud1S/fApKjoxzNcbrxKIOTVHKgjdQ8jvgEnFkXYtWO4gFTaUoHDMCPOpgE0OXFyWbh7NoDTsjYf5rg72Pgf2gkiaCQzjKFU0cQspHZUDTN4Esx8IjlKC29qu9CB76QVKiDKQSBuJ8iG6faCTMcASGdoTVML9kfT6X98Ih8wCB1bksnMlsbdlrv+LQE6N94TmuJayblWXqLxZLQWUwcEhQpqxuN7iKsrzylDUEn/kX8C/SL8P6jvfCr65v7L+5XYfZ3zVqzLyoALlRYc2s8HE2YKZT2aD6en1B7QkpJUoJJOW7byaOd+sW68SVoIAAVZKxYUocpqOUak9j0Kju3QTBIUE1PaelqOaCl29ItsWASDvEKSEORw8yN/J++HHem4+g/WCiPZAAkw7IUYCoROQuIC7Q1MkOHr3m2ttdRGb+JNilSfmoAMwCoAZwXNuQcDmI00ubEZsptzHuroWFiS/A1ghW6pnyiUizvq/hF/ISlSUhNDrrQUAKuthSldIt9v/CwX25VFF3GhLVB3FmrrFHhUlBYgpWmnIOHoRV240iWGMK2Q6cCdCRypTdDsqU5PdZuvH9IXkSnVnKiWDBIYJJLVPGnnD6AAOXjCMdeTxllmeBf4eDcwQzQ8NYdAJgD8IJs3ZwQCdTBMZs8LSUqDhV+dGPMGvSH5JpElRYkZ2+rZmExaDLWUEBKtNErG9BNv9pNN5hYlROoO4xsdqbJRORlUG3EXTxH29jHYiQuQvJModDoobwfbRohK9mcHXabtvqithzC4Qq+pjBJqSPpShI/ManoIrf4lYsTHUyVruTFpyy4EgNRRUdXN+4U93hDGbISouAxO7wcb/fCG8JIyiGmeCQzS8AUliPtDeFwQeukW0yS9x79+xAFYX8tIhBbE/lEXCE5UAbhFahOUurv/WLQTgoQCApbwdnoY6lIiKpgEEB0ydxjwJAIZiRQ9CPGndAUYpzwieMm5UGrPSKp4YT5QHFM6tNEpd9Nd7knWCYGXmIqWIYvzPp6xVbInutaVEl+0Hq1bB+Bi2SNxjJLR+Ysr7fogsHMoqBcMxBozt75RGcqrjU0Hv3WDBRZqe6++cdXOGU2zaUatg3vQRmlpskfAjxsXxSmcDgeTaNDM6S5CgwANRuAF+V9d8DnqQQ/Zr9RuWAa4HKFMVi8qSCe/XcAN32hoaacnbRFBs5iNqBAJADXH812rxFesPDEZaCgFnAJjLFZmrAJdy33Pc/dGqAJqEADQM/iYbVQjGlEadIgiaE0FGVpzL1a1RFLhJ7Eg2Ps+EPTFZSpibt3t6+cUiVtFOLk7nwXM/2/yEWjKrKrod4+36w9hzTSFhlmAJUWI+k7t4bUcOo4ml4GYLDMN6S/h9Q6gRoa9Hpo+mWErFNSDoxMVcoe/OHJUFMWUUWCVvBJVITlzIcQYeylqhuUIZBhKVMhtKoIrOZGDaeVvDjcQhtPYomJdn3EXB5+wYtEqjx4e/tALIyZiZmGVKUxqNDTu4QX+IpGqn4RKwQw5FvX3yjO7S+HlhzL/tPoffOFLVTYnKmOqLrBxlZc4pUygQRcG8afZE8EQFyNk4LAA2tE0sLmITZsRkhzFhlrYaBesL43ZyJycq0uPEHek6GGwmkctBFq1uYfH/D0ySp0krl79R/uHrDuFkdlzGsZ4QxWzAap7J3aH7RbHJ7OVqPjk98X8v8ARU/KjoDRKe6CygR73wLO8Xp2caUJQdSVMk8cYR7LBUSIIoLJ1jicONAR5eEHEqAzkgHMTRPe+8cdIhDikK0IMV+JCxcEQ2jaSCh1kA6hnqPYgC9rSQPr6B/SAQJg5ZaF9s7QTRILtf7eEKTdvpskqUWd6sDTv1itXPKrmgtb7WHGIQsdlKJmvvBJ8hFwhZGsVGxZgAKzrQchfx8osfmBVjEQB0TaQvOxpFQH4b+R3wBUv+aF8RiMv1KA536CCQnO2upQyhFDxhHFT8yn11Nfv0HDnEJuLzUQGB1Nz9vd9D4HZxIdQpu338PvFWTIoK2CTUVbHNj4Vu2S2ZJA5EesXUueUgAVYaGFiaAacNWbTfEhhgqrkPwjlSm5ybMrk27O4TBKmKSaAVUrwAIHQUimxuzFJWqlCSR3loNtqcpISUKKSk0ahsrUHeLcYRkfE05P1gTB3HvAbwi7DjuFnb+L1GLAm5cvyRMokV0cevqY4JZs6m3OWh+VteRMIzPLNaGgq1XtpwhhWy3qggg7jDOLR6bHlx5VcWmLYegEOomQovDKTpEpQMKXtFlKhuUuE8MIdRKh0VMYQqGUqhZKGiWeHK+mw/zYMFQrLRBxSIRom8ePfHBHWiEToUxuzpcwdtIPPTkbjo8Vatgqll5anG4/f7xoGiJDVtygUOshnzPWmiwQeP3hvC4sAEmgAc8hFmqYGZQpypuqD6Ri/iHaiCcksMkGv8zcNA8GMbZRqdRHFj6n+w3s/wCIlfxDqPYmKCcr0S5YEeD9Y1cwR8sVNZt7v3W8fKPpkrEPWLZqjnaDNKal1f8AWFEdBjgLx5orOnZxcsEMbbjUQlM2Un8NPEQ6AY6BBTa4K8mOGRVNWU86SUByHG8V/WEV7blj8QjRzSwJOkVu0dkSZoKloT/vHZNeIZ+sWLK/Jzcnxqe+N/zKpO2EqLJP7C8L7Qxb9kW15X/WOT5cuW6ZSRlpWpKiN5OgMVmPnMG1Vc8P1MW2cicVF0nZ6VOCswIdzpEJ2CQKqpw17haAS8SoBk0HjBcHs6ZOLISpZ4M3Umni8S6EoUU1khh5xwKSbqYcnf7RZYr4VxSWeXQ2ZaC/KtYIj4Hxn/wEc1IfuBhepew9L9FehcvXO3AD1VBf4sJ+hA5kk+AIA8Ysl/B85A7YyqNksC53O7dY9L2MkfVmLfVUDUijd99IrlqIR2KpSUdmVSsZNVTMw3JH2guG2YokOGJq6uu/lGgkbOEtyAAU9oE1YWuak8IYVIUTnLaUq4dxWnPwjPPVviKK3kfgRwGzUoV/mB9A9A7Hr+1oOCQVAsQXs9DTIo8HPXKYbRJClhLOU1BtYP5Ex3GSkqOcFRysC7VBYuEpAarnujJKTk7kVW3uyCZlGofQnUPawhj+EkpopRB1AVvr6wtLIJUKdoda1pwvWJnEoFFKqOD8qi9IWM1HkCK/asnOgEOQOtG4d3QRQTJXONH80lT2pXkQa/bviCsElQFGNCeIdidz2jTh1CgulothkS2MyuUDEsOtcsvLURw0PS0W83ZwqxqCRbc3XWFV7NXWlq0Ojs7FtY1xzY5eS+OZJ3F0N4b4mUGE1D8RXvEW0oy5gdB7oy02SofUkjmD521HfHpc4pLgkHgW/eI8cXvE62n+TnHae6/qawLCbw1IxCTYiMrK26uysqx/MGPeIYl46Sr6gqWeBJEVOEkdjFrsGTzX5/6jUmYN8FlrEZ6VJzfROCusMpw0wagwt1yaulSVxZeJxIEd/iA8URlTY4hMwweoXtmgOJAECVtECKoYZZuY6cI11Ac4liuKXLLL/FIGvFZqVruipXj5KbzAeTnyitx/xJRpQb+Y+gh1GTMuTU4ca/Vf43HNsbYXKTkzBSjY6jifOMtQBzHiSolSi51JhDHY4Ow084vjHpODqdTLPK3x4HMF/mTUji54AV/TrG4w2IVHz7AbWVLHZCa7wK9bxaYf4smC6UHofvCyi2zXpNRhwwp3b+xuhiyNYIcbujHyvi4/kT4wwj4pOiQIXoka/wD3YPf9DUjEK3xwz1PfyjMf+oVnQd33MCVtaafxHpTyg9tiP5LGuEzUz8flHbIA3HXpeM9jNqCoS7Hf6A+ZhBczVRrFhgPh+dODol5U/nmdkdB9R7m4w3RGO7MeXXZMq6YKl9ismzwkZldB9oVw+AmTznY5Sb7+W+PpezvgPDyAmZP/AOpmUYKoiugQHHe8aX/BUqGeYAkaAMEpGgt74wksnozRxeZHyCRsAlnBq3Hq1m6RosJhJiTfKKU3M9ADakbpOyZZBEs1BcqYM43HhX3cidloRuWe91bzp0ihtsvSijNpWRWpLOFGrNc+ItEsPtBR7ISs8ta6qr3axpUYRJqRXl6DkO6PLlgHspHF4gtlLKwM2ZQoUx/M7eNIymKwBQspVeWp6WIen7R9OlnV2HWPn/xAj/qpoH0m7mzgWPN4pzVSZj1UbSZUTJxUVFiAlIJoddRrvPfDaJgIoQKOKNUUFr74FMlgJz1NAC53UFPw798QQTcNTUaNf16Rn/BhGvoCaEncWqSHYtzIgcuYAhR+nskAMLOw59ks/CB4g1cgpI7QNa/TRveojxlAZwzkZgHsQDmFi9mhgkUy2USGcp3Wetb74HIwiikEEdb34AweaglILgKUKV6irUowrBpOIypAKhSK20gKhCWoEMGH6sznq3SOTAAkh70BL0GZRal6B+sRmApYarVQXpv5Bh3xPCvmzaJZv91CT07VOIiKxSWEQ4MxQIYKNXBdgBTcFFojKmpymxdjxbM4DnTXrBe18u4aw4VJLnuhYFlNQsKfq/ukS/IbokQ5CQ1Sa0q4D++Ec2jh5ZVlat3pSoHvmYMlKXDEZTcEO1WIFzV34ZoFNDGqrlupUGF91YdNrdBWzKWdgKON7QH+FWHoaRpp2EYaUOZ/9oD94fwh7A4JKqjkddz15xtjmkuTrvEvBhwDu99IKnHTE2Wof1GNbidiBSiwDceljYRUzth9phuB11P6Rb315QvbkuGVg2vN/Or+6Ona8386/wC4xZSvh59SKtfi2sOf+kwEu5fmYnej6J/F9mdXtCYbqV/cYCSrWNPhfgwKAJUu2itTDcj4DQSbq53g9+JO1N8sxmberu/SOoDmnvujfyPgaUwejh7cvvBkfBslN1MLu7eUTvLwTsvyZDB7GQqi3L6Ozdx9XiWK+BZRBUkqSb6EavG7OxJctBWPoSKqbdWJf4aAxAB1y3Llmzct1atuhev7j9C9HzSf8BTkpdJCq1AenfET8H4hKSrI4Tcird0fU8NgVKUHII1ANBw5x4BiUuGSa8WZi3IecN3GDtxPlafhzEAAmUah2ZT9zQP+Emj/ANsU3vH2FM4qtXibe++OjDoCsqkBSjY2HEOS/QNruid1g7SPjyJE78gHQ+v2gw2bPuXbgw8LnpH2IyJaCyZaH5MAeesdXh0BTlCXAqVGg4Aa84DyMKgvR8qwWw1E5geZ7VDudnjU7D+ZLUBUpZlOCAdzPrGnXhpalOkBJscuUO9goG/DXjB3QkEqCGTuIfqkm8Jdj8cA5OJLg1Ggo5fQAGgg82cVXSH3qrzpp0aDYdKaHMnLcVrw1g0yZL0yuL16xLQNxDs3VXclqeBhiVjCKJT3v6B4XmYmpLpTyAYecI4naRZJu9g58u6E6h+my2nTZp3NvdvF4AUn8a2e288RWKg7RUz5mbmbh4CicSty96PfuhWwlxPxYSlkXetq8n6GMPtTEvPW73bjYP4xoFrL217t8ZnEoBnKJ7QzE+Z4U06RTmWyMWrf0pfc5OB4EqfXg4YWYs2+ByykhmbUU7r8o6pJsblII8yB7vEFyynKf5a6/m9WiiXJzhkzwoFyWAr3U7mHdHhicy3OjHkWA8oGgh7WSXturTdHZASkF3JUb92Wm79N0Tq9BDz54Z2bdwDV+8I/MKqix96w5LxAVmKkhgKUYMQ4IApcENziAQkUzKHcfFobbyR7n//Z"/>
          <p:cNvSpPr>
            <a:spLocks noChangeAspect="1" noChangeArrowheads="1"/>
          </p:cNvSpPr>
          <p:nvPr/>
        </p:nvSpPr>
        <p:spPr bwMode="auto">
          <a:xfrm>
            <a:off x="155575" y="-731838"/>
            <a:ext cx="3000375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470" name="AutoShape 6" descr="data:image/jpeg;base64,/9j/4AAQSkZJRgABAQAAAQABAAD/2wCEAAkGBhQSERUUExQVFRUUGB8YFxgYFxcaGhgYGBcVGBcaGBcXHCYeGhwjGhcXHy8gIycpLCwsFR4xNTAqNSYrLCkBCQoKDgwOGg8PGiwkHyQpLCwsKiwsLCwsLCwsLCwsLCwsLCwsLCwsLCwsLCwsLCwsLCwsLCwsLCwsLCwsLCksLP/AABEIAKABOwMBIgACEQEDEQH/xAAbAAACAwEBAQAAAAAAAAAAAAADBAIFBgEAB//EAEEQAAECBAMFBgQEBAUDBQAAAAECEQADITEEEkEFUWFxgSKRobHB8AYTMtFCUuHxFGKCkhUjM3KiJJOyFkNTwtL/xAAaAQACAwEBAAAAAAAAAAAAAAABAgADBAUG/8QALREAAgIBAwQBAwIHAQAAAAAAAAECEQMEITESE0FRBSJhcTKBI5GhscHR8BT/2gAMAwEAAhEDEQA/AAq7Sj4HrEVqAJFzd/SOKmFrgP3x6W4SSBUjXQxwDGDm1YuKVji1EilnHNzaOTHH1bmPCse7X/2cC+gbfERDvzsrjUsP2gksqWrVhf0jmHkFJdQqDrZ2guZkneb+kGiHJxN9NzVpEpaXNbEadfWPCZQittLx6cvLQ2Fe+G2CCmEgs1R4RxSKUfjwhuVLosm6g/QEEUgcpJPQ0pCtUFp+Ti0Ue1Nd9o8V6PURKSSoqLihZ+tTCyAVZiBa/J/N4L+wBn5tAbs8cnYsXAYOxEUG2drzZSZgQQCClgw7IIS5Zq1IH9UR2D8QjspnLGZ3dQYMah1Wcitd8XvTy6OpD9Dqy/M2vUdILMX2VHugKTmKvy6cTv7o9KNVPuo8U8CBMNK7Ita33gc5eRiogZqVIu9hxOgjysV2tN3daKn4vmqTLlkFlCaFJILEMlRBBFQXgwSk6DFW6Lexrrbxj2bNXjTkIx+zPixSS00Om2ZIAItXJY20brGskTh8oFCsyfwqFQat0LkOLjWLM2F4+OAyhQyEAVNwGiHzHGajAjxoR4QOUoqI006wwuWA6RWrg6OYo3aFBpmDUUFo5OS73FQOnERJUjtf8m66RJaO0d4vzgWQDkqN415RIMSok2F+OggU5YzEh2dhBFJYgaGJ5ARQQTzpyePFTAitKffrHkyVZuJ99I9iJJKxuJqRqd8Gwg5iOyNd/WByUsSTY/eGhMCUUL3B79I5PmUI1YNw16xElyCgWIAKSo6s3jA1vQWoCX6RYow4coJcUuG91gYki3FtOkNQaFVTO2Ty/WCLR2fEDrHpqKmmnex39YElZpezGEe3IAs1LVDU377QMS3DkWI6n7faBqXz9vBZeJ7LXo8SyECcpZiaHWBidm0g8p8tRr4RNc7MW/CK0icEApX9T6JgspJIEdUh33H7xIStyh3GDVkPSlmxBJawa70r4QhtPbGQ5UgEi6iaPqEjVjqbtbUvYNJCk10ItqXbxaMzP3NZx94vwRUlbO18ZpoZE5zV0PDb83KAFAEgqUoJTmLuwBZgGY0a8ew/xBMQoOSsNrfT8X3hGYiha1hy08okmTU+6RpaT2Z356fG8dOKNGrHomyzkDLuUm548aQRFUtqa8qiKALZtP3i1wuNKwx+oN1AavPfGfJjpWjgaz47truY+PK9DKZQzFT8ydSICcSRZQCyokBVHs2UmjitNXDawdUzhq/PcWiu23h86Jhaqe2OIoFefhFUGlJNmHRSjHPFyW1lVtecorBVmervd7wTDbTWkfUSNyiSPuOkKI2g6QmYPmJFnPaT/sXpyLjhHTJyjOhWZFnsUk2C06HjUHQxupNHr8sFLaS2NBgMagjLVKiqou/I+nnD6RRqAX5k74yKZr684uMJtMqZKjV6H83Xe3fGXLiaVxOBrPjlFOeL91/opvibEFM4EbrGxBABB3ggRSz5bn5ifpUWbVBb6T3UOoG8GLH4mmPNPTyEVmGnZS9waKG8bvsdDHQwv6Ec2PBY7K2uuS2Uun8hqDvYadPGNXgMUmejMksbFP5eBjETJYSQxcEOD9+I9IYwOOVJWFIPAh/qSbj3rAzYFNWuQSjZtUyWrU6g8Xik+J5hVLS4btE/8VRoMDi0rlJyEswPW1eNx0MUPxfRAAr2n8DHPxRqaRTFfUY0Kiw2TtpchRy1Sr6kk0U3kRooVHEODVEwSUl7ftzjr1apmg+m7PxCJqBMQXFTWhCnFFcR6g2MFSSaa/eMPsTHKkEsoFKh2goHKGrmoXJAfdrGj2ftZczEhCaISnMtxWtEDeCbtx3vHOy6bpuSexTKBoBNFzqQCX0hNNQQDXM5ic05nFHPs+cDkBjltoOB19IybWVhJaAXJHHxt3gwIzAVDgRWEtqbWEkhCQTMsE6Cpvz0184ocXiiP9eaEfyfi/7aKj+pucX49O8ivhDqDZq5uJSETFAv8sVDhzcluLA90Aw+OE2WlSQQC97/AFEP+sZTC7bRmTLkS1qUpQZS1MkKsD8pFCQ5bMoito06OylKUCgAHHcH3Wg6iEcaSXJJpRQ7MQGb8nC/t46QpTFre/fKFxNrbhc3FLwziZpoBSznjlpGRCWMCcCQd9RxIjmFYntakwqpbpA1b1iKcWxG8ajeaw1ksPOArR6/tAmB/prXyibkkNUK8YEQ496wHuQ42ZQB1gUoAKazPT0gyJjmhq3iN0BmdnmTU8/3gfcAWVMBGW4vr1HjBGZWUOX7m3QJKgE0qTeJ4dZUoGxB8IYNhZwGXgPB4V/ilCmZuEO/i3CoPN6eMJKkhz9hAkmAMmbUEPQg1vy74otsScsxRFlVHWLiQutA4JpqwrUwj8QdoFVHQWLbjbxBjRp3To7HxOWpyh7X9ivlBwOnpDLMocR5EwpIUGHvdBcROoltx8xGlcnqZ/pJzCHpBJa2Y2IseUJy3Ja5h8HL9NT+Zv8Ax3c78oL2K0rLBE5gCWSCHcmtQ1E3poWiK9qpFkqUGarJFddfSK8J6njHFpjP24mOHxWni7asAMNJDuhX/cr5ekAWlCCTLWQRQpWBlVvS4oQdygIJMmM7PcWO7tWFdB3xWTlOQCTxLV7nv1i1M6bikhmahOXOizspNygm1dUnQ30O8ySulOnOJbOnIUha0gjICJiSXzparFgx8iBC5GRRS76g7wQ4PUMesWGZ1yhbbIJIX+a/At63790VeeL9crOkp/N56Hp5ExV4XAqmKZmCfqJFuDanhF0GkjgarTOOVKC/Vwcwiir/ACwCSao35tR1HiBFtI2Gof6igj+UdpXcCAnqX4RY4LDJQlpdHHaP4lc1DThaDFLRW83o34Pikt8r/ZE8DiPlAIlhg9zVSiTqTQaCgHrE8dlmpAWkFk1cDUXDW8IXdlAk68dOUK7Yx3y0KJ0AHcAnrURVbbs6HYw44v6VX4M1isCAs5aJfWoHrBpMkACjDeWHiYrztVTMjsjvV/cbdGhZayqqiTzJPnG1bI8lNpybSouF7SSiiGWrf+Ef/ryi++CJjrUCS6i6jrRj1oonoYxklNYt/h3aKpU1SkjMWcClWUEtUtZZ8ITLHri0VyVo+iTSVTGFEh9W4PxDwjtHaIlpUt0pyuxU7GrVYOa1bW0UUv4mmTZpB7Bqyco+jRlVIYcWO8G+c2vtJU5VScqfpvXeqtXPGMkNM7uXBUsfsJjPiBRJ+WVJzfVMJ/zVvd1D6B/KnqTFWDEhhybRDKQaxuLi7+FZLzwW+gE+g8SI3iMrOXJfwFoyHwgljMVuA8SfsI1Ek5klxQDxsPKOVqX/ABDNkf1E0kEUoXduG+JzcxFKk15MzvA2Y3oKA7jrBJSQrLmtmPeG16xR9hCZmaflcUHK8DRKq/5gzDQaGGJEoFZ3W613e6x4y6lt9e63KGSsaiEwkhnHq1/WE/4spsPb69YfnynqGtvgCcF2gSoMQab2qIWUQUSwYSXzUJe28sR6x2YE5FC5Kh4b4GUah7hzuBp4xyXhXUSFMLk6XpCpEJy1gMDqA2lXq/P0iAxAzAbwx77eUTx2HzKBpoN1X998KTpTKIvlHNzviPbYhZCeB9QuX5FqQFWJJLveBTk9gk0PqPfjAkqUapS40MMybj+HmM+g90iq2piAJrL+laSlXByWPQsYtkAZCE0YMPF3O/7xRbaTnWktUpFALnMR9osg6kjp/GK9Ql9mV01JlqylwQfKPIndoPu8z+kM47BLVKSsIUflulWtBq/AghoTwmzJy1D/ACpmUXORTUqdI3JeT1c3tRYyZLAnU+X6+9YOgQPKbkN6RwrYxU3bLoxpDBji001gSZsHQvnACysxNvvS53CpoL+kUuMXQtclh6xe4mWGJ/8AGp1u/E+xFDiSCvcwtzh4rcrzSqNexzZM0IUAzgsCOv2eCY+WUAEg9kmWOIBJSXOhSb8IRlzsrGgaxZ/CLuVMTOl9pbkkgJKWBIP4SCDUUDm8Oir8CeCWVFPYdJJFSSOO6wrFpkAsGcv1NSeZhDZkpKVKPzKGwIKSBWhoxqwvpDyltYu3L7xXLYux/VuyaUwyhD3haRPCoflpcUaFQ8hKaiuuvkR6xmfirEPlSNSVG7e6xqMXTp39OMYvagK5qiX4a0FNOUXYlcjmfI5ejDS87FPaDSy8WuF2Nnu0en/D5TUB+V41nmhbDyq+/OPbOqojLmJSoZd9HanKGZGGI0I5g+nFhWATkKStSRQEEiwcHf8ArEAPYlSESyBLlIWTlJlqKnA+rtHfwJvFd8s5MzhnbrHVTUqSkKOUpDfS4PG4IJpEprBCUhyKqsx6iu+AlSATwmICSxtFkcDLmB0qSDuJaKBSCbQSXhFne0EJqNgSflrUCxzJsCDbj3xpkJqUhrjz4xkNl4YJAKbjez8WeNZhZwUHpY9DujnavG760UZI+SWIk5cwqaO/EsfOBSyRLuwBe2tHYasIbmzClIpQMSRWppHUspILUTcdKnlGR7lNAsKQCVVAdmfUgkdILJmNzBfn7ELTUuAQwBNN4PusHSUuC9XYcqD0JhEEbViE5go9d1KGAKAE3KdAa8CC1IHi5jpNWJLtwgs+ckKQog7iPBzDX4YQyQwDNWlS+pYsb1aKxcxyGdgX5njDM5ZcDM7HTUhvIwTEyXJy0Bry1MR0R7gfkZheuZ9+rxwgBT7xl5VpEsPMAIHeen6xDEA3Y38q9IFWgEJkoEEH8Si/38IdkfSKkU3CFZrZQdKc4ZTKUmm7yenhBV2QTKsgIAIGni5ip2jMdQL6U71GLaUoEu9RYNqxhHEyQVPom78BXxh4W5HX+Ig5Z79JiGP29PEvL8xizuSytajf535wrgNuzUEGpUNSVl9bOx5tAZskrmKUpyGYDQbmEWeAxICADKzNYuN5FiPWN97Hot3L0Wu0h8+UnESnBH+oN+9+I37oqpSnJ8al372s0WmwpzTFBilEwNlLGoetN4pAsRs7ItQG9xyNoRo0xYFMiG8LIJ1AieGlRYypEBIjkUO05RyHVhqGP4hy0pwjJYkjMSC4Jfvq3S3SPomKwbukavb+btAn+pKh/VHz3ESClSkG6T+3gxh4lObdJk8Fh/mKA014CHZuISpQCEhSEnKDpxVTQM3jrCap2VPyk3P1nzA9Yak4hIyIZkqcPYmj0uORIhqK7VUWKJFGHhTeajrEpaAkUF91yY8mQCAxJApx/Q8POJJw4ACQAw0JJoPOrcIqZtikAmLIs9IJhNqFwCkn3xhhGFc1huXhZRpmbnCoZ0emOsWPveRYRhsQgpmTEKulRUO+veCD0j6SJIys6SNGr6xkfinZhTNTNAOVfZVQhlVT4hv7eMaMTpnH+SxueLqXhmd/jCLQ/hfiMp+pOYeMdw+zXvFhK2KjWNJ507L2rJmfmSTwL9CIW2ngipLpuNN9iRXmG4EcYs8LLEtTZQQfCHcTIBDj3yB1+5GsQBhJi0KNXSdQwI3UchvGGJqXCW3N3GLDamxRWYlJOpSNe+vPXrUoCeos9SOgFbACgtBAWmztkuAYuE4SVLHbUkCMv/iEywJECThyoupzECX03a8hKmkS8yj+Kwi1w6yBmDW7Q3XNABdzFFhMCw3CL3ZOEaUD+ZT9AaQHFSVMDVljImZjeniKCnOg4VgExLDKCXza3au7rHBJYuksfDX7wWRNFc1FXFKPz4OY5uXTOG8d0USx+jk2WWAJAapbwjqJfaBFhze9fKGcOyVb7EvX3rAUkFKlO5076/aMdIrPTJWYqO8M+5n+3jBCtgEuDv1bg+jxFJqCaVud1S/fApKjoxzNcbrxKIOTVHKgjdQ8jvgEnFkXYtWO4gFTaUoHDMCPOpgE0OXFyWbh7NoDTsjYf5rg72Pgf2gkiaCQzjKFU0cQspHZUDTN4Esx8IjlKC29qu9CB76QVKiDKQSBuJ8iG6faCTMcASGdoTVML9kfT6X98Ih8wCB1bksnMlsbdlrv+LQE6N94TmuJayblWXqLxZLQWUwcEhQpqxuN7iKsrzylDUEn/kX8C/SL8P6jvfCr65v7L+5XYfZ3zVqzLyoALlRYc2s8HE2YKZT2aD6en1B7QkpJUoJJOW7byaOd+sW68SVoIAAVZKxYUocpqOUak9j0Kju3QTBIUE1PaelqOaCl29ItsWASDvEKSEORw8yN/J++HHem4+g/WCiPZAAkw7IUYCoROQuIC7Q1MkOHr3m2ttdRGb+JNilSfmoAMwCoAZwXNuQcDmI00ubEZsptzHuroWFiS/A1ghW6pnyiUizvq/hF/ISlSUhNDrrQUAKuthSldIt9v/CwX25VFF3GhLVB3FmrrFHhUlBYgpWmnIOHoRV240iWGMK2Q6cCdCRypTdDsqU5PdZuvH9IXkSnVnKiWDBIYJJLVPGnnD6AAOXjCMdeTxllmeBf4eDcwQzQ8NYdAJgD8IJs3ZwQCdTBMZs8LSUqDhV+dGPMGvSH5JpElRYkZ2+rZmExaDLWUEBKtNErG9BNv9pNN5hYlROoO4xsdqbJRORlUG3EXTxH29jHYiQuQvJModDoobwfbRohK9mcHXabtvqithzC4Qq+pjBJqSPpShI/ManoIrf4lYsTHUyVruTFpyy4EgNRRUdXN+4U93hDGbISouAxO7wcb/fCG8JIyiGmeCQzS8AUliPtDeFwQeukW0yS9x79+xAFYX8tIhBbE/lEXCE5UAbhFahOUurv/WLQTgoQCApbwdnoY6lIiKpgEEB0ydxjwJAIZiRQ9CPGndAUYpzwieMm5UGrPSKp4YT5QHFM6tNEpd9Nd7knWCYGXmIqWIYvzPp6xVbInutaVEl+0Hq1bB+Bi2SNxjJLR+Ysr7fogsHMoqBcMxBozt75RGcqrjU0Hv3WDBRZqe6++cdXOGU2zaUatg3vQRmlpskfAjxsXxSmcDgeTaNDM6S5CgwANRuAF+V9d8DnqQQ/Zr9RuWAa4HKFMVi8qSCe/XcAN32hoaacnbRFBs5iNqBAJADXH812rxFesPDEZaCgFnAJjLFZmrAJdy33Pc/dGqAJqEADQM/iYbVQjGlEadIgiaE0FGVpzL1a1RFLhJ7Eg2Ps+EPTFZSpibt3t6+cUiVtFOLk7nwXM/2/yEWjKrKrod4+36w9hzTSFhlmAJUWI+k7t4bUcOo4ml4GYLDMN6S/h9Q6gRoa9Hpo+mWErFNSDoxMVcoe/OHJUFMWUUWCVvBJVITlzIcQYeylqhuUIZBhKVMhtKoIrOZGDaeVvDjcQhtPYomJdn3EXB5+wYtEqjx4e/tALIyZiZmGVKUxqNDTu4QX+IpGqn4RKwQw5FvX3yjO7S+HlhzL/tPoffOFLVTYnKmOqLrBxlZc4pUygQRcG8afZE8EQFyNk4LAA2tE0sLmITZsRkhzFhlrYaBesL43ZyJycq0uPEHek6GGwmkctBFq1uYfH/D0ySp0krl79R/uHrDuFkdlzGsZ4QxWzAap7J3aH7RbHJ7OVqPjk98X8v8ARU/KjoDRKe6CygR73wLO8Xp2caUJQdSVMk8cYR7LBUSIIoLJ1jicONAR5eEHEqAzkgHMTRPe+8cdIhDikK0IMV+JCxcEQ2jaSCh1kA6hnqPYgC9rSQPr6B/SAQJg5ZaF9s7QTRILtf7eEKTdvpskqUWd6sDTv1itXPKrmgtb7WHGIQsdlKJmvvBJ8hFwhZGsVGxZgAKzrQchfx8osfmBVjEQB0TaQvOxpFQH4b+R3wBUv+aF8RiMv1KA536CCQnO2upQyhFDxhHFT8yn11Nfv0HDnEJuLzUQGB1Nz9vd9D4HZxIdQpu338PvFWTIoK2CTUVbHNj4Vu2S2ZJA5EesXUueUgAVYaGFiaAacNWbTfEhhgqrkPwjlSm5ybMrk27O4TBKmKSaAVUrwAIHQUimxuzFJWqlCSR3loNtqcpISUKKSk0ahsrUHeLcYRkfE05P1gTB3HvAbwi7DjuFnb+L1GLAm5cvyRMokV0cevqY4JZs6m3OWh+VteRMIzPLNaGgq1XtpwhhWy3qggg7jDOLR6bHlx5VcWmLYegEOomQovDKTpEpQMKXtFlKhuUuE8MIdRKh0VMYQqGUqhZKGiWeHK+mw/zYMFQrLRBxSIRom8ePfHBHWiEToUxuzpcwdtIPPTkbjo8Vatgqll5anG4/f7xoGiJDVtygUOshnzPWmiwQeP3hvC4sAEmgAc8hFmqYGZQpypuqD6Ri/iHaiCcksMkGv8zcNA8GMbZRqdRHFj6n+w3s/wCIlfxDqPYmKCcr0S5YEeD9Y1cwR8sVNZt7v3W8fKPpkrEPWLZqjnaDNKal1f8AWFEdBjgLx5orOnZxcsEMbbjUQlM2Un8NPEQ6AY6BBTa4K8mOGRVNWU86SUByHG8V/WEV7blj8QjRzSwJOkVu0dkSZoKloT/vHZNeIZ+sWLK/Jzcnxqe+N/zKpO2EqLJP7C8L7Qxb9kW15X/WOT5cuW6ZSRlpWpKiN5OgMVmPnMG1Vc8P1MW2cicVF0nZ6VOCswIdzpEJ2CQKqpw17haAS8SoBk0HjBcHs6ZOLISpZ4M3Umni8S6EoUU1khh5xwKSbqYcnf7RZYr4VxSWeXQ2ZaC/KtYIj4Hxn/wEc1IfuBhepew9L9FehcvXO3AD1VBf4sJ+hA5kk+AIA8Ysl/B85A7YyqNksC53O7dY9L2MkfVmLfVUDUijd99IrlqIR2KpSUdmVSsZNVTMw3JH2guG2YokOGJq6uu/lGgkbOEtyAAU9oE1YWuak8IYVIUTnLaUq4dxWnPwjPPVviKK3kfgRwGzUoV/mB9A9A7Hr+1oOCQVAsQXs9DTIo8HPXKYbRJClhLOU1BtYP5Ex3GSkqOcFRysC7VBYuEpAarnujJKTk7kVW3uyCZlGofQnUPawhj+EkpopRB1AVvr6wtLIJUKdoda1pwvWJnEoFFKqOD8qi9IWM1HkCK/asnOgEOQOtG4d3QRQTJXONH80lT2pXkQa/bviCsElQFGNCeIdidz2jTh1CgulothkS2MyuUDEsOtcsvLURw0PS0W83ZwqxqCRbc3XWFV7NXWlq0Ojs7FtY1xzY5eS+OZJ3F0N4b4mUGE1D8RXvEW0oy5gdB7oy02SofUkjmD521HfHpc4pLgkHgW/eI8cXvE62n+TnHae6/qawLCbw1IxCTYiMrK26uysqx/MGPeIYl46Sr6gqWeBJEVOEkdjFrsGTzX5/6jUmYN8FlrEZ6VJzfROCusMpw0wagwt1yaulSVxZeJxIEd/iA8URlTY4hMwweoXtmgOJAECVtECKoYZZuY6cI11Ac4liuKXLLL/FIGvFZqVruipXj5KbzAeTnyitx/xJRpQb+Y+gh1GTMuTU4ca/Vf43HNsbYXKTkzBSjY6jifOMtQBzHiSolSi51JhDHY4Ow084vjHpODqdTLPK3x4HMF/mTUji54AV/TrG4w2IVHz7AbWVLHZCa7wK9bxaYf4smC6UHofvCyi2zXpNRhwwp3b+xuhiyNYIcbujHyvi4/kT4wwj4pOiQIXoka/wD3YPf9DUjEK3xwz1PfyjMf+oVnQd33MCVtaafxHpTyg9tiP5LGuEzUz8flHbIA3HXpeM9jNqCoS7Hf6A+ZhBczVRrFhgPh+dODol5U/nmdkdB9R7m4w3RGO7MeXXZMq6YKl9ismzwkZldB9oVw+AmTznY5Sb7+W+PpezvgPDyAmZP/AOpmUYKoiugQHHe8aX/BUqGeYAkaAMEpGgt74wksnozRxeZHyCRsAlnBq3Hq1m6RosJhJiTfKKU3M9ADakbpOyZZBEs1BcqYM43HhX3cidloRuWe91bzp0ihtsvSijNpWRWpLOFGrNc+ItEsPtBR7ISs8ta6qr3axpUYRJqRXl6DkO6PLlgHspHF4gtlLKwM2ZQoUx/M7eNIymKwBQspVeWp6WIen7R9OlnV2HWPn/xAj/qpoH0m7mzgWPN4pzVSZj1UbSZUTJxUVFiAlIJoddRrvPfDaJgIoQKOKNUUFr74FMlgJz1NAC53UFPw798QQTcNTUaNf16Rn/BhGvoCaEncWqSHYtzIgcuYAhR+nskAMLOw59ks/CB4g1cgpI7QNa/TRveojxlAZwzkZgHsQDmFi9mhgkUy2USGcp3Wetb74HIwiikEEdb34AweaglILgKUKV6irUowrBpOIypAKhSK20gKhCWoEMGH6sznq3SOTAAkh70BL0GZRal6B+sRmApYarVQXpv5Bh3xPCvmzaJZv91CT07VOIiKxSWEQ4MxQIYKNXBdgBTcFFojKmpymxdjxbM4DnTXrBe18u4aw4VJLnuhYFlNQsKfq/ukS/IbokQ5CQ1Sa0q4D++Ec2jh5ZVlat3pSoHvmYMlKXDEZTcEO1WIFzV34ZoFNDGqrlupUGF91YdNrdBWzKWdgKON7QH+FWHoaRpp2EYaUOZ/9oD94fwh7A4JKqjkddz15xtjmkuTrvEvBhwDu99IKnHTE2Wof1GNbidiBSiwDceljYRUzth9phuB11P6Rb315QvbkuGVg2vN/Or+6Ona8386/wC4xZSvh59SKtfi2sOf+kwEu5fmYnej6J/F9mdXtCYbqV/cYCSrWNPhfgwKAJUu2itTDcj4DQSbq53g9+JO1N8sxmberu/SOoDmnvujfyPgaUwejh7cvvBkfBslN1MLu7eUTvLwTsvyZDB7GQqi3L6Ozdx9XiWK+BZRBUkqSb6EavG7OxJctBWPoSKqbdWJf4aAxAB1y3Llmzct1atuhev7j9C9HzSf8BTkpdJCq1AenfET8H4hKSrI4Tcird0fU8NgVKUHII1ANBw5x4BiUuGSa8WZi3IecN3GDtxPlafhzEAAmUah2ZT9zQP+Emj/ANsU3vH2FM4qtXibe++OjDoCsqkBSjY2HEOS/QNruid1g7SPjyJE78gHQ+v2gw2bPuXbgw8LnpH2IyJaCyZaH5MAeesdXh0BTlCXAqVGg4Aa84DyMKgvR8qwWw1E5geZ7VDudnjU7D+ZLUBUpZlOCAdzPrGnXhpalOkBJscuUO9goG/DXjB3QkEqCGTuIfqkm8Jdj8cA5OJLg1Ggo5fQAGgg82cVXSH3qrzpp0aDYdKaHMnLcVrw1g0yZL0yuL16xLQNxDs3VXclqeBhiVjCKJT3v6B4XmYmpLpTyAYecI4naRZJu9g58u6E6h+my2nTZp3NvdvF4AUn8a2e288RWKg7RUz5mbmbh4CicSty96PfuhWwlxPxYSlkXetq8n6GMPtTEvPW73bjYP4xoFrL217t8ZnEoBnKJ7QzE+Z4U06RTmWyMWrf0pfc5OB4EqfXg4YWYs2+ByykhmbUU7r8o6pJsblII8yB7vEFyynKf5a6/m9WiiXJzhkzwoFyWAr3U7mHdHhicy3OjHkWA8oGgh7WSXturTdHZASkF3JUb92Wm79N0Tq9BDz54Z2bdwDV+8I/MKqix96w5LxAVmKkhgKUYMQ4IApcENziAQkUzKHcfFobbyR7n//Z"/>
          <p:cNvSpPr>
            <a:spLocks noChangeAspect="1" noChangeArrowheads="1"/>
          </p:cNvSpPr>
          <p:nvPr/>
        </p:nvSpPr>
        <p:spPr bwMode="auto">
          <a:xfrm>
            <a:off x="155575" y="-731838"/>
            <a:ext cx="3000375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2472" name="Picture 8" descr="http://www.outfit4events.cz/images/goticke-nizke-boty-skorne-trubadur_rim_30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05064"/>
            <a:ext cx="4418808" cy="2240683"/>
          </a:xfrm>
          <a:prstGeom prst="rect">
            <a:avLst/>
          </a:prstGeom>
          <a:noFill/>
        </p:spPr>
      </p:pic>
      <p:pic>
        <p:nvPicPr>
          <p:cNvPr id="62474" name="Picture 10" descr="http://files.stredoveky-jarmark.webnode.cz/200000024-0193d028dc/kostym_gotika_ran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764704"/>
            <a:ext cx="4067175" cy="501015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13.-15. století</a:t>
            </a:r>
          </a:p>
          <a:p>
            <a:r>
              <a:rPr lang="cs-CZ" dirty="0" smtClean="0"/>
              <a:t>13. století  -  duchovní  píseň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 Svatý  Václave“</a:t>
            </a:r>
          </a:p>
          <a:p>
            <a:r>
              <a:rPr lang="cs-CZ" dirty="0" smtClean="0"/>
              <a:t>světský zpěv na dvoře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Václava II.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minnesängři</a:t>
            </a:r>
          </a:p>
          <a:p>
            <a:r>
              <a:rPr lang="cs-CZ" dirty="0" smtClean="0"/>
              <a:t>14. století – světská píseň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Drevo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listem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odieva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             </a:t>
            </a:r>
            <a:r>
              <a:rPr lang="cs-CZ" dirty="0" smtClean="0"/>
              <a:t>-  milostná píseň</a:t>
            </a:r>
          </a:p>
          <a:p>
            <a:r>
              <a:rPr lang="cs-CZ" dirty="0" smtClean="0"/>
              <a:t>za vlády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Karla IV. </a:t>
            </a:r>
            <a:r>
              <a:rPr lang="cs-CZ" dirty="0" smtClean="0"/>
              <a:t>-  v chrámu sv. Víta byl profesionální sbor = měl velkou trubačskou skupinu</a:t>
            </a:r>
          </a:p>
          <a:p>
            <a:r>
              <a:rPr lang="cs-CZ" dirty="0" smtClean="0"/>
              <a:t>15. století  -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husitské války </a:t>
            </a: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husité </a:t>
            </a:r>
            <a:r>
              <a:rPr lang="cs-CZ" dirty="0" smtClean="0"/>
              <a:t>byli proti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kultuře </a:t>
            </a:r>
            <a:r>
              <a:rPr lang="cs-CZ" dirty="0" smtClean="0"/>
              <a:t>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zakazovali hru       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na hudební nástroje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v českých zemích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66562" name="AutoShape 2" descr="data:image/jpeg;base64,/9j/4AAQSkZJRgABAQAAAQABAAD/2wCEAAkGBhISERUSEhQUFRUUFBYWFxcVGBcVFRQUFRUVFhQWFxQYHCYeGBkjGRgYHy8gJCgpLC0sFx4xNTAqNiYrLCoBCQoKDgwOGg8PGikcHBwpKSkpKSkpKSkpKSkpKSktKSkpKSwpKSkpKSkpKTUsKSkpKSkpKSkpLCkpLCwpKSwpKf/AABEIAL0BCwMBIgACEQEDEQH/xAAbAAABBQEBAAAAAAAAAAAAAAACAQMEBQYAB//EAD8QAAIBAwMCBAQDBwIFBAMBAAECEQADIQQSMUFRBRMiYQYycYGRofAHI0JSscHRFOEzQ2Jy8RVTkrIkY4IW/8QAGQEAAwEBAQAAAAAAAAAAAAAAAAECAwQF/8QAIxEAAgICAgICAwEAAAAAAAAAAAECEQMhEjETQVFhIjKxgf/aAAwDAQACEQMRAD8AvXod1OOKHbXtWecIDRg0gWlpAKDSzSbaILQM6lM10UtIZwNLupIpYpFHbqWaWKWgBAaWuApYoEJXCiIpAKAo40k0VLQAO6lJrq6gYgauJpYrqBibq7dSxS7aAB3fWl3UpFJtoA6aTdREUhFAhJoS1FFJFACbq6a6KWgASaWuoqBEe5Q064oNuaoliAUu2iAropBQlFFdSxQUIK6lilApDEFHSRSigDq6i20kUhpHLS1wFKBTA6lArL/EvxW1i55doKWC+stJ2loKgLIEwJMzyKzl/wCLNU+BeImf+GAozAwVE9oz+dQ5otY20eljikpvQH0heqAL7kDAJnPSpIUVVkNU6GyK6nIritMVDdJFO7a4JQA2BXU5tpIoGAaSndtJFIdAUlO7aEimFDcV1GVodtACEUNFFdtpCBpZriKLZQSMvQxTrimyKYUdXRRRRUDAApYoq6kFCClApYpQKY6EililApVoGDFcFo9tdtoASKpvFvGTYuPmQNMrokAm5ee81tRPMQJjsGqb454ymlsPfbO0YGfUxwik/wAIJiSYj8K8tufFyOCdTdW80KIS2QoCO1xfVCg+piJjiOaxyz46NMcLdgPc3Mzs25mJLGZJJySRzmZjrVj4LpGfUWhtMeYGM4EKS7ZP/SpPuB+NT/8A78+RattZVntBxuG1dwLSkwsnavpA9vc1H0nxveW8jqtpSkxu3sAGUq38Q5UkfesPLE6eLPVNbrzp0e6VYhFBbb/IWhyI6oPX9qt/DFIs2QSzHybZJYliWKKWJY8mSa8z0/7QLn/M06MIObdwqDM/wuGEciJrQ+B/tCsM1uybV5CdltPSGG35EBYN0MCT2q45Y3dmcoOujaxSEUcUkV0nMAaWKb1N0L5f/VdVPxDH+1PgUANxSEU6RSRQA3SgUcVwFAgIritORQxQMbK0m2nTSRQA1spCKdIpCKAG4pwKKSKczSYmRGpKcZc0O2qEJXRRRRRQAAFKFooogKBgRRBaLbSgUhiRXRR7aSgAa6KPbShaAKn4i8FGq01ywWKb9vqAmNrK4xInKxXm2i/Z5ai0bj3W80qPQAAJQvLEiQuDn3Ar18rWW0eqRbVqTMpbECCYKCCQCYFc2aKb2dGF6ZQ6D4DsIbs2d5UfuzcJKudpYGMCASEPQxOOmj8J+FrDXNPbazbTdcTfsUDK23eAe25feRRPqGe3bYI4YvaZlhgVEqzglgAYEj37VN8AV11NslJLap2XKzta0w7xMAmsWkka2yd4z+zCwxY27KFfJZl4V2vg+hJAACkfxdDVVe/ZVZsXbV6SAGDbQzYcQy8zww7ia2vi+qa2SSWt+abNu2Z/jR2dx6SdoKTnrBmMVI8d1KsigEyTMEEGB7EVENyVkybplDNdRbarfiPxhNLp2uMRPyoD1cjGOoHOK9CzlK74s162m0kkidUDgEyUtuAsDubgzxg1oSMx+u1ePXvGtXqXV7jsUQTbXYgILCCywoG4gde8jia9A+DhcYXLj3Hfc+31szcLuESTHzfnmo5bL4aNCKGnVFdFWZjdJTm2u20wArhRba4LQADCkinCtDFFiAJpNtGRXbadjAFFFdFFFJgMOKGKpLPxasQ6ndAjb1Pv0En+9N6j4qlGNpRuGIY9eIjuD+hWbzwSuwUWX8UWys/4R8TyxTUQrE4YAx9D27z7+xq/tX1ckKwYjmMxIkVUckZK0DjQUUtNf6y3u2b13dpE54p7bV2ByiirgKUCgLOFdFKKICkAFFRBaJVnA+316UgGyP6H+lZnTXNljdiRZ3Y4JFvd+FW/gPjC6pLjpwl+7b+ytNtv/wCkKmqbT2S9kKdqh7QXEtAZAOsZH3rGe6Zvj1Y74Xf86zZvEeprQaBIAZ1G7HaR1mPzqWPEhpvLv3BPlEu4XrssXS22fcQJ7+1MaLQeVaS2HO22gQEhQYURJJHP4VJTw5L1yzacsyXbmxhu5RrN7cMY461k+jVAH4jueJaxVtWiqWgQouuFO9ratcLKoMEI3cjEYNagPe8kJeTYVZQPWr7hsJOQB8p9MnmPxy/wz4PbXWhVJ+e4hzLW2S1IO8jcWKlcmcRW08XshR6YALSRk+qG4kwOuAOtRF1JImXRUFhMYGCfssSfoJFedfEStq75uMrsiem2kelVPLbeGZokgnHpFQfi79oLafXXk8ssUQWP+JCbJW7IGyZLbSc9OwFZy9+0++fltWVwed7H/wCwrWWVEwx6s1h8MuEzt6gTjIxnnIGcQDgRzWg8LsPc8N1VuwQbwe6FwCHYW7YZQTzIDW57sD2ryi7+0HWtw1tf+22v95NSPDPj/X2F9N0Abw202bW3PJ+UQDAGDWcsqaNVFnuWitBLFsKAFFtIjgekSCOhmakEV5n8M/tK1128tvytM+6dzfvLQySBuILASYHB54wa2Wq8auILHnKtk3LottLG6u47gqq4Uc/NLR8sczWsMqaMZ43ei6pCKB3YcgY5jB98GiS6CYMjvPAA5M/ritVJMycWgbbTPGGI+4AoyKqPhXWG7pxeP/Oe7cHsDdYhfshQfb6VcU1KxNU6BNIBR11OxDZWhindtIUosBsUe2u20VMGeToTkgbTP+IMfrihckkwcyTJPXBII6AgU2XMEHMcRMwDyPek05kmQVIPY8YrxeVM2HU1JYZMGQAVgz+u3tNdd8TdYBMSIbPIEdR0OPwobKhYgDtzH2jt7U4kcMJ3cg8dMjtntR5ly6HQ4jzwTjPzAggwRjnrzH41cWfii9bthW2zyC+SAJEc8dOtUjhlIAIgT2nnI+lNahS4LjLbcA4yDJ9UwDHcczXTDJvQmjdeD/FK3MXNqHvPpPvJ4GO9XFjWW3JCuCQeOv2715ro74MEkAsODgz7wY6GR/vR29Q5J2hoDAHmekk98Rz+NbrM06J4o9PUUUVh9D41ctNAOOSCcYiZ7c8/StFZ+J7cAuIniDIPHEx3/p3rSOaLBwaLcU1q1m3cH/67n/0asTq/2mr50WUZ7a/Qb+hJOdokjjt+FR4r8T3brv8AvrgQthA7BAp4G1YkAcg9Z5oeRegjBkLwPxy7oC7W1R1uBdwYGYWcBgRBy2eMjHfWW7u6xtSdxtQpyM+XCmelYDzyCIJOeCOxq58M8SZPQZdCplf4hIIgHoD/AHnFZJmz7NNc0bPofIYhW8lUZ3I2qRtksZ4xzVv8PXBGjusQF87BkAAKL9tCZ7oAcx801ktX8SsUKLaAQrsO/wBR2ldvHyyORPYdzW4+HtZpV0GnYhS4UMSgTzF2OW3PMMBlQZ/nHeonLRaR2jW5/qBctbQtu5ccuc+h/wDUWz6SOAbYmDMHHSoWm+MnuWrdxvKCOHcJGxpl/WSDA3H1HBiTkyGpzxX4o8sqLELY/wBNeJUBSDdOx1QAGAxDGM5JYZMV5nfT1MtsswtspBQBkBiMOrAhcQOhEnBEnFS3Y5V7LP4rt6XUXhe8lAxUlyDJczhyBzhYFQbXgfkSl+wq3EZt0oAAAxAzEdRkczU/Ts4VSVG5WDDGFYdR9+nHtmK9H+Fr7DS2tzncd5bcxklrtwkmeSZraKbXJk8kujx5dSBqDtK7fKgAQRv3D+EZ49q2vwn4gtu1cfzEtG4FXzLg58u6LjoAUIZjbJEGMOOa3ZvLcX1gEGZDbW4xBGQf13pi9p7bW304RVW4NzIqhEbMSQoAOVg/am42Pmea3NfYN17glGulC222FlwigmNwAMgmABEmtR8U+JJd0Vosivb1LIrM1xbflPuWWE43KQ5if4COM1B8Q+ErByqlCCW9JkSOW2vOe+R096Tw34XvajT6nSlh5RZfKV03K11g8Mrhw1ojas/MM5BBMktL6C0y08H8e85lQHzHQ3bV64rK1uLQdrdwHcRN30kGCCd4PygVYK4Kqlzh2eyA6lGuEEox2mMFUuNHYyOledfHH7O71lNOFRLjInlO1sna3k2x63R1GwwVBIZlMDgzOa0fjniGl/4d3UW4crG5mQMp+UK+5Z+bp1NSpMD23QWFs6a2qD0pfW2VDFvLF0LK7v4tpYZ6iDM4qeQa8c0v7TdQoUXbdm6ofzIAawxuZ9Za0YJ5/h9+c17Fp7YVFHQIo6nhQOTk/U5rbHL0Y5UdtpKK7dVRuYhR3JAH4mq3xH4isWRLNumcJDHABOZgcjnvWzkl2Y1ZYV1ZRvj9fLkWzv6gn0D6Hk/TBqv1Xxxe8oqu1XkeoDIWT0IKyf6A4rJ54orgzdxUD/17T/8AuqPxrzdPErxYs7ncWJmTO5o3TGMxH2HaqK/f9R2s4E4AYxUea+iuBYnVkmViP7/oVzXCSD0GPfuYFcdSWJKwTIOCCSDBJ2nnHTqDious05iRAODCl8gAkzHHeY7d68yKrTKJhvj/AKgR1j5vxpTdwIg9jwf9vzqAiNglgZgGPbmG+v8AUUNy+oUndtIMxk4wI4447VDQy1Qh+ZknvBnEfTjr3o9Pc2nInqckzIzg8Gq7QXGjHPP9zBNWEtgxhvv3Ike5niqcpJaAnt4ULoZ7TBWU7yrboAAhj6Qc9RPUQcRV94d4QdVo7l+02bdxlKwNtwW0tsTIggndOJ+WOsVlBrSFfazAlSAR6SDHsO4/zW5/ZpbvDRMbV1U//IYAOqsGY27W3JgyeMduDXRB8o79FLbMh4hrb29hbAwANvqligJJWQAAZ7iRHfEDxLWlmKMCly3O7+dfVdiVPI9IByQJmRIjZeJ62zp3e1BlQyXCqqFMPuVVRyduIgmQBwGwR5943p7l+47K21XZmbcSSdxBgnJaOpJ6cARTUorsbSRX6/xML6U28QSMjKhWhhzkA9vrFM+DWHv3CNzQEJMGI4A7jkk/jUW94VcQxG4HjbJ+3cH/ADWu+CvDCpulhBAAIP8ACeYPv3H+K6ItPomyq8X8JbT2bd+TsN65aOOCER1+pI39P4T7U54Y3mR5bSYAIByJMEsegB/rXpF3wVb/AIZet/xBvMXgkFPmIB9mI461htF5SMFshTtUAkbRvG2BGc9Dzkn3zGSfHoGUOp1r27oW5uURDAjIhivB6SJ9+autDrWRPMRim6SCCBEgpM9/Uw75xGKl6zw2zeCu7QyErkAg8yhB5E8RnnFVGm8atJ6bWFDEHjc+5oJOZ4ggA9+1TDJzXQ0y9tfFWpnzFFomPmW2BAYXZAMZBD5zxaUCJJNJ4hrmNyRCKBAUTCicqCQcQBz/AC1eJo2Jt3PKm26OSpQhJgQ4BiBDTIMSAcUPi3gkjabaL6mIUeUhkbWKbQRMDbiODiBFNcfgvtGKu+KX2JHnXSOxdu3Xae+K03gWnutaR18QNpjI2PfKlfWQAw80QCSDMYUsegBK54ZfVwFRiMzEEkGAMKT1I/8AkO9eo6H4XS74XYNrT2TfZbRJdFDH94PNLFh8xXdzmacpAlRhRp/ERm3rvMBEiSlycCJWHgwVnsWYcITT3meNW/8AmW2wDLooJ5zC21xAcz/Lac/y7t1q/wBmujfVAHR2xp/IJLCQfO8xQB80xsk8RVLrf2ZIgutat3VKai2lvYSN1h/L3v6YJK7m4j5c9TS5fY9fBQf+seKqQX09l5nA322ngzLQD9AeaPSfHz2GZrunuWTBEgG5aDQYJ2lD6ZnEmOtae/8AAflG7s1mvQWbIunbd3K7RckBLgIwEHU/Nmif4Z16lWt39PqAxUgaq2bVydnmQLmn9JgdSvM0+b6CkaH4b166vTW77HaXFwP1TcGVGKs4DBTAImDBAPWpmr+GLVyd9u22ZEDbB9eepkl269qTQ+GWrVoWbfyeowm1T8yGAEAAzHSrNNMA3Jkv5h9/SEj6dazF0Ysfsw0guo7W5CXfNYEbw/pEKQJkb5OeQAOuK3xn45tW0by1LXJgCPTM8nIP2xPGK1Xjfj7aTYCN4IUEkwMMdxmeY9+leK+IIquzj94HZnDgAkBiSEAHUA/U/YURy06JkrHPEvHr90eu8zgeoCAoBac7R2HSOOKhLrpyZGOhBByCcZjn86i3bqFoyGnJBAIjp7f7fg2+lChCgESSzEQwEGAdvPP5dJJNOXLsz6JbaoDpJH6Ijv8A4pdJrtwiDyfuCcwoE8H600LpJRgYUiCIiT0+g5z9KHyev8S/K0RjdIH16VCoNkyxqd2T/Lk8AjPH6/tUPdaXDAAjGQSfbKiDimX1+14C9pMHJIMR0yO3apHmn+Rj1kAHn3mj7Cxy7pwhBmM8gA54mOkxzSYYctOcid0TPeO+eeadtzEE8+x6cCgIAPBA9sR34rjU372JMgaxHXK8YO4cqR3B796FNSS5Alm7c7hzIjG77dR2qTf9IIDn6/xe0fYRUP8A0hLNDkSVMfT+Yk5MdfvNbwcWtldlhp2UKHXdJJG0Bnltphf5s+3X6V6D8TfBR0/htm6AfMtIPPKycOS7Nk8IzFZz6SOi15nokP8AqtNbElWv2d3VQGuBSSI6ieeQK9u+J/D9Jo7OovXEspbZUt21W2qMtxi6kh1Ey25SP5dhNbNKi4x0eRJcaI9XqECZAYHhgI4Ofr+Fa74O+Prek0hUW2cm+WbcCAq7bYkQIJIU9RBI7xWZ8RvpqGVVtNcW2qWw9oNcJ8tdlreAPnYCZGO0RNdZ+CPOKMq3AHM7SyqjkNzuJOP4cTkiMwtJVVJEq09CeL+Iq+ouXWa2jXbhcg4kn1GAeV4HA655phWXcQDMA5MBMcwwx1/P8LfWfDaQn/5Glffu2+a1y6CtsEGFFsLIEennMZzMG78NIw23L4cCYNq2dwQxO0SonAm2eNpzUOKr8gaG04ndiCZxHUZP4c4P3qz+HdfrnRxadQqIWI8uycDmAy5IyYGeeTUK34DpkBAu3CArSqsEBYCVYSDuBjKkKSMkgwKe+B7ONRf3QVseXEHPmsqyII49/wC2Lx0v1ZcUSNJ47q1uTvJFuDtVbVud043bCFEgHg0HijaZ73mGywO1xhltkzHlMdi7dwMyAAvBzxUa249ZA+bbwfVjcYA/X2pNKjbsgtbidx2hhOYKzkACQfbrVynG6Y7RuPDvhB72kXUqVAdDcCgucyZEtLEenuPmOMZodL+yrSly12+6wW9O17S5dgokrMSCPm6nOJrTeAfHKWLOmsxKom1gP+IxO4napgECR1yaX4h/aGJt+QBwCWZPVuJMKCRAxJJ9+axU4x2haMh4x4MUum1aDXLKKFtlW37k2IhkKzQ23ahHUW+1TPgzROviVgXLbgMbk7g0HdZvKZJGCdrDOTtI6YdufF4uGWS0OQQEWPYRtJBG5s5OekTQP8ZjaDZtW0cN6rikoQpwxMYzPA4gYAGF5kyuSPVb3gmmf5rSEHHE87AfyRR9BHU1COlt63SJuJTewAa2I2+Vf3AcQFm0Af8AxXnej/aBcV9y8gKg3xJUeogcnazHEnqp7VaeB/Gg0+iW2EkqzhGLTl7rGCMHAY5nMULIvYtM22t0yrrbLm44Ny1dthBO2Udb5ae+CsHoT70V/wAOvMLq29QQz37V5Zk+XaBth7fPyt5dzsPWcczh3+N917Tu7KTae9MD+e3sHYHB9sg5E1KuftWKsyC2pyQGJgRvOccjbgDHyzOcPyRBm71epUbgbyISBAeIX5pO0kbpz+FQn+J9J5m3zElcz0HpiZ7bTE14v4t8Q3rl2+H3AXG3oTJUowJITdjaSe2B95Zua8bARzMEn5iOfmGOSfuvSs55GuieSPRNd4wbN1Sqkq4bCshB3FdhVkY87GwQDxxmpPiX7SbaLNqGaJhpjPEEcgAGeORXltvxN5lGYERwfxz0/LmmUvMzEEn2PEqOAexz/Ws/LJjc7NNrfiYagsdQhYsMFW27QIKhVyAsyTwZPOIOfuGQQJ/GSInvnrzTKWCsRlcdRxGM0+94NJWQRz0z1/xWdyf+E22QmCkxtEkbScTgyPuDmfb2praw3KY2kYbkmRkn6H+tTvKB9vziZ6U35QAg5PMjjkkfTNbLISQ7pCmT8vQD5ZxwBnn+/alGsBE8gmO/P/bM9Og4p66in0E8wQR6Z/35qFY1CfIcwIO4cYAPvx+Ga3TtWJj4OSQZ/KCeAY/xQ+X/ANJ/GnAArTETGSeeAPrRlZ4I/P8AzUbXQDe4iQSYxnH9OnSpHPTpg+4qOjyYPWB2/PsaPfGOeCZ9v19q52QJeD8cQTnrBGYx3PEflTZ0bnIIJHAws88EDtH2miKkkHv9cQcU4JGDmOR1HP2/XtTTaQ7I3kMGWHAZbisJ9QG1g3MRzngg1q7vj967dZiQXcq7FVADFWJtkwudssASTCyO85+4qP6junjBz2H1p28rQNh4EGJBxwfftVxzNaLUqLT/AFjwB+8YQVKhzO1W3oADiN3ToekRTl+7sDkhNwYtEksWMszlzgH5fUJmJ6RVGuoK7SwIAkSZIGJPAgk9qG5rFkktgnqeB2z0mh5Z+iuZK1+tIWFCgTkgAE4/Gf8ABqHY1jCTnqe+e2B/sBXf6LzA4diAw+hBwRzPMEZ9+poF0/7zcCRbJUAQPmAz0ErIAwCSDT1WyNj1s7gRPIM9xIMCPsPtTfhL+WW3AxhW4lRPvmIxPvPan9lu3cJI27pzu49xnHf6/mD6Zw5hXALLJCkEYxKjJ+uPzohOrSKTLpNOkm7LrAUCAoSBHqYEHJkmTnEdaqBqOYMgmSxg9TgFcA9ft7VZeD2Cq+Y3z7gADwCQC5bqJSV5iSeopNYlnfDXSrGAUj5rjeoMIg7TjGecECIuUE1ZpRU/6ozzABOe3b7U5e3MCNwnAYTuwYz9YJOf7U+fACXVcBWMcFyYElgVEJj+FiDMROYYsaQjU+SCfnA9UrKgH1D7dsckxBrLg/RLixq0jE8qViCOCrDuuYxHU4NPLp3BBVZaIBkOp6sCBntzP0qz1PhIH7xCGt7gstggHcYMZJgGMwdrZBBFVVuzdDgMrBCD6jEDaTHupgT+HeinYqodbxF2kuGmeGO4QRmH7e32EilsaqYDSoHQz1iOmD967XI4j1BkDbZGN0GSQGAIERgjqaYXTHJXHHJkZxj6dO3tSdIOgrtwAYIgmcz0BBODTDLuyjdZiBGeDPQHgUV3TqVKsCBJEDrmJn2yeOlLZ04AiZzg9ck8ge2Aff8AFNKrBqxprF0oNywOQG6Sc9yDg8xQooEhsQRPIwRPX6/SpDsUPzGD7AAwRI9zP4yeYNJfubiDAMTPE47igXQQXjGJ5nP6gU4TmRzPGf8AEzTVlhwD0n2zEVxTcNwMQQWGMj25g/jUpKwH2cRtyRxyO5x3j9YobF8ZVgJM8QD/AOMUAE5AI7zHbPuen4/anbZB6EzySMHt/c1S+wCFvdxIOPcTn75H9K69j9YMiPwpUt7cn74zPcnrxxS37YPIByIk44k45GYo0gHG0qsvPQROIkSc9D0+1QL9kJmFkk5AgSR1Yd/ziKlLKyrcE+k9CMR/X2pp7LndImeMgRkAkzk55ECKVv0IzZ1bNJgttyTEzHM+wHHXFPpqmIBAYjvFWeo05VhAAJJPp6nqJ43RBPYGTzTY0if+4OTzMjPFdKzL4JaES1jkccEZ5MZn3GPpT1kGRJnj+hxz9e9V9zVBckmJnPXE+5XtzTR1zg4mCPfjkkA8mP6VjxbJLZtGxjaQImAZg/34A/E0IHl/MRAwMHJj65xH+1RrOvmGOPY85mCccYoS5IAMHM/r+1TT9gTUYBsEiQOOI/pINOJfiATk9j0kQZHcd6gsQduSMmOo7Hn9cUl70wSegHHMc/enSY0XVi8IbeMdfy6c9aharRgL5lqSZnOdoMzBnOMf35FRbOpmQeuPp0ntTtjVm3g8c4n78H6Ul+IyOdY7tA9Ixk5npBHQVPtq7SigswMRy24bcHoR+NFavBo9IxkHEg9P8Ve+A6tEZbaNDs2YCiWdiA0jqO2Pb2v93T0XFXohaLQm0q3dSu45CoYVQxGWd90D0hoHuM4ioeo8WUXCyzIHphiSWktuZyAWHuIGRx1u/HvFgRubcskgEg7nAkEiGUqZH80dc81gb+q9ZJaRzkwfecnEzxNb0kqRo9KkaCz4izISE3PuEAHkmCJ3YI6/2qx02kXaSQpcMS7CYDR+8AkccmfcVC+E7g8wKcm4CFzhGP8AH1yIAnpk1aae1tGxFZmYyxncS9zhcnLA5yYG2eppQiOKLLT3EnCs3qKBBIlgJbcYO0CfrBx1YP8AjKI1t0J9dtyXIZSArgNCbcBipDbpIx+A6/xBbai36LaqQxIO7zGAhiAewiQIHB7CnLOiXexUEeYTdZuEVDa2pHQQAXwMCMVrSTouwPDNN57PZMtv3BlAyGkGYAEFPSRE8RxNZO7qNjtbcEFW2iJg7SVnOckHGDnpxWqOq/08BBHobc7iCFYMrbumLe+cmJECZNUHxFoTqHGtsqpF0ZNv1fvQAH5yTgDjJERJznmSaImR7N1TAkKdvERkH857546UxfuGJA9IxBEnggDuc9/8VHt61SQAfMHBVVk8EzJAAwB957Vb6jQ7FDlpBwNqgHeB6gc8SZA9jjGeVRYkm0RbdtHSJLf9MsGOQQJ5Ex0OYFP+H+EKwJfeA0AQpMH1CWMjKkZjHM9Kl/DlgteUbQNz+rcD8ogs2ORieeA2QBmXrNa3l3bVolbuxzbIPpYKGJCng4BB6zHO4GtYR1stJUZXX+HKCfOuKhTfEAmRBO0GO445MwYNV2l1iMDwBzAJPGROBJ/vVz4U1vVKbF8kG58zBRvBAkBdwIksBjEz0xWf8V+Hr+nbYqkjPrUEI0QWgvERImQOexmqUU1TM2rVot7bCDBC8ScGOBgnpz1++ace40lsYAkRmI25jJM84JPeolklU2kEloacl+GzA4iYgd/cCl0F64DIkEseOu7gSRB/XNZtfBBJ0rJ0BEmDnAkZ/DHSKkWLwOGAPXPRsHjiSarntXBcI2nbEhogwcwF6R9uKcN4htskQBB4GBjP6iOtKgLHYIxjJE9DkHHcdPtQWSYIbI4mevPfIz+VBa1HEme5BxMDnjP69qYs3FMgc5EgEZUGMdM0rAnkSMAGTMHkEHmD+s1FRvVtyYnJ4mMR0IpzTX5Akgx2PWeB+P66dqUABZ8jmJ4BnGcmoaAh37w3bSRtAjghZgZeAQFkCQJJihm0OSVPURETnjdj6Uent7Vg4EmM5IGYMcRg/UVAvaaDAZwMGFXAkTA4ptJksg2L+M8decg5H96lOFZQGwQcEcj+1U1hYeJ5z9cT/f8ArVgNSwHog+2ZGePxrplHehNUTbWnUCDDZ9/qcdqf8iMjjJ6fXg9f9veK/S66ecQRI6iM8Hpj/aprv6Z7mOcfwgZ/Q45zWMkxUSG02c54gdMcR96Jj+6KwCYJA4gyO36modm826DOO4zHzfr71LS8MHuT9TOeP10pbQ0Vdx2WAfx+uYx7zUt7xMdQJ74BgR78f0711+xJJAzHUSMEz95/pSG1JEYiPyPEds9+1VaYiTp26qcj6DEf4Oc/0o0vx8yjJn0kHA4PacSahWi0lfl7H6xxwO/Wit3hsmcrzOIPAk9ppUNE67q7wDCWbBiJkYPc9sR7xWatbjJztJKiQJMDM4kR7/nV9otVjBmIA6Y/8ConimkYv6F9MGQCPm9RPPHzTgE8z0rSEvTLTAs64IFIxxnjAzzx25716D4beBtLqYJkPxCq13b6mP8AFuiCfce+fM3tN6QwIgnkGBjiRx0Oa0PwvuaVDMCoxPqX1Hjb0nvB/MVa10aRZP8AFdI142rkqpQmWglSHKk8SDGMHpk540WovyAVkBVIgEwAOgEjM9B+AqHq7EdEllOSO5h4AELkAE84j2MW87pbN5JMFS0t6BaG6Qvq9JHzGB1PaaprRrVbH/EbYFttwgbAWH8Iwfm6RMZ7/Spgu2bmkLZMKGMEQGTC8gqC0gc/xE5gmmfG7Fu3ZCurW0veY6A7SPQqFhvQiGZpiF4zPWolnWWbWgFuyguE71DOpYqBc3M+/cFnMgqJ+YCTkJfBLdkP/TKtwKILHa6QfQS0ekwSJgycmMwcVJ8S8WZjbs2Cj20YmIIF3k4UZJYmZzhkHvVH/rAqE/8AML7J52W9vqiPUJgSBiGI5MUjaubp8tVVAm1F3SSCx/eNyfMPLBQgIwAAaEibJXhnjn7wtchd+4nsNzTkZxn8I+tegeE6zRWNIzagb3CC+XXBkEMiDdEEGDnHfsPJiQxYgQJZV4MqMbmgg5MkSIM1K1fi1y4lxE3IjOrFFgiVKhd0jcSMAQRBjFCpBZZh9PYU6kW023AT5UMxW4pBcerEAZEAQsckSGdf8RPcXzLsgO2JJEA5USciAQPeJqFptWo3CRyGWfUBtByOZmdpnuaZ0XiQICbQP5cFjKgncDHv/fpWUlZLk6on6Fy4nAU8MIHT2iRP67vgbQFuQ4ntKtmRE8QY6GKq9RfgYIJIJ6EHOYByPv8AhUvVahyEMAQrd4JnJHfEcf1rBxaejNE9rm4cCYWCTzlc/YdMcgYqr1GlUMzCQZBBLA+mTGJwIgfYn6iviLLkggDIkdYBgEiOGB+jA09qLquVPpGO3Akduk9OkdKEnAAtPcEERBIxE8/T9cUcEDcvHXHUe31H+ImhN0SFkTEzAn7EYPv+o7T6wF9pIBByZBzwZ6TMUbYD1lEIMACc4P0M7Ooz0qLd1aLt6nInnBgEgHr/ANU4p1GCOVO3OZPENg8/X9Col++qmMNtO30wInHXn6fjTXYAXrWS2TBHuBwRweuJ+hHepLXj13T7bYz9aiu+0hcGFJxIPq4kDrj8zQtfP8OB9F568sDzPOaKAzg9RDQAMnt1+36FXNqwmDwYwYjsJj+v16c1TnSDztgMZweY7VeeG2A9osem1e/Kkz+RH39q6snVikNJpMkoSZOeh3H7ccYotPqvcg+8Z46ds8ffNS7ZAY4PM89Z545jFRWs/veeVc5yOOI7T0rJPkSTFVTJjMkSOZjqR16fajtsJysAx7k+wPU4PSoGvuC3fuW1EgEj1QZEgLgADAj75xxV2Phz91aueYwL2Ll6AMDyrvlkZMknmenajiNIi2xMiMhZxjIOQek5/wB6a2iT/L9P6UGhEyQSDJaeT/jqenvUnX2wvr59RUiAJwCYjjn3PvUPTobI3/qQBCtExzJz+H5V2rClSAMxKkDOcfc/WoukG9i5j0sEAjoJIPPNWDpg9Nv/AJptUT0V+kZgQWMRJzM/n7/3+9pcJYYiZj7ZjA+lMRuBMCVM5EyJEgijuwokDggZz1H9jQ5WUmIJcMrdcHMDtxH6zFM+HO+nuZMkHB5kcY9vwkYxNPWct9Tx0kDmnNQwmYPpLcwTzjp3H9e9OL3RUXsutd4iAouwd23cyCCvo2hp6FTP1gn+XFDr/il3Taf5gzNJnaxfbbI+WPVx7DtUDUtt9HP7ssSeT/0/9sdOuZniqzUW8lpOXA9+hma2itmjkzWL4sXsi24/4KwrSQYEbBtGfmn2z9Zi3vGrbWQm1lublAuK8BgszuQgwZyNu0j0zOSalI2yQDIAj/49vrTLyFGT82z8GOf9qSRNk2/qSyriT6pB4lp+pP17/jR+H3Qfnkj8xnIDRu5HIgwD3qKLfTPHt9e3ufxpvQmUn6/X8afoLolJ6SSQw9M/9xWZKggiJx7RmYNWHwlp7N3Uqt8wnOATJ9MztyMSTyfSTEAg1erSNpMNjbx0jeffrGI4p1NBCFpkgzO0T+NAWXPi+hDm2qptuOwGwE3QzQu1geYYkjHRJ5q203wjYdtO6ea9m5ptQG8tsHVaS3cYqZXHmAKwHOWHQ1h/GPEXBIUkEkS0yxx3+/5Cm31DrZT1ciZ65ZjMzMyDn3px/oj0LW/CFv8A0p8pCGU2HAG4XLiN4d5721VmIdy8MYEgK8DG0wvFvBRpl063brqmodkub1CtZCG0HbBZYCtuAkwByZrz9dUxaCTAjgkdR/mpivuvRAGD9MLPH4fhTlFMGaXxyzc827YXTOFs3Clkg3HjT2vNcqGJYOCv73cOxjBEXHwv4Pa1GkDvb3s1/UWw0ukomk822DdB22wLhnewIwQcV5sNW2Ac7Z2jMLMYAnAq301ssJ3H1BhGSAFaNsEwRiY70pUtsVmztfA4uWrB80gX/wDTQ5UbZv6e9fcKQQHcNb2D3cdcVM1nwvZVBcXaqONINjI9x1uPYtXHLmf3fmb2TOJVuDXnmnlm2AwAv3MFm/Gjv6g2bi3U5VkeDBE/MMRHI6gj2qU10Fm48Y+Gbdo3rvmxbt3bi7UXfst2tT5BQbm3G7tbzAhJ9Kcmd1G3wRadryLcBuJftobiid6tZ1F1Eterazui2sMCQzgTzOA/9Ze473rhLMzMzSeSfUTxAJk5jtTguM4kHaFnA6yZ5n2FGk+gs0eq+G1t6ZdT5jfvCwC3LZRhtYW2S5BIW5GYJysQM4zfmAYPYdHxjjGJHFdqL20yAB6QYExnvnJmT96U6qCRAwT9881m9uyWf//Z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6564" name="Picture 4" descr="http://www.stastnezeny.cz/data/USR_001_USR_IMAGES/karlstejn_po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3810000" cy="2705100"/>
          </a:xfrm>
          <a:prstGeom prst="rect">
            <a:avLst/>
          </a:prstGeom>
          <a:noFill/>
        </p:spPr>
      </p:pic>
      <p:pic>
        <p:nvPicPr>
          <p:cNvPr id="66570" name="Picture 10" descr="http://www.panovnici-evropy.estranky.cz/img/mid/46/vaclav-ii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548680"/>
            <a:ext cx="2678254" cy="3470414"/>
          </a:xfrm>
          <a:prstGeom prst="rect">
            <a:avLst/>
          </a:prstGeom>
          <a:noFill/>
        </p:spPr>
      </p:pic>
      <p:pic>
        <p:nvPicPr>
          <p:cNvPr id="66568" name="Picture 8" descr="http://www.hrad.cz/img/u/prazsky-hrad/img-katedrala-sv-vita-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573016"/>
            <a:ext cx="3888432" cy="2588471"/>
          </a:xfrm>
          <a:prstGeom prst="rect">
            <a:avLst/>
          </a:prstGeom>
          <a:noFill/>
        </p:spPr>
      </p:pic>
      <p:pic>
        <p:nvPicPr>
          <p:cNvPr id="66566" name="Picture 6" descr="http://www.gvp.cz/%7Ejanotova/Karel%20IV1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2348881"/>
            <a:ext cx="2808312" cy="376767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3.- </a:t>
            </a:r>
            <a:r>
              <a:rPr lang="cs-CZ" dirty="0" smtClean="0">
                <a:hlinkClick r:id="rId3"/>
              </a:rPr>
              <a:t>http://gategamegothic.blogspot.cz/2011/04/gotika.html</a:t>
            </a:r>
            <a:endParaRPr lang="cs-CZ" dirty="0" smtClean="0"/>
          </a:p>
          <a:p>
            <a:r>
              <a:rPr lang="cs-CZ" dirty="0" smtClean="0"/>
              <a:t>3.- 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satalka.cz</a:t>
            </a:r>
            <a:r>
              <a:rPr lang="cs-CZ" dirty="0" smtClean="0">
                <a:hlinkClick r:id="rId4"/>
              </a:rPr>
              <a:t>/slohy/gotika/</a:t>
            </a:r>
            <a:r>
              <a:rPr lang="cs-CZ" dirty="0" err="1" smtClean="0">
                <a:hlinkClick r:id="rId4"/>
              </a:rPr>
              <a:t>Klastery</a:t>
            </a:r>
            <a:r>
              <a:rPr lang="cs-CZ" dirty="0" smtClean="0">
                <a:hlinkClick r:id="rId4"/>
              </a:rPr>
              <a:t>_a_kostely.</a:t>
            </a:r>
            <a:r>
              <a:rPr lang="cs-CZ" dirty="0" err="1" smtClean="0">
                <a:hlinkClick r:id="rId4"/>
              </a:rPr>
              <a:t>html</a:t>
            </a:r>
            <a:endParaRPr lang="cs-CZ" dirty="0" smtClean="0"/>
          </a:p>
          <a:p>
            <a:r>
              <a:rPr lang="cs-CZ" dirty="0" smtClean="0"/>
              <a:t>3.- </a:t>
            </a:r>
            <a:r>
              <a:rPr lang="cs-CZ" dirty="0" smtClean="0">
                <a:hlinkClick r:id="rId5"/>
              </a:rPr>
              <a:t>http://cestovani.idnes.cz/magickou-gotiku-najdete-v-klastere-rosa-coeli-fa7-/tipy-na-vylet.aspx?c=A070419_002234_igcechy_ves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santalsoul.cz</a:t>
            </a:r>
            <a:r>
              <a:rPr lang="cs-CZ" dirty="0" smtClean="0">
                <a:hlinkClick r:id="rId6"/>
              </a:rPr>
              <a:t>/galerie/10/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agenturaars.cz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nabidka</a:t>
            </a:r>
            <a:r>
              <a:rPr lang="cs-CZ" dirty="0" smtClean="0">
                <a:hlinkClick r:id="rId7"/>
              </a:rPr>
              <a:t>/index.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/rock/20-historie-</a:t>
            </a:r>
            <a:r>
              <a:rPr lang="cs-CZ" dirty="0" err="1" smtClean="0">
                <a:hlinkClick r:id="rId7"/>
              </a:rPr>
              <a:t>dobove</a:t>
            </a:r>
            <a:r>
              <a:rPr lang="cs-CZ" dirty="0" smtClean="0">
                <a:hlinkClick r:id="rId7"/>
              </a:rPr>
              <a:t>-programy/66-hudba</a:t>
            </a:r>
            <a:endParaRPr lang="cs-CZ" dirty="0" smtClean="0"/>
          </a:p>
          <a:p>
            <a:r>
              <a:rPr lang="cs-CZ" dirty="0" smtClean="0"/>
              <a:t>13.-  </a:t>
            </a:r>
            <a:r>
              <a:rPr lang="cs-CZ" dirty="0" smtClean="0">
                <a:hlinkClick r:id="rId8"/>
              </a:rPr>
              <a:t>http://gotickydudak.webnode.cz/</a:t>
            </a:r>
            <a:endParaRPr lang="cs-CZ" dirty="0" smtClean="0"/>
          </a:p>
          <a:p>
            <a:r>
              <a:rPr lang="cs-CZ" dirty="0" smtClean="0"/>
              <a:t>13.- 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matous.cz</a:t>
            </a:r>
            <a:r>
              <a:rPr lang="cs-CZ" dirty="0" smtClean="0">
                <a:hlinkClick r:id="rId9"/>
              </a:rPr>
              <a:t>/detail.</a:t>
            </a:r>
            <a:r>
              <a:rPr lang="cs-CZ" dirty="0" err="1" smtClean="0">
                <a:hlinkClick r:id="rId9"/>
              </a:rPr>
              <a:t>php</a:t>
            </a:r>
            <a:r>
              <a:rPr lang="cs-CZ" dirty="0" smtClean="0">
                <a:hlinkClick r:id="rId9"/>
              </a:rPr>
              <a:t>?id=MK%200026</a:t>
            </a:r>
            <a:endParaRPr lang="cs-CZ" dirty="0" smtClean="0"/>
          </a:p>
          <a:p>
            <a:r>
              <a:rPr lang="cs-CZ" dirty="0" smtClean="0"/>
              <a:t>15.-  </a:t>
            </a:r>
            <a:r>
              <a:rPr lang="cs-CZ" dirty="0" smtClean="0">
                <a:hlinkClick r:id="rId10"/>
              </a:rPr>
              <a:t>http://innamorata.armentum.cz/hudebni-nastroje/</a:t>
            </a:r>
            <a:endParaRPr lang="cs-CZ" dirty="0" smtClean="0"/>
          </a:p>
          <a:p>
            <a:r>
              <a:rPr lang="cs-CZ" dirty="0" smtClean="0"/>
              <a:t>19. - </a:t>
            </a:r>
            <a:r>
              <a:rPr lang="cs-CZ" dirty="0" smtClean="0">
                <a:hlinkClick r:id="rId11"/>
              </a:rPr>
              <a:t>http://www.jezdectvo.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jizda</a:t>
            </a:r>
            <a:r>
              <a:rPr lang="cs-CZ" dirty="0" smtClean="0">
                <a:hlinkClick r:id="rId11"/>
              </a:rPr>
              <a:t>-gotika.</a:t>
            </a:r>
            <a:r>
              <a:rPr lang="cs-CZ" dirty="0" err="1" smtClean="0">
                <a:hlinkClick r:id="rId11"/>
              </a:rPr>
              <a:t>php</a:t>
            </a:r>
            <a:endParaRPr lang="cs-CZ" dirty="0" smtClean="0"/>
          </a:p>
          <a:p>
            <a:r>
              <a:rPr lang="cs-CZ" dirty="0" smtClean="0"/>
              <a:t>19.-  </a:t>
            </a:r>
            <a:r>
              <a:rPr lang="cs-CZ" dirty="0" smtClean="0">
                <a:hlinkClick r:id="rId12"/>
              </a:rPr>
              <a:t>http://www.iris.</a:t>
            </a:r>
            <a:r>
              <a:rPr lang="cs-CZ" dirty="0" err="1" smtClean="0">
                <a:hlinkClick r:id="rId12"/>
              </a:rPr>
              <a:t>wbs.cz</a:t>
            </a:r>
            <a:r>
              <a:rPr lang="cs-CZ" dirty="0" smtClean="0">
                <a:hlinkClick r:id="rId12"/>
              </a:rPr>
              <a:t>/Gotika.</a:t>
            </a:r>
            <a:r>
              <a:rPr lang="cs-CZ" dirty="0" err="1" smtClean="0">
                <a:hlinkClick r:id="rId12"/>
              </a:rPr>
              <a:t>html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3"/>
              </a:rPr>
              <a:t>http://judytha.blog.cz/0607/gotika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price</a:t>
            </a:r>
            <a:r>
              <a:rPr lang="cs-CZ" dirty="0" smtClean="0">
                <a:hlinkClick r:id="rId14"/>
              </a:rPr>
              <a:t>-meter.</a:t>
            </a:r>
            <a:r>
              <a:rPr lang="cs-CZ" dirty="0" err="1" smtClean="0">
                <a:hlinkClick r:id="rId14"/>
              </a:rPr>
              <a:t>eu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historicka</a:t>
            </a:r>
            <a:r>
              <a:rPr lang="cs-CZ" dirty="0" smtClean="0">
                <a:hlinkClick r:id="rId14"/>
              </a:rPr>
              <a:t>-obuv/</a:t>
            </a:r>
            <a:r>
              <a:rPr lang="cs-CZ" dirty="0" err="1" smtClean="0">
                <a:hlinkClick r:id="rId14"/>
              </a:rPr>
              <a:t>skorne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goticke</a:t>
            </a:r>
            <a:r>
              <a:rPr lang="cs-CZ" dirty="0" smtClean="0">
                <a:hlinkClick r:id="rId14"/>
              </a:rPr>
              <a:t>-boty/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5"/>
              </a:rPr>
              <a:t>http://stredoveky-jarmark.webnode.cz/odev/</a:t>
            </a:r>
            <a:endParaRPr lang="cs-CZ" dirty="0" smtClean="0"/>
          </a:p>
          <a:p>
            <a:r>
              <a:rPr lang="cs-CZ" dirty="0" smtClean="0"/>
              <a:t>24. - </a:t>
            </a:r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stastnezeny.cz</a:t>
            </a:r>
            <a:r>
              <a:rPr lang="cs-CZ" dirty="0" smtClean="0">
                <a:hlinkClick r:id="rId16"/>
              </a:rPr>
              <a:t>/index.</a:t>
            </a:r>
            <a:r>
              <a:rPr lang="cs-CZ" dirty="0" err="1" smtClean="0">
                <a:hlinkClick r:id="rId16"/>
              </a:rPr>
              <a:t>asp</a:t>
            </a:r>
            <a:r>
              <a:rPr lang="cs-CZ" dirty="0" smtClean="0">
                <a:hlinkClick r:id="rId16"/>
              </a:rPr>
              <a:t>?tot0=1300&amp;pgf0=800&amp;menu=3036&amp;</a:t>
            </a:r>
            <a:r>
              <a:rPr lang="cs-CZ" dirty="0" err="1" smtClean="0">
                <a:hlinkClick r:id="rId16"/>
              </a:rPr>
              <a:t>record</a:t>
            </a:r>
            <a:r>
              <a:rPr lang="cs-CZ" dirty="0" smtClean="0">
                <a:hlinkClick r:id="rId16"/>
              </a:rPr>
              <a:t>=&amp;archiv=OK&amp;</a:t>
            </a:r>
            <a:r>
              <a:rPr lang="cs-CZ" dirty="0" err="1" smtClean="0">
                <a:hlinkClick r:id="rId16"/>
              </a:rPr>
              <a:t>pgf</a:t>
            </a:r>
            <a:r>
              <a:rPr lang="cs-CZ" dirty="0" smtClean="0">
                <a:hlinkClick r:id="rId16"/>
              </a:rPr>
              <a:t>=0</a:t>
            </a:r>
            <a:endParaRPr lang="cs-CZ" dirty="0" smtClean="0"/>
          </a:p>
          <a:p>
            <a:r>
              <a:rPr lang="cs-CZ" dirty="0" smtClean="0"/>
              <a:t>24. -  </a:t>
            </a:r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gvp.cz</a:t>
            </a:r>
            <a:r>
              <a:rPr lang="cs-CZ" dirty="0" smtClean="0">
                <a:hlinkClick r:id="rId17"/>
              </a:rPr>
              <a:t>/~</a:t>
            </a:r>
            <a:r>
              <a:rPr lang="cs-CZ" dirty="0" err="1" smtClean="0">
                <a:hlinkClick r:id="rId17"/>
              </a:rPr>
              <a:t>janotova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obrazky.htm</a:t>
            </a:r>
            <a:endParaRPr lang="cs-CZ" dirty="0" smtClean="0"/>
          </a:p>
          <a:p>
            <a:r>
              <a:rPr lang="cs-CZ" dirty="0" smtClean="0"/>
              <a:t>24.-  </a:t>
            </a:r>
            <a:r>
              <a:rPr lang="cs-CZ" dirty="0" smtClean="0">
                <a:hlinkClick r:id="rId18"/>
              </a:rPr>
              <a:t>http://www.hrad.</a:t>
            </a:r>
            <a:r>
              <a:rPr lang="cs-CZ" dirty="0" err="1" smtClean="0">
                <a:hlinkClick r:id="rId18"/>
              </a:rPr>
              <a:t>cz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cs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prazsky</a:t>
            </a:r>
            <a:r>
              <a:rPr lang="cs-CZ" dirty="0" smtClean="0">
                <a:hlinkClick r:id="rId18"/>
              </a:rPr>
              <a:t>-hrad/turisticky-</a:t>
            </a:r>
            <a:r>
              <a:rPr lang="cs-CZ" dirty="0" err="1" smtClean="0">
                <a:hlinkClick r:id="rId18"/>
              </a:rPr>
              <a:t>rozcestnik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katedrala</a:t>
            </a:r>
            <a:r>
              <a:rPr lang="cs-CZ" dirty="0" smtClean="0">
                <a:hlinkClick r:id="rId18"/>
              </a:rPr>
              <a:t>-</a:t>
            </a:r>
            <a:r>
              <a:rPr lang="cs-CZ" dirty="0" err="1" smtClean="0">
                <a:hlinkClick r:id="rId18"/>
              </a:rPr>
              <a:t>sv</a:t>
            </a:r>
            <a:r>
              <a:rPr lang="cs-CZ" dirty="0" smtClean="0">
                <a:hlinkClick r:id="rId18"/>
              </a:rPr>
              <a:t>-vita.</a:t>
            </a:r>
            <a:r>
              <a:rPr lang="cs-CZ" dirty="0" err="1" smtClean="0">
                <a:hlinkClick r:id="rId18"/>
              </a:rPr>
              <a:t>shtml</a:t>
            </a:r>
            <a:endParaRPr lang="cs-CZ" dirty="0" smtClean="0"/>
          </a:p>
          <a:p>
            <a:r>
              <a:rPr lang="cs-CZ" dirty="0" smtClean="0"/>
              <a:t>24.-  </a:t>
            </a:r>
            <a:r>
              <a:rPr lang="cs-CZ" dirty="0" smtClean="0">
                <a:hlinkClick r:id="rId19"/>
              </a:rPr>
              <a:t>http://www.panovnici-</a:t>
            </a:r>
            <a:r>
              <a:rPr lang="cs-CZ" dirty="0" err="1" smtClean="0">
                <a:hlinkClick r:id="rId19"/>
              </a:rPr>
              <a:t>evropy.estranky.cz</a:t>
            </a:r>
            <a:r>
              <a:rPr lang="cs-CZ" dirty="0" smtClean="0">
                <a:hlinkClick r:id="rId19"/>
              </a:rPr>
              <a:t>/fotoalbum/</a:t>
            </a:r>
            <a:r>
              <a:rPr lang="cs-CZ" dirty="0" err="1" smtClean="0">
                <a:hlinkClick r:id="rId19"/>
              </a:rPr>
              <a:t>cesti</a:t>
            </a:r>
            <a:r>
              <a:rPr lang="cs-CZ" dirty="0" smtClean="0">
                <a:hlinkClick r:id="rId19"/>
              </a:rPr>
              <a:t>-panovnici/</a:t>
            </a:r>
            <a:r>
              <a:rPr lang="cs-CZ" dirty="0" err="1" smtClean="0">
                <a:hlinkClick r:id="rId19"/>
              </a:rPr>
              <a:t>premyslovci</a:t>
            </a:r>
            <a:r>
              <a:rPr lang="cs-CZ" dirty="0" smtClean="0">
                <a:hlinkClick r:id="rId19"/>
              </a:rPr>
              <a:t>-</a:t>
            </a:r>
            <a:r>
              <a:rPr lang="cs-CZ" dirty="0" err="1" smtClean="0">
                <a:hlinkClick r:id="rId19"/>
              </a:rPr>
              <a:t>kralove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vaclav</a:t>
            </a:r>
            <a:r>
              <a:rPr lang="cs-CZ" dirty="0" smtClean="0">
                <a:hlinkClick r:id="rId19"/>
              </a:rPr>
              <a:t>-</a:t>
            </a:r>
            <a:r>
              <a:rPr lang="cs-CZ" dirty="0" err="1" smtClean="0">
                <a:hlinkClick r:id="rId19"/>
              </a:rPr>
              <a:t>ii</a:t>
            </a:r>
            <a:r>
              <a:rPr lang="cs-CZ" dirty="0" smtClean="0">
                <a:hlinkClick r:id="rId19"/>
              </a:rPr>
              <a:t>..</a:t>
            </a:r>
            <a:r>
              <a:rPr lang="cs-CZ" dirty="0" err="1" smtClean="0">
                <a:hlinkClick r:id="rId19"/>
              </a:rPr>
              <a:t>jpg.html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249476"/>
          </a:xfrm>
        </p:spPr>
        <p:txBody>
          <a:bodyPr/>
          <a:lstStyle/>
          <a:p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</a:p>
          <a:p>
            <a:endParaRPr lang="cs-CZ" sz="48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z</a:t>
            </a:r>
            <a:r>
              <a:rPr lang="cs-CZ" sz="2000" smtClean="0">
                <a:solidFill>
                  <a:schemeClr val="tx1"/>
                </a:solidFill>
              </a:rPr>
              <a:t>pracovala</a:t>
            </a:r>
            <a:r>
              <a:rPr lang="cs-CZ" sz="2000" dirty="0" smtClean="0">
                <a:solidFill>
                  <a:schemeClr val="tx1"/>
                </a:solidFill>
              </a:rPr>
              <a:t>:  Mgr. Ilona Daňková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CESTA  Z  PRAVĚKU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248</TotalTime>
  <Words>1096</Words>
  <Application>Microsoft Office PowerPoint</Application>
  <PresentationFormat>Předvádění na obrazovce (4:3)</PresentationFormat>
  <Paragraphs>220</Paragraphs>
  <Slides>26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Papír</vt:lpstr>
      <vt:lpstr>CESTA  Z  PRAVĚKU</vt:lpstr>
      <vt:lpstr>GOTIKA</vt:lpstr>
      <vt:lpstr>Snímek 3</vt:lpstr>
      <vt:lpstr>GOTIKA</vt:lpstr>
      <vt:lpstr>Snímek 5</vt:lpstr>
      <vt:lpstr>GOTIKA</vt:lpstr>
      <vt:lpstr>GOTIKA – ars antique</vt:lpstr>
      <vt:lpstr>GOTIKA – ars antique</vt:lpstr>
      <vt:lpstr>GOTIKA – ars nova</vt:lpstr>
      <vt:lpstr>GOTIKA – ars nova</vt:lpstr>
      <vt:lpstr>GOTIKA – ars subtilior</vt:lpstr>
      <vt:lpstr>GOTIKA – ars subtilior</vt:lpstr>
      <vt:lpstr>Snímek 13</vt:lpstr>
      <vt:lpstr>GOTIKA – nové hudební nástroje</vt:lpstr>
      <vt:lpstr>Snímek 15</vt:lpstr>
      <vt:lpstr>GOTIKA - hudba</vt:lpstr>
      <vt:lpstr>GOTIKA – světská  hudba</vt:lpstr>
      <vt:lpstr>GOTIKA – rytířský  zpěv</vt:lpstr>
      <vt:lpstr>Snímek 19</vt:lpstr>
      <vt:lpstr>GOTIKA – trubadúr, truvér</vt:lpstr>
      <vt:lpstr>GOTIKA – minnesängři</vt:lpstr>
      <vt:lpstr>Snímek 22</vt:lpstr>
      <vt:lpstr>GOTIKA – v českých zemích</vt:lpstr>
      <vt:lpstr>Snímek 24</vt:lpstr>
      <vt:lpstr>Zdroje použitých obrázků:</vt:lpstr>
      <vt:lpstr>CESTA  Z  PRAVĚKU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 Z  PRAVĚKU</dc:title>
  <dc:creator>Ilonka</dc:creator>
  <cp:lastModifiedBy>Ilonka</cp:lastModifiedBy>
  <cp:revision>27</cp:revision>
  <dcterms:created xsi:type="dcterms:W3CDTF">2012-12-04T20:10:49Z</dcterms:created>
  <dcterms:modified xsi:type="dcterms:W3CDTF">2013-01-27T12:36:42Z</dcterms:modified>
</cp:coreProperties>
</file>