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6" r:id="rId2"/>
    <p:sldId id="272" r:id="rId3"/>
    <p:sldId id="257" r:id="rId4"/>
    <p:sldId id="282" r:id="rId5"/>
    <p:sldId id="271" r:id="rId6"/>
    <p:sldId id="270" r:id="rId7"/>
    <p:sldId id="283" r:id="rId8"/>
    <p:sldId id="268" r:id="rId9"/>
    <p:sldId id="269" r:id="rId10"/>
    <p:sldId id="276" r:id="rId11"/>
    <p:sldId id="274" r:id="rId12"/>
    <p:sldId id="277" r:id="rId13"/>
    <p:sldId id="285" r:id="rId14"/>
    <p:sldId id="273" r:id="rId15"/>
    <p:sldId id="286" r:id="rId16"/>
    <p:sldId id="281" r:id="rId17"/>
    <p:sldId id="264" r:id="rId18"/>
    <p:sldId id="284" r:id="rId19"/>
    <p:sldId id="278" r:id="rId20"/>
    <p:sldId id="279" r:id="rId21"/>
    <p:sldId id="265" r:id="rId22"/>
    <p:sldId id="287" r:id="rId23"/>
    <p:sldId id="280" r:id="rId24"/>
    <p:sldId id="288" r:id="rId25"/>
    <p:sldId id="267" r:id="rId26"/>
    <p:sldId id="258" r:id="rId27"/>
    <p:sldId id="289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F37400-D1A9-4DB3-A7B0-1AEF92F6C7E4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CC2824-B21A-40FD-8A28-00407CECA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C2824-B21A-40FD-8A28-00407CECA23F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B1E9B-A52A-4824-A59A-8839A8C931DC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649DCA3-9D68-421A-99E1-3A2BFF0AD3EE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340691D-AFA1-49FA-A030-050A10A50F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42CA0-37BC-418F-8763-EC9A037CE2C5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48026-48E2-4B6E-B802-3E10DED6CF1A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E5C91-289B-485C-9963-D40324C8515E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52220-9B07-4B53-8DB6-D0B8F0ADCBEE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15E20-C370-4C55-9E5B-0C863CE59411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8271E4E-DFED-4C5D-951A-C58A2D5D9529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C6CD5-938F-4F9E-9F0F-DA6E9BD10D70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F3F6-3C95-421F-92F4-4EA4D57E6EC3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7BFB3-7078-48FC-9949-12A9072A79A5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FC78E1F-6428-4B5E-8B39-BA83C225E2B8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340691D-AFA1-49FA-A030-050A10A50F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talie.iipardubice.cz/fotoalbum/abenatky7.php" TargetMode="External"/><Relationship Id="rId3" Type="http://schemas.openxmlformats.org/officeDocument/2006/relationships/hyperlink" Target="http://cs.wikipedia.org/wiki/Renesance" TargetMode="External"/><Relationship Id="rId7" Type="http://schemas.openxmlformats.org/officeDocument/2006/relationships/hyperlink" Target="http://www.musicadolce.cz/" TargetMode="External"/><Relationship Id="rId12" Type="http://schemas.openxmlformats.org/officeDocument/2006/relationships/hyperlink" Target="http://innamorata.armentum.cz/hudebni-nastroje/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ntologiehudby.cz/texty.php?obdobi=2" TargetMode="External"/><Relationship Id="rId11" Type="http://schemas.openxmlformats.org/officeDocument/2006/relationships/hyperlink" Target="http://travel.nationalgeographic.com/travel/city-guides/florence-must-dos/" TargetMode="External"/><Relationship Id="rId5" Type="http://schemas.openxmlformats.org/officeDocument/2006/relationships/hyperlink" Target="http://www.topzine.cz/rozkvet-vedy-a-umeni-s-prichodem-renesance" TargetMode="External"/><Relationship Id="rId10" Type="http://schemas.openxmlformats.org/officeDocument/2006/relationships/hyperlink" Target="http://www.cestovnidum.cz/zajezd/195767-rim-a-florencie-prodlouzena-vikend-v-italii/" TargetMode="External"/><Relationship Id="rId4" Type="http://schemas.openxmlformats.org/officeDocument/2006/relationships/hyperlink" Target="http://mmargareta.blogspot.cz/2012/06/13-literatu-svetove-renesance.html" TargetMode="External"/><Relationship Id="rId9" Type="http://schemas.openxmlformats.org/officeDocument/2006/relationships/hyperlink" Target="http://www.puzzle-prodej.cz/koloseum-rim/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birthday.wz.cz/index07.htm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tanislavlelek.blog.cz/0709/ach-ty-mobily" TargetMode="External"/><Relationship Id="rId5" Type="http://schemas.openxmlformats.org/officeDocument/2006/relationships/hyperlink" Target="http://rpgforum.cz/clanky/renesancni-stavebni-sloh" TargetMode="External"/><Relationship Id="rId4" Type="http://schemas.openxmlformats.org/officeDocument/2006/relationships/hyperlink" Target="http://www.satalka.cz/slohy/renesance/Rana_renesance.html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800" spc="300" dirty="0" smtClean="0">
                <a:solidFill>
                  <a:srgbClr val="00B0F0"/>
                </a:solidFill>
              </a:rPr>
              <a:t>5. část</a:t>
            </a:r>
          </a:p>
          <a:p>
            <a:r>
              <a:rPr lang="cs-CZ" sz="4400" spc="3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</a:t>
            </a:r>
          </a:p>
          <a:p>
            <a:r>
              <a:rPr lang="cs-CZ" sz="3600" spc="3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 2 – 1 - 50</a:t>
            </a:r>
            <a:endParaRPr lang="cs-CZ" sz="3600" spc="3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 Z  PRAVĚKU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</a:t>
            </a:r>
            <a:endParaRPr lang="cs-CZ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6300192" y="1916832"/>
            <a:ext cx="2088232" cy="1944216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BAROKO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23728" y="2420888"/>
            <a:ext cx="4104456" cy="93610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RENESANCE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539552" y="1916832"/>
            <a:ext cx="1512168" cy="1944216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GOTIKA</a:t>
            </a:r>
            <a:endParaRPr lang="cs-CZ" dirty="0"/>
          </a:p>
        </p:txBody>
      </p:sp>
      <p:sp>
        <p:nvSpPr>
          <p:cNvPr id="7" name="Obousměrná vodorovná šipka 6"/>
          <p:cNvSpPr/>
          <p:nvPr/>
        </p:nvSpPr>
        <p:spPr>
          <a:xfrm>
            <a:off x="2123728" y="3573016"/>
            <a:ext cx="4104456" cy="1440160"/>
          </a:xfrm>
          <a:prstGeom prst="leftRightArrow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14. -16. století</a:t>
            </a:r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sz="3600" b="1" spc="3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15.-16.století</a:t>
            </a:r>
          </a:p>
          <a:p>
            <a:pPr lvl="0"/>
            <a:endParaRPr lang="cs-CZ" sz="3600" b="1" spc="300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3600" spc="3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</a:t>
            </a:r>
            <a:r>
              <a:rPr lang="cs-CZ" sz="3600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znovuzrození</a:t>
            </a:r>
          </a:p>
          <a:p>
            <a:pPr lvl="0">
              <a:buNone/>
            </a:pPr>
            <a:endParaRPr lang="cs-CZ" sz="3600" spc="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3600" dirty="0" smtClean="0"/>
              <a:t>usiluje o znovuzrození ideálu antického Řecka a Říma</a:t>
            </a:r>
          </a:p>
          <a:p>
            <a:pPr lvl="0"/>
            <a:r>
              <a:rPr lang="cs-CZ" sz="3600" dirty="0" smtClean="0"/>
              <a:t>doba  renesance je ovlivněná humanismem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a/a7/Florence_italy_duomo.jpg/220px-Florence_italy_duom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2656"/>
            <a:ext cx="4260884" cy="2808312"/>
          </a:xfrm>
          <a:prstGeom prst="rect">
            <a:avLst/>
          </a:prstGeom>
          <a:noFill/>
        </p:spPr>
      </p:pic>
      <p:pic>
        <p:nvPicPr>
          <p:cNvPr id="2052" name="Picture 4" descr="http://4.bp.blogspot.com/-yu2peSyXOU8/T4RlYszQ62I/AAAAAAAAAgc/TSpDftaCeXs/s400/renesanc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692696"/>
            <a:ext cx="3024336" cy="4599751"/>
          </a:xfrm>
          <a:prstGeom prst="rect">
            <a:avLst/>
          </a:prstGeom>
          <a:noFill/>
        </p:spPr>
      </p:pic>
      <p:pic>
        <p:nvPicPr>
          <p:cNvPr id="2054" name="Picture 6" descr="http://www.topzine.cz/magazin/wp-content/uploads/2009/10/renesanc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3335086"/>
            <a:ext cx="4464496" cy="3106322"/>
          </a:xfrm>
          <a:prstGeom prst="rect">
            <a:avLst/>
          </a:prstGeom>
          <a:noFill/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klade důraz na </a:t>
            </a:r>
            <a:r>
              <a:rPr lang="cs-CZ" sz="2800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individualismus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          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=&gt;  </a:t>
            </a:r>
            <a:r>
              <a:rPr lang="cs-CZ" dirty="0" smtClean="0"/>
              <a:t>skladatel zaujímá jiné, uznávanější místo ve </a:t>
            </a:r>
          </a:p>
          <a:p>
            <a:pPr lvl="0">
              <a:buNone/>
            </a:pPr>
            <a:r>
              <a:rPr lang="cs-CZ" dirty="0" smtClean="0"/>
              <a:t>                       společnosti  </a:t>
            </a:r>
          </a:p>
          <a:p>
            <a:pPr lvl="0">
              <a:buNone/>
            </a:pPr>
            <a:r>
              <a:rPr lang="cs-CZ" sz="2800" b="1" dirty="0" smtClean="0"/>
              <a:t>                     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=&gt;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smtClean="0"/>
              <a:t>  </a:t>
            </a:r>
            <a:r>
              <a:rPr lang="cs-CZ" dirty="0" smtClean="0"/>
              <a:t>většina oceněna již za svého života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sz="2800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rozvoj tisku</a:t>
            </a:r>
          </a:p>
          <a:p>
            <a:pPr lvl="0">
              <a:buNone/>
            </a:pP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cs-CZ" dirty="0" smtClean="0"/>
              <a:t> 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=&gt;</a:t>
            </a:r>
            <a:r>
              <a:rPr lang="cs-CZ" sz="2800" b="1" dirty="0" smtClean="0"/>
              <a:t> </a:t>
            </a:r>
            <a:r>
              <a:rPr lang="cs-CZ" dirty="0" smtClean="0"/>
              <a:t> rozšíření  skladeb</a:t>
            </a:r>
          </a:p>
          <a:p>
            <a:pPr lvl="0">
              <a:buNone/>
            </a:pPr>
            <a:r>
              <a:rPr lang="cs-CZ" dirty="0" smtClean="0"/>
              <a:t>                   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=&gt;</a:t>
            </a:r>
            <a:r>
              <a:rPr lang="cs-CZ" sz="2800" b="1" dirty="0" smtClean="0"/>
              <a:t> </a:t>
            </a:r>
            <a:r>
              <a:rPr lang="cs-CZ" dirty="0" smtClean="0"/>
              <a:t>studium hudby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524000"/>
            <a:ext cx="8640960" cy="4572000"/>
          </a:xfrm>
          <a:noFill/>
        </p:spPr>
        <p:txBody>
          <a:bodyPr>
            <a:normAutofit/>
          </a:bodyPr>
          <a:lstStyle/>
          <a:p>
            <a:pPr lvl="0"/>
            <a:r>
              <a:rPr lang="cs-CZ" sz="2800" b="1" spc="3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duchovní hudba </a:t>
            </a:r>
            <a:r>
              <a:rPr lang="cs-CZ" dirty="0" smtClean="0"/>
              <a:t>– dominantní postavení</a:t>
            </a:r>
          </a:p>
          <a:p>
            <a:pPr lvl="0"/>
            <a:r>
              <a:rPr lang="cs-CZ" sz="2800" b="1" spc="3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světská hudba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– stává se častější a je kultivovanější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formou hudby renesance byly</a:t>
            </a:r>
            <a:r>
              <a:rPr lang="cs-CZ" dirty="0" smtClean="0"/>
              <a:t>:       </a:t>
            </a:r>
          </a:p>
          <a:p>
            <a:pPr lvl="0">
              <a:buNone/>
            </a:pPr>
            <a:r>
              <a:rPr lang="cs-CZ" dirty="0" smtClean="0"/>
              <a:t>      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vokální</a:t>
            </a:r>
            <a:r>
              <a:rPr lang="cs-CZ" dirty="0" smtClean="0"/>
              <a:t>(zpívané) -  </a:t>
            </a:r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motety, madrigaly a mše</a:t>
            </a:r>
            <a:r>
              <a:rPr lang="cs-CZ" dirty="0" smtClean="0"/>
              <a:t>                                                       </a:t>
            </a:r>
          </a:p>
          <a:p>
            <a:pPr>
              <a:buNone/>
            </a:pPr>
            <a:r>
              <a:rPr lang="cs-CZ" dirty="0" smtClean="0"/>
              <a:t>      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instrumentální</a:t>
            </a:r>
            <a:r>
              <a:rPr lang="cs-CZ" dirty="0" smtClean="0"/>
              <a:t>(hrané) – </a:t>
            </a:r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polyfonie</a:t>
            </a:r>
            <a:r>
              <a:rPr lang="cs-CZ" dirty="0" smtClean="0"/>
              <a:t>(mnohohlasost)</a:t>
            </a:r>
          </a:p>
          <a:p>
            <a:pPr>
              <a:buNone/>
            </a:pPr>
            <a:endParaRPr lang="cs-CZ" dirty="0" smtClean="0"/>
          </a:p>
          <a:p>
            <a:pPr lvl="0">
              <a:buNone/>
            </a:pPr>
            <a:r>
              <a:rPr lang="cs-CZ" b="1" spc="3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Renesance- </a:t>
            </a:r>
            <a:r>
              <a:rPr lang="cs-CZ" spc="3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zlatý věk polyfonie - </a:t>
            </a:r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15. a 16. stol.</a:t>
            </a:r>
          </a:p>
          <a:p>
            <a:endParaRPr lang="cs-CZ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2" descr="http://www.antologiehudby.cz/obrazky/male/notace-renezance-nahled_20090128183624_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76672"/>
            <a:ext cx="4758236" cy="3600400"/>
          </a:xfrm>
          <a:prstGeom prst="rect">
            <a:avLst/>
          </a:prstGeom>
          <a:noFill/>
        </p:spPr>
      </p:pic>
      <p:pic>
        <p:nvPicPr>
          <p:cNvPr id="56324" name="Picture 4" descr="http://files.musicadolce.cz/200000002-ea5d7eb574/m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2237122"/>
            <a:ext cx="3312368" cy="4000241"/>
          </a:xfrm>
          <a:prstGeom prst="rect">
            <a:avLst/>
          </a:prstGeom>
          <a:noFill/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395056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 hudby  mizí disonance a klade se důraz na 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harmonii</a:t>
            </a:r>
          </a:p>
          <a:p>
            <a:pPr>
              <a:buNone/>
            </a:pPr>
            <a:r>
              <a:rPr lang="cs-CZ" b="1" dirty="0" smtClean="0"/>
              <a:t> </a:t>
            </a:r>
          </a:p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umělecké dílo tvoří komplexní propracovaný celek</a:t>
            </a:r>
          </a:p>
          <a:p>
            <a:endParaRPr lang="cs-CZ" spc="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jednotlivé části uměleckého díla se navzájem doplňují, vytvářejí rovnováhu, harmonii</a:t>
            </a:r>
          </a:p>
          <a:p>
            <a:r>
              <a:rPr lang="cs-CZ" sz="2400" dirty="0" smtClean="0"/>
              <a:t>pro renesanční hudbu je charakteristický velký důraz na libozvučnost, kontrast, soulad, řád, umění má základ v pozemském světě 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800" dirty="0" smtClean="0"/>
              <a:t>vzniká  základní dělení hlasů s označením</a:t>
            </a:r>
          </a:p>
          <a:p>
            <a:pPr lvl="0"/>
            <a:endParaRPr lang="cs-CZ" dirty="0" smtClean="0"/>
          </a:p>
          <a:p>
            <a:pPr lvl="0">
              <a:buNone/>
            </a:pPr>
            <a:r>
              <a:rPr lang="cs-CZ" dirty="0" smtClean="0"/>
              <a:t>        </a:t>
            </a:r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bas  </a:t>
            </a:r>
            <a:r>
              <a:rPr lang="cs-CZ" sz="2800" dirty="0" smtClean="0"/>
              <a:t>        -    nižší mužský hlas</a:t>
            </a:r>
          </a:p>
          <a:p>
            <a:pPr lvl="0">
              <a:buNone/>
            </a:pPr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tenor      </a:t>
            </a:r>
            <a:r>
              <a:rPr lang="cs-CZ" sz="2800" dirty="0" smtClean="0"/>
              <a:t>-    vyšší mužský hlas</a:t>
            </a:r>
          </a:p>
          <a:p>
            <a:pPr lvl="0">
              <a:buNone/>
            </a:pPr>
            <a:r>
              <a:rPr lang="cs-CZ" sz="2800" dirty="0" smtClean="0"/>
              <a:t>        </a:t>
            </a:r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alt  </a:t>
            </a:r>
            <a:r>
              <a:rPr lang="cs-CZ" sz="2800" dirty="0" smtClean="0"/>
              <a:t>          -    nižší ženský hlas</a:t>
            </a:r>
          </a:p>
          <a:p>
            <a:pPr lvl="0">
              <a:buNone/>
            </a:pPr>
            <a:r>
              <a:rPr lang="cs-CZ" sz="2800" dirty="0" smtClean="0"/>
              <a:t>        </a:t>
            </a:r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soprán</a:t>
            </a:r>
            <a:r>
              <a:rPr lang="cs-CZ" sz="2800" dirty="0" smtClean="0"/>
              <a:t>    -    vyšší ženský </a:t>
            </a:r>
            <a:r>
              <a:rPr lang="cs-CZ" sz="3200" dirty="0" smtClean="0"/>
              <a:t>h</a:t>
            </a:r>
            <a:r>
              <a:rPr lang="cs-CZ" sz="2800" dirty="0" smtClean="0"/>
              <a:t>las</a:t>
            </a:r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ARS  ANTIQUA</a:t>
            </a:r>
          </a:p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ARS  NOVA</a:t>
            </a:r>
          </a:p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POLYFONIE     -   Nizozemská škola</a:t>
            </a:r>
          </a:p>
          <a:p>
            <a:pPr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-   Benátská  škola</a:t>
            </a:r>
          </a:p>
          <a:p>
            <a:pPr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-   Římská  škola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i="1" spc="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Nizozemská  škola</a:t>
            </a:r>
            <a:r>
              <a:rPr lang="cs-CZ" b="1" spc="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i="1" spc="300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Nizozemí se stává hlavním územím, na kterém se rozšiřuje umění </a:t>
            </a:r>
            <a:r>
              <a:rPr lang="cs-CZ" i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polyfonie</a:t>
            </a:r>
          </a:p>
          <a:p>
            <a:r>
              <a:rPr lang="cs-CZ" dirty="0" smtClean="0"/>
              <a:t>vzniká na počátku 15.stol. v Burgundsku</a:t>
            </a:r>
          </a:p>
          <a:p>
            <a:r>
              <a:rPr lang="cs-CZ" dirty="0" smtClean="0"/>
              <a:t>vychází z francouzské </a:t>
            </a:r>
            <a:r>
              <a:rPr lang="cs-CZ" dirty="0" err="1" smtClean="0"/>
              <a:t>ars</a:t>
            </a:r>
            <a:r>
              <a:rPr lang="cs-CZ" dirty="0" smtClean="0"/>
              <a:t> novy, z italské a anglické hudby</a:t>
            </a:r>
            <a:r>
              <a:rPr lang="cs-CZ" b="1" dirty="0" smtClean="0"/>
              <a:t> </a:t>
            </a:r>
            <a:endParaRPr lang="cs-CZ" dirty="0" smtClean="0"/>
          </a:p>
          <a:p>
            <a:r>
              <a:rPr lang="cs-CZ" b="1" dirty="0" smtClean="0"/>
              <a:t>	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Guillaume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Dufay</a:t>
            </a:r>
            <a:r>
              <a:rPr lang="cs-CZ" dirty="0" smtClean="0"/>
              <a:t>- upevnil styl a </a:t>
            </a:r>
            <a:r>
              <a:rPr lang="cs-CZ" dirty="0" err="1" smtClean="0"/>
              <a:t>capella</a:t>
            </a:r>
            <a:r>
              <a:rPr lang="cs-CZ" dirty="0" smtClean="0"/>
              <a:t>, ustálil    </a:t>
            </a:r>
          </a:p>
          <a:p>
            <a:pPr>
              <a:buNone/>
            </a:pPr>
            <a:r>
              <a:rPr lang="cs-CZ" dirty="0" smtClean="0"/>
              <a:t>                                               cyklickou mši</a:t>
            </a:r>
          </a:p>
          <a:p>
            <a:r>
              <a:rPr lang="cs-CZ" b="1" dirty="0" smtClean="0"/>
              <a:t>	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Johannes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Ockeghem</a:t>
            </a:r>
            <a:endParaRPr lang="cs-CZ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Josquin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Despres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Orlando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Lasso</a:t>
            </a:r>
            <a:r>
              <a:rPr lang="cs-CZ" dirty="0" smtClean="0"/>
              <a:t>- představitel vrcholné renesance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z="2400" b="1" i="1" spc="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Benátská  škola</a:t>
            </a:r>
          </a:p>
          <a:p>
            <a:r>
              <a:rPr lang="cs-CZ" dirty="0" smtClean="0"/>
              <a:t>koncem 15. století se centrum hudby přesouvá z Nizozemí do </a:t>
            </a:r>
            <a:r>
              <a:rPr lang="cs-CZ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Benátek</a:t>
            </a:r>
            <a:endParaRPr lang="cs-CZ" spc="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zapříčinil se o to převážně skladatel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Adrian 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Willaert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- ředitelem hudby v chrámu sv. Marka </a:t>
            </a:r>
          </a:p>
          <a:p>
            <a:pPr>
              <a:buNone/>
            </a:pPr>
            <a:r>
              <a:rPr lang="cs-CZ" dirty="0" smtClean="0"/>
              <a:t>     a 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Orlando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Lasso</a:t>
            </a:r>
            <a:endParaRPr lang="cs-CZ" b="1" dirty="0" smtClean="0"/>
          </a:p>
          <a:p>
            <a:r>
              <a:rPr lang="cs-CZ" dirty="0" smtClean="0"/>
              <a:t>rozvíjí se </a:t>
            </a:r>
            <a:r>
              <a:rPr lang="cs-CZ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instrumentální  polyfonie</a:t>
            </a:r>
          </a:p>
          <a:p>
            <a:r>
              <a:rPr lang="cs-CZ" dirty="0" smtClean="0"/>
              <a:t>nové hudební formy –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orchestrální</a:t>
            </a:r>
            <a:r>
              <a:rPr lang="cs-CZ" dirty="0" smtClean="0"/>
              <a:t>  -  </a:t>
            </a:r>
            <a:r>
              <a:rPr lang="cs-CZ" i="1" dirty="0" err="1" smtClean="0"/>
              <a:t>sonata</a:t>
            </a:r>
            <a:r>
              <a:rPr lang="cs-CZ" i="1" dirty="0" smtClean="0"/>
              <a:t>, symfonie</a:t>
            </a:r>
          </a:p>
          <a:p>
            <a:r>
              <a:rPr lang="cs-CZ" i="1" dirty="0" smtClean="0"/>
              <a:t>                                      -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varhanní</a:t>
            </a:r>
            <a:r>
              <a:rPr lang="cs-CZ" dirty="0" smtClean="0"/>
              <a:t>  -  </a:t>
            </a:r>
            <a:r>
              <a:rPr lang="cs-CZ" i="1" dirty="0" smtClean="0"/>
              <a:t>toccata, fantazie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2" descr="http://www.italie.iipardubice.cz/fotky/benatky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764704"/>
            <a:ext cx="6768752" cy="5076564"/>
          </a:xfrm>
          <a:prstGeom prst="rect">
            <a:avLst/>
          </a:prstGeom>
          <a:noFill/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spc="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Římská škola</a:t>
            </a:r>
          </a:p>
          <a:p>
            <a:r>
              <a:rPr lang="cs-CZ" dirty="0" smtClean="0"/>
              <a:t>rozvoj světských hudebních forem  -   </a:t>
            </a:r>
            <a:r>
              <a:rPr lang="cs-CZ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madrigal</a:t>
            </a:r>
          </a:p>
          <a:p>
            <a:r>
              <a:rPr lang="cs-CZ" b="1" dirty="0" smtClean="0"/>
              <a:t>	</a:t>
            </a:r>
          </a:p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Giovanni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Pierluigi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Palestrina</a:t>
            </a:r>
            <a:r>
              <a:rPr lang="cs-CZ" dirty="0" smtClean="0"/>
              <a:t>-  jeden z největších tvůrců vokální polyfonní hudby 16. století</a:t>
            </a:r>
          </a:p>
          <a:p>
            <a:r>
              <a:rPr lang="cs-CZ" dirty="0" smtClean="0"/>
              <a:t>hudebník ve službách církve</a:t>
            </a: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dílo</a:t>
            </a:r>
            <a:r>
              <a:rPr lang="cs-CZ" dirty="0" smtClean="0"/>
              <a:t>:</a:t>
            </a:r>
          </a:p>
          <a:p>
            <a:r>
              <a:rPr lang="cs-CZ" i="1" dirty="0" err="1" smtClean="0"/>
              <a:t>dvojsborové</a:t>
            </a:r>
            <a:r>
              <a:rPr lang="cs-CZ" i="1" dirty="0" smtClean="0"/>
              <a:t> </a:t>
            </a:r>
            <a:r>
              <a:rPr lang="cs-CZ" i="1" dirty="0" err="1" smtClean="0"/>
              <a:t>Stabat</a:t>
            </a:r>
            <a:r>
              <a:rPr lang="cs-CZ" i="1" dirty="0" smtClean="0"/>
              <a:t> Mater</a:t>
            </a:r>
          </a:p>
          <a:p>
            <a:r>
              <a:rPr lang="cs-CZ" i="1" dirty="0" smtClean="0"/>
              <a:t>Motety ze Šalamounovy Píseň písní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Picture 2" descr="http://www.puzzle-prodej.cz/gallery/g3125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76672"/>
            <a:ext cx="4314825" cy="3048001"/>
          </a:xfrm>
          <a:prstGeom prst="rect">
            <a:avLst/>
          </a:prstGeom>
          <a:noFill/>
        </p:spPr>
      </p:pic>
      <p:pic>
        <p:nvPicPr>
          <p:cNvPr id="62470" name="Picture 6" descr="http://images.nationalgeographic.com/wpf/media-live/photos/000/019/cache/florence-frescoes_1919_600x45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3284984"/>
            <a:ext cx="4320480" cy="3240360"/>
          </a:xfrm>
          <a:prstGeom prst="rect">
            <a:avLst/>
          </a:prstGeom>
          <a:noFill/>
        </p:spPr>
      </p:pic>
      <p:pic>
        <p:nvPicPr>
          <p:cNvPr id="62468" name="Picture 4" descr="http://i.ck.cz/f/6606/4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1988840"/>
            <a:ext cx="4068960" cy="3051720"/>
          </a:xfrm>
          <a:prstGeom prst="rect">
            <a:avLst/>
          </a:prstGeom>
          <a:noFill/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52663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madrigal</a:t>
            </a:r>
            <a:r>
              <a:rPr lang="cs-CZ" dirty="0" smtClean="0"/>
              <a:t> - čtyř až šestihlasá vokální, později vokálně instrumentální forma komorní světské hudby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kánon</a:t>
            </a:r>
            <a:r>
              <a:rPr lang="cs-CZ" dirty="0" smtClean="0"/>
              <a:t> - je vokální skladba s opakováním, které se provádí s určitým zpožděním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sonáta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symfonie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motet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mše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 FORMY  RENESANCE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395056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          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cimbál</a:t>
            </a:r>
          </a:p>
          <a:p>
            <a:r>
              <a:rPr lang="cs-CZ" i="1" dirty="0" smtClean="0"/>
              <a:t>          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žaltář</a:t>
            </a:r>
            <a:r>
              <a:rPr lang="cs-CZ" dirty="0" smtClean="0"/>
              <a:t> (přenosné varhany)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šalmaj</a:t>
            </a: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krummhorn</a:t>
            </a:r>
            <a:r>
              <a:rPr lang="cs-CZ" dirty="0" smtClean="0"/>
              <a:t> (křivý roh)</a:t>
            </a:r>
          </a:p>
          <a:p>
            <a:r>
              <a:rPr lang="cs-CZ" i="1" dirty="0" smtClean="0"/>
              <a:t>         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hoboj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dirty="0" smtClean="0"/>
              <a:t> strunné nástroje:</a:t>
            </a:r>
          </a:p>
          <a:p>
            <a:r>
              <a:rPr lang="cs-CZ" dirty="0" smtClean="0"/>
              <a:t>           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viola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gamba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(šestistrunná, dávala se mezi kolena)</a:t>
            </a: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viola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braccia</a:t>
            </a:r>
            <a:r>
              <a:rPr lang="cs-CZ" dirty="0" smtClean="0"/>
              <a:t> (dávala se k rameni)</a:t>
            </a:r>
          </a:p>
          <a:p>
            <a:r>
              <a:rPr lang="cs-CZ" dirty="0" smtClean="0"/>
              <a:t>          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harfa</a:t>
            </a:r>
          </a:p>
          <a:p>
            <a:r>
              <a:rPr lang="cs-CZ" dirty="0" smtClean="0"/>
              <a:t> vznikají nové hudební nástroje:     </a:t>
            </a:r>
          </a:p>
          <a:p>
            <a:pPr>
              <a:buNone/>
            </a:pPr>
            <a:r>
              <a:rPr lang="cs-CZ" dirty="0" smtClean="0"/>
              <a:t>             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klavichord,virginal </a:t>
            </a:r>
            <a:r>
              <a:rPr lang="cs-CZ" dirty="0" smtClean="0"/>
              <a:t>(klávesové nástroje)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  NÁSTROJE  RENESANCE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 descr="http://innamorata.armentum.cz/images/nastroje1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052736"/>
            <a:ext cx="6096000" cy="4572000"/>
          </a:xfrm>
          <a:prstGeom prst="rect">
            <a:avLst/>
          </a:prstGeom>
          <a:noFill/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vzniká v 15. století</a:t>
            </a:r>
          </a:p>
          <a:p>
            <a:r>
              <a:rPr lang="cs-CZ" dirty="0" smtClean="0"/>
              <a:t>husité neuznávali nástrojovou hudbu</a:t>
            </a:r>
          </a:p>
          <a:p>
            <a:r>
              <a:rPr lang="cs-CZ" dirty="0" smtClean="0"/>
              <a:t>v době rozkvětu polyfonie u nás pouze jednohlasý zpěv</a:t>
            </a:r>
          </a:p>
          <a:p>
            <a:r>
              <a:rPr lang="cs-CZ" dirty="0" smtClean="0"/>
              <a:t>vícehlasý zpěv šířila pouze </a:t>
            </a:r>
            <a:r>
              <a:rPr lang="cs-CZ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literátská bratrstva</a:t>
            </a:r>
          </a:p>
          <a:p>
            <a:r>
              <a:rPr lang="cs-CZ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literátská bratrstva</a:t>
            </a:r>
            <a:r>
              <a:rPr lang="cs-CZ" dirty="0" smtClean="0"/>
              <a:t>:  15.stol.</a:t>
            </a:r>
          </a:p>
          <a:p>
            <a:r>
              <a:rPr lang="cs-CZ" dirty="0" smtClean="0"/>
              <a:t>                                             při kostelích zřizovali sbory</a:t>
            </a:r>
          </a:p>
          <a:p>
            <a:r>
              <a:rPr lang="cs-CZ" dirty="0" smtClean="0"/>
              <a:t>                                             zpívali duchovní hudbu</a:t>
            </a:r>
          </a:p>
          <a:p>
            <a:r>
              <a:rPr lang="cs-CZ" dirty="0" smtClean="0"/>
              <a:t>                                             zpívali vícehlasně (2, 3, ...6 )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  V  ČESKÝCH  ZEMÍCH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Písně  -  satirické   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obřadní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válečné  </a:t>
            </a:r>
            <a:r>
              <a:rPr lang="cs-CZ" dirty="0" smtClean="0"/>
              <a:t>- 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Kdož </a:t>
            </a:r>
            <a:r>
              <a:rPr lang="cs-CZ" sz="28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sú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boží  bojovníci“</a:t>
            </a:r>
            <a:endParaRPr lang="cs-CZ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i="1" dirty="0" smtClean="0"/>
          </a:p>
          <a:p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 Kdož </a:t>
            </a:r>
            <a:r>
              <a:rPr lang="cs-CZ" sz="28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sú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boží bojovníci“ </a:t>
            </a:r>
            <a:r>
              <a:rPr lang="cs-CZ" i="1" dirty="0" smtClean="0"/>
              <a:t>-  </a:t>
            </a:r>
            <a:r>
              <a:rPr lang="cs-CZ" dirty="0" smtClean="0"/>
              <a:t>chorál, který  spolu se</a:t>
            </a:r>
          </a:p>
          <a:p>
            <a:pPr>
              <a:buNone/>
            </a:pPr>
            <a:r>
              <a:rPr lang="cs-CZ" dirty="0" smtClean="0"/>
              <a:t>                                             77 husitskými písněmi tvoří      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tx2">
                    <a:lumMod val="10000"/>
                  </a:schemeClr>
                </a:solidFill>
              </a:rPr>
              <a:t>                                                    Jistebnický Kancionál</a:t>
            </a:r>
            <a:endParaRPr lang="cs-CZ" b="1" i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  V  ČESKÝCH  ZEMÍCH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rozvoj instrumentální hudby je spojován s panováním </a:t>
            </a:r>
            <a:r>
              <a:rPr lang="cs-CZ" b="1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Rudolfa II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dirty="0" smtClean="0"/>
              <a:t> založil dvorskou kapelu, zvanou dnes </a:t>
            </a:r>
            <a:r>
              <a:rPr lang="cs-CZ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Rudolfínská kapela</a:t>
            </a:r>
            <a:endParaRPr lang="cs-CZ" spc="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kapela obsahovala kolem 50 zpěváků ve sboru – </a:t>
            </a:r>
          </a:p>
          <a:p>
            <a:pPr>
              <a:buNone/>
            </a:pPr>
            <a:r>
              <a:rPr lang="cs-CZ" dirty="0" smtClean="0"/>
              <a:t>    v době největšího rozkvětu až 70 hudebníků </a:t>
            </a:r>
          </a:p>
          <a:p>
            <a:r>
              <a:rPr lang="cs-CZ" dirty="0" smtClean="0"/>
              <a:t>v Rudolfínské kapele byli najati přední hudebníci té doby - nejvýznamnější  kapelník a skladatel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Philippe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Monte</a:t>
            </a:r>
            <a:endParaRPr lang="cs-CZ" b="1" dirty="0" smtClean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  V  ČESKÝCH  ZEMÍCH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" descr="https://encrypted-tbn1.gstatic.com/images?q=tbn:ANd9GcT6QczmS_e1U8VwhyT37dMSnnEpH8Yv5uvAf6OmZHiEnXY48SlLN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4664"/>
            <a:ext cx="2376264" cy="3538568"/>
          </a:xfrm>
          <a:prstGeom prst="rect">
            <a:avLst/>
          </a:prstGeom>
          <a:noFill/>
        </p:spPr>
      </p:pic>
      <p:pic>
        <p:nvPicPr>
          <p:cNvPr id="64516" name="Picture 4" descr="http://www.satalka.cz/slohy/renesance/stit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3212976"/>
            <a:ext cx="3344281" cy="3097861"/>
          </a:xfrm>
          <a:prstGeom prst="rect">
            <a:avLst/>
          </a:prstGeom>
          <a:noFill/>
        </p:spPr>
      </p:pic>
      <p:pic>
        <p:nvPicPr>
          <p:cNvPr id="64518" name="Picture 6" descr="http://rpgforum.cz/files/renesanc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404664"/>
            <a:ext cx="3810000" cy="5543551"/>
          </a:xfrm>
          <a:prstGeom prst="rect">
            <a:avLst/>
          </a:prstGeom>
          <a:noFill/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 Blahoslav  </a:t>
            </a:r>
          </a:p>
          <a:p>
            <a:r>
              <a:rPr lang="cs-CZ" dirty="0" smtClean="0"/>
              <a:t>biskup Jednoty bratrské</a:t>
            </a:r>
          </a:p>
          <a:p>
            <a:r>
              <a:rPr lang="cs-CZ" dirty="0" smtClean="0"/>
              <a:t>vytvořil první hudební vědeckou práci psanou česky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Campanus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Vodňanský</a:t>
            </a:r>
            <a:endParaRPr lang="cs-CZ" b="1" dirty="0" smtClean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píseň pro dva sbory, které se střídají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Kryštof  Harant  z 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Polžic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 Bezdružic</a:t>
            </a:r>
          </a:p>
          <a:p>
            <a:r>
              <a:rPr lang="cs-CZ" dirty="0" smtClean="0"/>
              <a:t>vrcholná osobnost české hudební renesance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PŘEDSTAVITELÉ  ČESKÉ   RENESANCE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Kryštof  Harant  z </a:t>
            </a:r>
            <a:r>
              <a:rPr lang="cs-CZ" dirty="0" err="1" smtClean="0"/>
              <a:t>Polžic</a:t>
            </a:r>
            <a:r>
              <a:rPr lang="cs-CZ" dirty="0" smtClean="0"/>
              <a:t>  a  Bezdružic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6562" name="Picture 2" descr="http://nd04.jxs.cz/487/381/1968e4a26a_71454825_o2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/>
          <a:srcRect t="18033" b="18033"/>
          <a:stretch>
            <a:fillRect/>
          </a:stretch>
        </p:blipFill>
        <p:spPr bwMode="auto">
          <a:prstGeom prst="rect">
            <a:avLst/>
          </a:prstGeom>
          <a:noFill/>
        </p:spPr>
      </p:pic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24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100" dirty="0" smtClean="0"/>
              <a:t>4.- </a:t>
            </a:r>
            <a:r>
              <a:rPr lang="cs-CZ" sz="2100" dirty="0" smtClean="0">
                <a:hlinkClick r:id="rId3"/>
              </a:rPr>
              <a:t>http://cs.wikipedia.org/wiki/Renesance</a:t>
            </a:r>
            <a:endParaRPr lang="cs-CZ" sz="2100" dirty="0" smtClean="0"/>
          </a:p>
          <a:p>
            <a:r>
              <a:rPr lang="cs-CZ" sz="2100" dirty="0" smtClean="0"/>
              <a:t>4.- </a:t>
            </a:r>
            <a:r>
              <a:rPr lang="cs-CZ" sz="2100" dirty="0" smtClean="0">
                <a:hlinkClick r:id="rId4"/>
              </a:rPr>
              <a:t>http://mmargareta.blogspot.cz/2012/06/13-literatu-svetove-renesance.html</a:t>
            </a:r>
            <a:endParaRPr lang="cs-CZ" sz="2100" dirty="0" smtClean="0"/>
          </a:p>
          <a:p>
            <a:r>
              <a:rPr lang="cs-CZ" sz="2100" dirty="0" smtClean="0"/>
              <a:t>4.- </a:t>
            </a:r>
            <a:r>
              <a:rPr lang="cs-CZ" sz="2100" dirty="0" smtClean="0">
                <a:hlinkClick r:id="rId5"/>
              </a:rPr>
              <a:t>http://www.</a:t>
            </a:r>
            <a:r>
              <a:rPr lang="cs-CZ" sz="2100" dirty="0" err="1" smtClean="0">
                <a:hlinkClick r:id="rId5"/>
              </a:rPr>
              <a:t>topzine.cz</a:t>
            </a:r>
            <a:r>
              <a:rPr lang="cs-CZ" sz="2100" dirty="0" smtClean="0">
                <a:hlinkClick r:id="rId5"/>
              </a:rPr>
              <a:t>/rozkvet-</a:t>
            </a:r>
            <a:r>
              <a:rPr lang="cs-CZ" sz="2100" dirty="0" err="1" smtClean="0">
                <a:hlinkClick r:id="rId5"/>
              </a:rPr>
              <a:t>vedy</a:t>
            </a:r>
            <a:r>
              <a:rPr lang="cs-CZ" sz="2100" dirty="0" smtClean="0">
                <a:hlinkClick r:id="rId5"/>
              </a:rPr>
              <a:t>-a-</a:t>
            </a:r>
            <a:r>
              <a:rPr lang="cs-CZ" sz="2100" dirty="0" err="1" smtClean="0">
                <a:hlinkClick r:id="rId5"/>
              </a:rPr>
              <a:t>umeni</a:t>
            </a:r>
            <a:r>
              <a:rPr lang="cs-CZ" sz="2100" dirty="0" smtClean="0">
                <a:hlinkClick r:id="rId5"/>
              </a:rPr>
              <a:t>-s-</a:t>
            </a:r>
            <a:r>
              <a:rPr lang="cs-CZ" sz="2100" dirty="0" err="1" smtClean="0">
                <a:hlinkClick r:id="rId5"/>
              </a:rPr>
              <a:t>prichodem</a:t>
            </a:r>
            <a:r>
              <a:rPr lang="cs-CZ" sz="2100" dirty="0" smtClean="0">
                <a:hlinkClick r:id="rId5"/>
              </a:rPr>
              <a:t>-renesance</a:t>
            </a:r>
            <a:endParaRPr lang="cs-CZ" sz="2100" dirty="0" smtClean="0"/>
          </a:p>
          <a:p>
            <a:r>
              <a:rPr lang="cs-CZ" sz="2100" dirty="0" smtClean="0"/>
              <a:t>7.- </a:t>
            </a:r>
            <a:r>
              <a:rPr lang="cs-CZ" sz="2100" dirty="0" smtClean="0">
                <a:hlinkClick r:id="rId6"/>
              </a:rPr>
              <a:t>http://www.</a:t>
            </a:r>
            <a:r>
              <a:rPr lang="cs-CZ" sz="2100" dirty="0" err="1" smtClean="0">
                <a:hlinkClick r:id="rId6"/>
              </a:rPr>
              <a:t>antologiehudby.cz</a:t>
            </a:r>
            <a:r>
              <a:rPr lang="cs-CZ" sz="2100" dirty="0" smtClean="0">
                <a:hlinkClick r:id="rId6"/>
              </a:rPr>
              <a:t>/texty.</a:t>
            </a:r>
            <a:r>
              <a:rPr lang="cs-CZ" sz="2100" dirty="0" err="1" smtClean="0">
                <a:hlinkClick r:id="rId6"/>
              </a:rPr>
              <a:t>php</a:t>
            </a:r>
            <a:r>
              <a:rPr lang="cs-CZ" sz="2100" dirty="0" smtClean="0">
                <a:hlinkClick r:id="rId6"/>
              </a:rPr>
              <a:t>?</a:t>
            </a:r>
            <a:r>
              <a:rPr lang="cs-CZ" sz="2100" dirty="0" err="1" smtClean="0">
                <a:hlinkClick r:id="rId6"/>
              </a:rPr>
              <a:t>obdobi</a:t>
            </a:r>
            <a:r>
              <a:rPr lang="cs-CZ" sz="2100" dirty="0" smtClean="0">
                <a:hlinkClick r:id="rId6"/>
              </a:rPr>
              <a:t>=2</a:t>
            </a:r>
            <a:endParaRPr lang="cs-CZ" sz="2100" dirty="0" smtClean="0"/>
          </a:p>
          <a:p>
            <a:r>
              <a:rPr lang="cs-CZ" sz="2100" dirty="0" smtClean="0"/>
              <a:t>7.- </a:t>
            </a:r>
            <a:r>
              <a:rPr lang="cs-CZ" sz="2100" dirty="0" smtClean="0">
                <a:hlinkClick r:id="rId7"/>
              </a:rPr>
              <a:t>http://www.</a:t>
            </a:r>
            <a:r>
              <a:rPr lang="cs-CZ" sz="2100" dirty="0" err="1" smtClean="0">
                <a:hlinkClick r:id="rId7"/>
              </a:rPr>
              <a:t>musicadolce.cz</a:t>
            </a:r>
            <a:r>
              <a:rPr lang="cs-CZ" sz="2100" dirty="0" smtClean="0">
                <a:hlinkClick r:id="rId7"/>
              </a:rPr>
              <a:t>/</a:t>
            </a:r>
            <a:endParaRPr lang="cs-CZ" sz="2100" dirty="0" smtClean="0"/>
          </a:p>
          <a:p>
            <a:r>
              <a:rPr lang="cs-CZ" sz="2100" dirty="0" smtClean="0"/>
              <a:t>13.- </a:t>
            </a:r>
            <a:r>
              <a:rPr lang="cs-CZ" sz="2100" dirty="0" smtClean="0">
                <a:hlinkClick r:id="rId8"/>
              </a:rPr>
              <a:t>http://www.</a:t>
            </a:r>
            <a:r>
              <a:rPr lang="cs-CZ" sz="2100" dirty="0" err="1" smtClean="0">
                <a:hlinkClick r:id="rId8"/>
              </a:rPr>
              <a:t>italie.iipardubice.cz</a:t>
            </a:r>
            <a:r>
              <a:rPr lang="cs-CZ" sz="2100" dirty="0" smtClean="0">
                <a:hlinkClick r:id="rId8"/>
              </a:rPr>
              <a:t>/fotoalbum/abenatky7.php</a:t>
            </a:r>
            <a:endParaRPr lang="cs-CZ" sz="2100" dirty="0" smtClean="0"/>
          </a:p>
          <a:p>
            <a:r>
              <a:rPr lang="cs-CZ" sz="2100" dirty="0" smtClean="0"/>
              <a:t>15.- </a:t>
            </a:r>
            <a:r>
              <a:rPr lang="cs-CZ" sz="2100" dirty="0" smtClean="0">
                <a:hlinkClick r:id="rId9"/>
              </a:rPr>
              <a:t>http://www.puzzle-prodej.</a:t>
            </a:r>
            <a:r>
              <a:rPr lang="cs-CZ" sz="2100" dirty="0" err="1" smtClean="0">
                <a:hlinkClick r:id="rId9"/>
              </a:rPr>
              <a:t>cz</a:t>
            </a:r>
            <a:r>
              <a:rPr lang="cs-CZ" sz="2100" dirty="0" smtClean="0">
                <a:hlinkClick r:id="rId9"/>
              </a:rPr>
              <a:t>/koloseum-</a:t>
            </a:r>
            <a:r>
              <a:rPr lang="cs-CZ" sz="2100" dirty="0" err="1" smtClean="0">
                <a:hlinkClick r:id="rId9"/>
              </a:rPr>
              <a:t>rim</a:t>
            </a:r>
            <a:r>
              <a:rPr lang="cs-CZ" sz="2100" dirty="0" smtClean="0">
                <a:hlinkClick r:id="rId9"/>
              </a:rPr>
              <a:t>/</a:t>
            </a:r>
            <a:endParaRPr lang="cs-CZ" sz="2100" dirty="0" smtClean="0"/>
          </a:p>
          <a:p>
            <a:r>
              <a:rPr lang="cs-CZ" sz="2100" dirty="0" smtClean="0"/>
              <a:t>15.- </a:t>
            </a:r>
            <a:r>
              <a:rPr lang="cs-CZ" sz="2100" dirty="0" smtClean="0">
                <a:hlinkClick r:id="rId10"/>
              </a:rPr>
              <a:t>http://www.</a:t>
            </a:r>
            <a:r>
              <a:rPr lang="cs-CZ" sz="2100" dirty="0" err="1" smtClean="0">
                <a:hlinkClick r:id="rId10"/>
              </a:rPr>
              <a:t>cestovnidum.cz</a:t>
            </a:r>
            <a:r>
              <a:rPr lang="cs-CZ" sz="2100" dirty="0" smtClean="0">
                <a:hlinkClick r:id="rId10"/>
              </a:rPr>
              <a:t>/</a:t>
            </a:r>
            <a:r>
              <a:rPr lang="cs-CZ" sz="2100" dirty="0" err="1" smtClean="0">
                <a:hlinkClick r:id="rId10"/>
              </a:rPr>
              <a:t>zajezd</a:t>
            </a:r>
            <a:r>
              <a:rPr lang="cs-CZ" sz="2100" dirty="0" smtClean="0">
                <a:hlinkClick r:id="rId10"/>
              </a:rPr>
              <a:t>/195767-</a:t>
            </a:r>
            <a:r>
              <a:rPr lang="cs-CZ" sz="2100" dirty="0" err="1" smtClean="0">
                <a:hlinkClick r:id="rId10"/>
              </a:rPr>
              <a:t>rim</a:t>
            </a:r>
            <a:r>
              <a:rPr lang="cs-CZ" sz="2100" dirty="0" smtClean="0">
                <a:hlinkClick r:id="rId10"/>
              </a:rPr>
              <a:t>-a-</a:t>
            </a:r>
            <a:r>
              <a:rPr lang="cs-CZ" sz="2100" dirty="0" err="1" smtClean="0">
                <a:hlinkClick r:id="rId10"/>
              </a:rPr>
              <a:t>florencie</a:t>
            </a:r>
            <a:r>
              <a:rPr lang="cs-CZ" sz="2100" dirty="0" smtClean="0">
                <a:hlinkClick r:id="rId10"/>
              </a:rPr>
              <a:t>-</a:t>
            </a:r>
            <a:r>
              <a:rPr lang="cs-CZ" sz="2100" dirty="0" err="1" smtClean="0">
                <a:hlinkClick r:id="rId10"/>
              </a:rPr>
              <a:t>prodlouzena</a:t>
            </a:r>
            <a:r>
              <a:rPr lang="cs-CZ" sz="2100" dirty="0" smtClean="0">
                <a:hlinkClick r:id="rId10"/>
              </a:rPr>
              <a:t>-</a:t>
            </a:r>
            <a:r>
              <a:rPr lang="cs-CZ" sz="2100" dirty="0" err="1" smtClean="0">
                <a:hlinkClick r:id="rId10"/>
              </a:rPr>
              <a:t>vikend</a:t>
            </a:r>
            <a:r>
              <a:rPr lang="cs-CZ" sz="2100" dirty="0" smtClean="0">
                <a:hlinkClick r:id="rId10"/>
              </a:rPr>
              <a:t>-v-</a:t>
            </a:r>
            <a:r>
              <a:rPr lang="cs-CZ" sz="2100" dirty="0" err="1" smtClean="0">
                <a:hlinkClick r:id="rId10"/>
              </a:rPr>
              <a:t>italii</a:t>
            </a:r>
            <a:r>
              <a:rPr lang="cs-CZ" sz="2100" dirty="0" smtClean="0">
                <a:hlinkClick r:id="rId10"/>
              </a:rPr>
              <a:t>/</a:t>
            </a:r>
            <a:endParaRPr lang="cs-CZ" sz="2100" dirty="0" smtClean="0"/>
          </a:p>
          <a:p>
            <a:r>
              <a:rPr lang="cs-CZ" sz="2100" dirty="0" smtClean="0"/>
              <a:t>15.- </a:t>
            </a:r>
            <a:r>
              <a:rPr lang="cs-CZ" sz="2100" dirty="0" smtClean="0">
                <a:hlinkClick r:id="rId11"/>
              </a:rPr>
              <a:t>http://travel.nationalgeographic.com/travel/city-guides/florence-must-dos/</a:t>
            </a:r>
            <a:endParaRPr lang="cs-CZ" sz="2100" dirty="0" smtClean="0"/>
          </a:p>
          <a:p>
            <a:r>
              <a:rPr lang="cs-CZ" sz="2100" dirty="0" smtClean="0"/>
              <a:t>18.- </a:t>
            </a:r>
            <a:r>
              <a:rPr lang="cs-CZ" sz="2100" dirty="0" smtClean="0">
                <a:hlinkClick r:id="rId12"/>
              </a:rPr>
              <a:t>http://innamorata.armentum.cz/hudebni-nastroje/</a:t>
            </a:r>
            <a:endParaRPr lang="cs-CZ" sz="21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 použitých  obrázků :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22.-  </a:t>
            </a:r>
            <a:r>
              <a:rPr lang="cs-CZ" sz="1800" dirty="0" smtClean="0">
                <a:hlinkClick r:id="rId3"/>
              </a:rPr>
              <a:t>http://birthday.wz.cz/index07.htm</a:t>
            </a:r>
            <a:endParaRPr lang="cs-CZ" sz="1800" dirty="0" smtClean="0"/>
          </a:p>
          <a:p>
            <a:r>
              <a:rPr lang="cs-CZ" sz="1800" dirty="0" smtClean="0"/>
              <a:t> 22. -   </a:t>
            </a:r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satalka.cz</a:t>
            </a:r>
            <a:r>
              <a:rPr lang="cs-CZ" sz="1800" dirty="0" smtClean="0">
                <a:hlinkClick r:id="rId4"/>
              </a:rPr>
              <a:t>/slohy/renesance/</a:t>
            </a:r>
            <a:r>
              <a:rPr lang="cs-CZ" sz="1800" dirty="0" err="1" smtClean="0">
                <a:hlinkClick r:id="rId4"/>
              </a:rPr>
              <a:t>Rana</a:t>
            </a:r>
            <a:r>
              <a:rPr lang="cs-CZ" sz="1800" dirty="0" smtClean="0">
                <a:hlinkClick r:id="rId4"/>
              </a:rPr>
              <a:t>_renesance.</a:t>
            </a:r>
            <a:r>
              <a:rPr lang="cs-CZ" sz="1800" dirty="0" err="1" smtClean="0">
                <a:hlinkClick r:id="rId4"/>
              </a:rPr>
              <a:t>html</a:t>
            </a:r>
            <a:endParaRPr lang="cs-CZ" sz="1800" dirty="0" smtClean="0"/>
          </a:p>
          <a:p>
            <a:r>
              <a:rPr lang="cs-CZ" sz="1800" dirty="0" smtClean="0"/>
              <a:t>22.-  </a:t>
            </a:r>
            <a:r>
              <a:rPr lang="cs-CZ" sz="1800" dirty="0" smtClean="0">
                <a:hlinkClick r:id="rId5"/>
              </a:rPr>
              <a:t>http://rpgforum.cz/clanky/renesancni-stavebni-sloh</a:t>
            </a:r>
            <a:endParaRPr lang="cs-CZ" sz="1800" dirty="0" smtClean="0"/>
          </a:p>
          <a:p>
            <a:r>
              <a:rPr lang="cs-CZ" sz="1800" dirty="0" smtClean="0"/>
              <a:t>24.-  </a:t>
            </a:r>
            <a:r>
              <a:rPr lang="cs-CZ" sz="1800" dirty="0" smtClean="0">
                <a:hlinkClick r:id="rId6"/>
              </a:rPr>
              <a:t>http://stanislavlelek.blog.cz/0709/ach-ty-mobily</a:t>
            </a:r>
            <a:endParaRPr lang="cs-CZ" sz="1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 smtClean="0"/>
          </a:p>
          <a:p>
            <a:r>
              <a:rPr lang="cs-CZ" dirty="0" smtClean="0"/>
              <a:t> 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26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177468"/>
          </a:xfrm>
        </p:spPr>
        <p:txBody>
          <a:bodyPr/>
          <a:lstStyle/>
          <a:p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</a:t>
            </a:r>
          </a:p>
          <a:p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zpracovala:</a:t>
            </a:r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Ilona Daňková</a:t>
            </a:r>
            <a:endParaRPr lang="cs-CZ" sz="24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 Z  PRAVĚKU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40691D-AFA1-49FA-A030-050A10A50FCE}" type="slidenum">
              <a:rPr lang="cs-CZ" smtClean="0"/>
              <a:pPr/>
              <a:t>27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216</TotalTime>
  <Words>914</Words>
  <Application>Microsoft Office PowerPoint</Application>
  <PresentationFormat>Předvádění na obrazovce (4:3)</PresentationFormat>
  <Paragraphs>249</Paragraphs>
  <Slides>27</Slides>
  <Notes>27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Papír</vt:lpstr>
      <vt:lpstr>CESTA  Z  PRAVĚKU</vt:lpstr>
      <vt:lpstr>RENESANCE</vt:lpstr>
      <vt:lpstr>RENESANCE</vt:lpstr>
      <vt:lpstr>Snímek 4</vt:lpstr>
      <vt:lpstr>RENESANCE</vt:lpstr>
      <vt:lpstr>RENESANCE</vt:lpstr>
      <vt:lpstr>Snímek 7</vt:lpstr>
      <vt:lpstr>RENESANCE</vt:lpstr>
      <vt:lpstr>RENESANCE</vt:lpstr>
      <vt:lpstr>RENESANCE</vt:lpstr>
      <vt:lpstr>RENESANCE</vt:lpstr>
      <vt:lpstr>RENESANCE</vt:lpstr>
      <vt:lpstr>Snímek 13</vt:lpstr>
      <vt:lpstr>RENESANCE</vt:lpstr>
      <vt:lpstr>Snímek 15</vt:lpstr>
      <vt:lpstr>HUDEBNÍ  FORMY  RENESANCE</vt:lpstr>
      <vt:lpstr>HUDEBNÍ  NÁSTROJE  RENESANCE</vt:lpstr>
      <vt:lpstr>Snímek 18</vt:lpstr>
      <vt:lpstr>RENESANCE  V  ČESKÝCH  ZEMÍCH</vt:lpstr>
      <vt:lpstr>RENESANCE  V  ČESKÝCH  ZEMÍCH</vt:lpstr>
      <vt:lpstr>RENESANCE  V  ČESKÝCH  ZEMÍCH</vt:lpstr>
      <vt:lpstr>Snímek 22</vt:lpstr>
      <vt:lpstr>PŘEDSTAVITELÉ  ČESKÉ   RENESANCE</vt:lpstr>
      <vt:lpstr>Kryštof  Harant  z Polžic  a  Bezdružic</vt:lpstr>
      <vt:lpstr>Zdroje  použitých  obrázků : </vt:lpstr>
      <vt:lpstr>Snímek 26</vt:lpstr>
      <vt:lpstr>CESTA  Z  PRAVĚKU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CESTA  Z  PRAVĚKU</dc:title>
  <dc:creator>Ilonka</dc:creator>
  <cp:lastModifiedBy>Ilonka</cp:lastModifiedBy>
  <cp:revision>24</cp:revision>
  <dcterms:created xsi:type="dcterms:W3CDTF">2012-12-29T20:13:50Z</dcterms:created>
  <dcterms:modified xsi:type="dcterms:W3CDTF">2013-01-27T12:38:51Z</dcterms:modified>
</cp:coreProperties>
</file>