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6" r:id="rId2"/>
    <p:sldId id="257" r:id="rId3"/>
    <p:sldId id="281" r:id="rId4"/>
    <p:sldId id="260" r:id="rId5"/>
    <p:sldId id="258" r:id="rId6"/>
    <p:sldId id="282" r:id="rId7"/>
    <p:sldId id="261" r:id="rId8"/>
    <p:sldId id="270" r:id="rId9"/>
    <p:sldId id="262" r:id="rId10"/>
    <p:sldId id="264" r:id="rId11"/>
    <p:sldId id="265" r:id="rId12"/>
    <p:sldId id="271" r:id="rId13"/>
    <p:sldId id="283" r:id="rId14"/>
    <p:sldId id="263" r:id="rId15"/>
    <p:sldId id="273" r:id="rId16"/>
    <p:sldId id="284" r:id="rId17"/>
    <p:sldId id="267" r:id="rId18"/>
    <p:sldId id="274" r:id="rId19"/>
    <p:sldId id="285" r:id="rId20"/>
    <p:sldId id="268" r:id="rId21"/>
    <p:sldId id="275" r:id="rId22"/>
    <p:sldId id="286" r:id="rId23"/>
    <p:sldId id="269" r:id="rId24"/>
    <p:sldId id="276" r:id="rId25"/>
    <p:sldId id="272" r:id="rId26"/>
    <p:sldId id="277" r:id="rId27"/>
    <p:sldId id="278" r:id="rId28"/>
    <p:sldId id="266" r:id="rId29"/>
    <p:sldId id="279" r:id="rId30"/>
    <p:sldId id="287" r:id="rId31"/>
    <p:sldId id="280" r:id="rId32"/>
    <p:sldId id="288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27D009-116D-4E45-AD85-27EB6ED6932C}" type="doc">
      <dgm:prSet loTypeId="urn:microsoft.com/office/officeart/2005/8/layout/target3" loCatId="relationship" qsTypeId="urn:microsoft.com/office/officeart/2005/8/quickstyle/3d5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2D3198F-D982-4DE3-8231-BB80795D7EA2}">
      <dgm:prSet/>
      <dgm:spPr/>
      <dgm:t>
        <a:bodyPr/>
        <a:lstStyle/>
        <a:p>
          <a:pPr rtl="0"/>
          <a:r>
            <a:rPr lang="cs-CZ" dirty="0" smtClean="0"/>
            <a:t>Hudbu rozdělujeme </a:t>
          </a:r>
          <a:endParaRPr lang="cs-CZ" dirty="0"/>
        </a:p>
      </dgm:t>
    </dgm:pt>
    <dgm:pt modelId="{317A6408-9F5A-4187-A79A-EF84425E41E3}" type="parTrans" cxnId="{CF734B4F-5912-4EBC-9BFE-5E931F01EDF9}">
      <dgm:prSet/>
      <dgm:spPr/>
      <dgm:t>
        <a:bodyPr/>
        <a:lstStyle/>
        <a:p>
          <a:endParaRPr lang="cs-CZ"/>
        </a:p>
      </dgm:t>
    </dgm:pt>
    <dgm:pt modelId="{48641102-7B9F-4C61-A64A-F81E1A5A4C86}" type="sibTrans" cxnId="{CF734B4F-5912-4EBC-9BFE-5E931F01EDF9}">
      <dgm:prSet/>
      <dgm:spPr/>
      <dgm:t>
        <a:bodyPr/>
        <a:lstStyle/>
        <a:p>
          <a:endParaRPr lang="cs-CZ"/>
        </a:p>
      </dgm:t>
    </dgm:pt>
    <dgm:pt modelId="{BFB7A102-E946-45FB-995B-B29BAF879152}">
      <dgm:prSet/>
      <dgm:spPr/>
      <dgm:t>
        <a:bodyPr/>
        <a:lstStyle/>
        <a:p>
          <a:pPr rtl="0"/>
          <a:r>
            <a:rPr lang="cs-CZ" dirty="0" smtClean="0"/>
            <a:t>chrámová</a:t>
          </a:r>
          <a:endParaRPr lang="cs-CZ" dirty="0"/>
        </a:p>
      </dgm:t>
    </dgm:pt>
    <dgm:pt modelId="{42053CF7-CC18-4692-B720-CFB814DBD112}" type="parTrans" cxnId="{0EFC6DE1-D341-496C-86E7-AE3F7476176C}">
      <dgm:prSet/>
      <dgm:spPr/>
      <dgm:t>
        <a:bodyPr/>
        <a:lstStyle/>
        <a:p>
          <a:endParaRPr lang="cs-CZ"/>
        </a:p>
      </dgm:t>
    </dgm:pt>
    <dgm:pt modelId="{F8E77EFA-C8A9-49B6-BD1E-7522DB46E882}" type="sibTrans" cxnId="{0EFC6DE1-D341-496C-86E7-AE3F7476176C}">
      <dgm:prSet/>
      <dgm:spPr/>
      <dgm:t>
        <a:bodyPr/>
        <a:lstStyle/>
        <a:p>
          <a:endParaRPr lang="cs-CZ"/>
        </a:p>
      </dgm:t>
    </dgm:pt>
    <dgm:pt modelId="{45D3DF05-2CC5-426A-A695-0EC240E0A97E}">
      <dgm:prSet/>
      <dgm:spPr/>
      <dgm:t>
        <a:bodyPr/>
        <a:lstStyle/>
        <a:p>
          <a:pPr rtl="0"/>
          <a:r>
            <a:rPr lang="cs-CZ" dirty="0" smtClean="0"/>
            <a:t>divadelní</a:t>
          </a:r>
          <a:endParaRPr lang="cs-CZ" dirty="0"/>
        </a:p>
      </dgm:t>
    </dgm:pt>
    <dgm:pt modelId="{8EA7C3F2-89C2-4569-B36F-F9FB0AA999B2}" type="parTrans" cxnId="{C42A1AE5-2042-4ABA-A8BC-C39BDBC3D699}">
      <dgm:prSet/>
      <dgm:spPr/>
      <dgm:t>
        <a:bodyPr/>
        <a:lstStyle/>
        <a:p>
          <a:endParaRPr lang="cs-CZ"/>
        </a:p>
      </dgm:t>
    </dgm:pt>
    <dgm:pt modelId="{B8CBFA26-7C10-4D5B-AB92-B470DFBE77B4}" type="sibTrans" cxnId="{C42A1AE5-2042-4ABA-A8BC-C39BDBC3D699}">
      <dgm:prSet/>
      <dgm:spPr/>
      <dgm:t>
        <a:bodyPr/>
        <a:lstStyle/>
        <a:p>
          <a:endParaRPr lang="cs-CZ"/>
        </a:p>
      </dgm:t>
    </dgm:pt>
    <dgm:pt modelId="{8859DF2F-A71D-499B-B4FF-B2826FA1AAFA}">
      <dgm:prSet/>
      <dgm:spPr/>
      <dgm:t>
        <a:bodyPr/>
        <a:lstStyle/>
        <a:p>
          <a:pPr rtl="0"/>
          <a:r>
            <a:rPr lang="cs-CZ" dirty="0" smtClean="0"/>
            <a:t>komorní</a:t>
          </a:r>
          <a:endParaRPr lang="cs-CZ" dirty="0"/>
        </a:p>
      </dgm:t>
    </dgm:pt>
    <dgm:pt modelId="{3ACF2130-A3D2-4FA0-A236-40492902E446}" type="parTrans" cxnId="{BABE0287-EE71-4A0C-8028-D11446E62B19}">
      <dgm:prSet/>
      <dgm:spPr/>
      <dgm:t>
        <a:bodyPr/>
        <a:lstStyle/>
        <a:p>
          <a:endParaRPr lang="cs-CZ"/>
        </a:p>
      </dgm:t>
    </dgm:pt>
    <dgm:pt modelId="{7D92D59C-C349-4077-9A95-609675DCC9A0}" type="sibTrans" cxnId="{BABE0287-EE71-4A0C-8028-D11446E62B19}">
      <dgm:prSet/>
      <dgm:spPr/>
      <dgm:t>
        <a:bodyPr/>
        <a:lstStyle/>
        <a:p>
          <a:endParaRPr lang="cs-CZ"/>
        </a:p>
      </dgm:t>
    </dgm:pt>
    <dgm:pt modelId="{31044909-DAEA-4ABE-BEF5-E48AAAEBB33D}" type="pres">
      <dgm:prSet presAssocID="{B227D009-116D-4E45-AD85-27EB6ED6932C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35559A-E3D1-4B42-B715-3DA1A58D3AB9}" type="pres">
      <dgm:prSet presAssocID="{E2D3198F-D982-4DE3-8231-BB80795D7EA2}" presName="circle1" presStyleLbl="node1" presStyleIdx="0" presStyleCnt="4"/>
      <dgm:spPr/>
    </dgm:pt>
    <dgm:pt modelId="{51BF0BDD-8CDB-40A9-85FE-85FB73E86DAB}" type="pres">
      <dgm:prSet presAssocID="{E2D3198F-D982-4DE3-8231-BB80795D7EA2}" presName="space" presStyleCnt="0"/>
      <dgm:spPr/>
    </dgm:pt>
    <dgm:pt modelId="{8979EC79-BED5-43C6-8E1A-B8B069DD2794}" type="pres">
      <dgm:prSet presAssocID="{E2D3198F-D982-4DE3-8231-BB80795D7EA2}" presName="rect1" presStyleLbl="alignAcc1" presStyleIdx="0" presStyleCnt="4"/>
      <dgm:spPr/>
      <dgm:t>
        <a:bodyPr/>
        <a:lstStyle/>
        <a:p>
          <a:endParaRPr lang="cs-CZ"/>
        </a:p>
      </dgm:t>
    </dgm:pt>
    <dgm:pt modelId="{E99E231D-62C8-491F-9EAD-5CE46234B1F4}" type="pres">
      <dgm:prSet presAssocID="{BFB7A102-E946-45FB-995B-B29BAF879152}" presName="vertSpace2" presStyleLbl="node1" presStyleIdx="0" presStyleCnt="4"/>
      <dgm:spPr/>
    </dgm:pt>
    <dgm:pt modelId="{B23BB39D-188A-4D3A-B2EA-39BA1C966B40}" type="pres">
      <dgm:prSet presAssocID="{BFB7A102-E946-45FB-995B-B29BAF879152}" presName="circle2" presStyleLbl="node1" presStyleIdx="1" presStyleCnt="4"/>
      <dgm:spPr/>
    </dgm:pt>
    <dgm:pt modelId="{9C4E3C0B-A9F6-4E60-8A7F-5EE46E128BDB}" type="pres">
      <dgm:prSet presAssocID="{BFB7A102-E946-45FB-995B-B29BAF879152}" presName="rect2" presStyleLbl="alignAcc1" presStyleIdx="1" presStyleCnt="4"/>
      <dgm:spPr/>
      <dgm:t>
        <a:bodyPr/>
        <a:lstStyle/>
        <a:p>
          <a:endParaRPr lang="cs-CZ"/>
        </a:p>
      </dgm:t>
    </dgm:pt>
    <dgm:pt modelId="{9B563552-28F5-42F0-BD68-10FA4C4B4A7E}" type="pres">
      <dgm:prSet presAssocID="{45D3DF05-2CC5-426A-A695-0EC240E0A97E}" presName="vertSpace3" presStyleLbl="node1" presStyleIdx="1" presStyleCnt="4"/>
      <dgm:spPr/>
    </dgm:pt>
    <dgm:pt modelId="{027DA56A-7D05-4EDF-89CB-1E301D7B3C59}" type="pres">
      <dgm:prSet presAssocID="{45D3DF05-2CC5-426A-A695-0EC240E0A97E}" presName="circle3" presStyleLbl="node1" presStyleIdx="2" presStyleCnt="4"/>
      <dgm:spPr/>
    </dgm:pt>
    <dgm:pt modelId="{2F55445B-003C-4C4A-8B89-67BA9068C51A}" type="pres">
      <dgm:prSet presAssocID="{45D3DF05-2CC5-426A-A695-0EC240E0A97E}" presName="rect3" presStyleLbl="alignAcc1" presStyleIdx="2" presStyleCnt="4"/>
      <dgm:spPr/>
      <dgm:t>
        <a:bodyPr/>
        <a:lstStyle/>
        <a:p>
          <a:endParaRPr lang="cs-CZ"/>
        </a:p>
      </dgm:t>
    </dgm:pt>
    <dgm:pt modelId="{CDCDF2F0-AE9F-4E44-86A0-99C37FDD3D7B}" type="pres">
      <dgm:prSet presAssocID="{8859DF2F-A71D-499B-B4FF-B2826FA1AAFA}" presName="vertSpace4" presStyleLbl="node1" presStyleIdx="2" presStyleCnt="4"/>
      <dgm:spPr/>
    </dgm:pt>
    <dgm:pt modelId="{61B1E900-9286-400B-B5FA-0D5DF0147D8A}" type="pres">
      <dgm:prSet presAssocID="{8859DF2F-A71D-499B-B4FF-B2826FA1AAFA}" presName="circle4" presStyleLbl="node1" presStyleIdx="3" presStyleCnt="4"/>
      <dgm:spPr/>
    </dgm:pt>
    <dgm:pt modelId="{4079BBCE-98C1-4F5F-A168-8AABAE89F299}" type="pres">
      <dgm:prSet presAssocID="{8859DF2F-A71D-499B-B4FF-B2826FA1AAFA}" presName="rect4" presStyleLbl="alignAcc1" presStyleIdx="3" presStyleCnt="4"/>
      <dgm:spPr/>
      <dgm:t>
        <a:bodyPr/>
        <a:lstStyle/>
        <a:p>
          <a:endParaRPr lang="cs-CZ"/>
        </a:p>
      </dgm:t>
    </dgm:pt>
    <dgm:pt modelId="{671A782D-733D-4ACE-9825-DFA48C5CD4EA}" type="pres">
      <dgm:prSet presAssocID="{E2D3198F-D982-4DE3-8231-BB80795D7EA2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9DE861-A121-450B-B027-4B0899363A4F}" type="pres">
      <dgm:prSet presAssocID="{BFB7A102-E946-45FB-995B-B29BAF879152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AF15FA-2989-4839-9635-C665FE5803F4}" type="pres">
      <dgm:prSet presAssocID="{45D3DF05-2CC5-426A-A695-0EC240E0A97E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91BAE0-58C7-4457-8FB6-5E1262938183}" type="pres">
      <dgm:prSet presAssocID="{8859DF2F-A71D-499B-B4FF-B2826FA1AAFA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FC6DE1-D341-496C-86E7-AE3F7476176C}" srcId="{B227D009-116D-4E45-AD85-27EB6ED6932C}" destId="{BFB7A102-E946-45FB-995B-B29BAF879152}" srcOrd="1" destOrd="0" parTransId="{42053CF7-CC18-4692-B720-CFB814DBD112}" sibTransId="{F8E77EFA-C8A9-49B6-BD1E-7522DB46E882}"/>
    <dgm:cxn modelId="{69E94E99-6BA3-468A-950D-84C7D876AC61}" type="presOf" srcId="{E2D3198F-D982-4DE3-8231-BB80795D7EA2}" destId="{8979EC79-BED5-43C6-8E1A-B8B069DD2794}" srcOrd="0" destOrd="0" presId="urn:microsoft.com/office/officeart/2005/8/layout/target3"/>
    <dgm:cxn modelId="{BABE0287-EE71-4A0C-8028-D11446E62B19}" srcId="{B227D009-116D-4E45-AD85-27EB6ED6932C}" destId="{8859DF2F-A71D-499B-B4FF-B2826FA1AAFA}" srcOrd="3" destOrd="0" parTransId="{3ACF2130-A3D2-4FA0-A236-40492902E446}" sibTransId="{7D92D59C-C349-4077-9A95-609675DCC9A0}"/>
    <dgm:cxn modelId="{8EBD9220-DBDF-4271-815F-142809EB93C1}" type="presOf" srcId="{45D3DF05-2CC5-426A-A695-0EC240E0A97E}" destId="{2F55445B-003C-4C4A-8B89-67BA9068C51A}" srcOrd="0" destOrd="0" presId="urn:microsoft.com/office/officeart/2005/8/layout/target3"/>
    <dgm:cxn modelId="{42CB96F7-F161-4050-9777-3367AD8A9BBB}" type="presOf" srcId="{8859DF2F-A71D-499B-B4FF-B2826FA1AAFA}" destId="{4D91BAE0-58C7-4457-8FB6-5E1262938183}" srcOrd="1" destOrd="0" presId="urn:microsoft.com/office/officeart/2005/8/layout/target3"/>
    <dgm:cxn modelId="{7FB4CA9F-389E-4BE8-835C-7A21725CACE5}" type="presOf" srcId="{45D3DF05-2CC5-426A-A695-0EC240E0A97E}" destId="{6DAF15FA-2989-4839-9635-C665FE5803F4}" srcOrd="1" destOrd="0" presId="urn:microsoft.com/office/officeart/2005/8/layout/target3"/>
    <dgm:cxn modelId="{CF734B4F-5912-4EBC-9BFE-5E931F01EDF9}" srcId="{B227D009-116D-4E45-AD85-27EB6ED6932C}" destId="{E2D3198F-D982-4DE3-8231-BB80795D7EA2}" srcOrd="0" destOrd="0" parTransId="{317A6408-9F5A-4187-A79A-EF84425E41E3}" sibTransId="{48641102-7B9F-4C61-A64A-F81E1A5A4C86}"/>
    <dgm:cxn modelId="{C42A1AE5-2042-4ABA-A8BC-C39BDBC3D699}" srcId="{B227D009-116D-4E45-AD85-27EB6ED6932C}" destId="{45D3DF05-2CC5-426A-A695-0EC240E0A97E}" srcOrd="2" destOrd="0" parTransId="{8EA7C3F2-89C2-4569-B36F-F9FB0AA999B2}" sibTransId="{B8CBFA26-7C10-4D5B-AB92-B470DFBE77B4}"/>
    <dgm:cxn modelId="{FCB2FFFC-8567-4A48-97F8-EB40F80EBF3E}" type="presOf" srcId="{BFB7A102-E946-45FB-995B-B29BAF879152}" destId="{9C4E3C0B-A9F6-4E60-8A7F-5EE46E128BDB}" srcOrd="0" destOrd="0" presId="urn:microsoft.com/office/officeart/2005/8/layout/target3"/>
    <dgm:cxn modelId="{AFE2B0BE-CEC6-45CB-B6C0-F01AD32EC5DC}" type="presOf" srcId="{8859DF2F-A71D-499B-B4FF-B2826FA1AAFA}" destId="{4079BBCE-98C1-4F5F-A168-8AABAE89F299}" srcOrd="0" destOrd="0" presId="urn:microsoft.com/office/officeart/2005/8/layout/target3"/>
    <dgm:cxn modelId="{8ACA7D14-7CA9-4256-AEFC-2EE60F02BB84}" type="presOf" srcId="{E2D3198F-D982-4DE3-8231-BB80795D7EA2}" destId="{671A782D-733D-4ACE-9825-DFA48C5CD4EA}" srcOrd="1" destOrd="0" presId="urn:microsoft.com/office/officeart/2005/8/layout/target3"/>
    <dgm:cxn modelId="{3275784D-64AE-4A8D-ADD0-5F1C4382E6D1}" type="presOf" srcId="{BFB7A102-E946-45FB-995B-B29BAF879152}" destId="{CE9DE861-A121-450B-B027-4B0899363A4F}" srcOrd="1" destOrd="0" presId="urn:microsoft.com/office/officeart/2005/8/layout/target3"/>
    <dgm:cxn modelId="{603E9A07-271F-43C3-9964-D592B35D2D38}" type="presOf" srcId="{B227D009-116D-4E45-AD85-27EB6ED6932C}" destId="{31044909-DAEA-4ABE-BEF5-E48AAAEBB33D}" srcOrd="0" destOrd="0" presId="urn:microsoft.com/office/officeart/2005/8/layout/target3"/>
    <dgm:cxn modelId="{B1401355-F150-4B86-AEDC-D3A45844FBF2}" type="presParOf" srcId="{31044909-DAEA-4ABE-BEF5-E48AAAEBB33D}" destId="{7435559A-E3D1-4B42-B715-3DA1A58D3AB9}" srcOrd="0" destOrd="0" presId="urn:microsoft.com/office/officeart/2005/8/layout/target3"/>
    <dgm:cxn modelId="{6A9CC742-49CC-46A1-9C93-4A8C6822A6A0}" type="presParOf" srcId="{31044909-DAEA-4ABE-BEF5-E48AAAEBB33D}" destId="{51BF0BDD-8CDB-40A9-85FE-85FB73E86DAB}" srcOrd="1" destOrd="0" presId="urn:microsoft.com/office/officeart/2005/8/layout/target3"/>
    <dgm:cxn modelId="{8D1A79AF-7C68-42FD-BF83-FF5EDA6C89D1}" type="presParOf" srcId="{31044909-DAEA-4ABE-BEF5-E48AAAEBB33D}" destId="{8979EC79-BED5-43C6-8E1A-B8B069DD2794}" srcOrd="2" destOrd="0" presId="urn:microsoft.com/office/officeart/2005/8/layout/target3"/>
    <dgm:cxn modelId="{B6719E02-3C80-4FA4-B050-EEE80B714DE2}" type="presParOf" srcId="{31044909-DAEA-4ABE-BEF5-E48AAAEBB33D}" destId="{E99E231D-62C8-491F-9EAD-5CE46234B1F4}" srcOrd="3" destOrd="0" presId="urn:microsoft.com/office/officeart/2005/8/layout/target3"/>
    <dgm:cxn modelId="{8A780663-7A7C-40DA-9825-B50E08BAD98E}" type="presParOf" srcId="{31044909-DAEA-4ABE-BEF5-E48AAAEBB33D}" destId="{B23BB39D-188A-4D3A-B2EA-39BA1C966B40}" srcOrd="4" destOrd="0" presId="urn:microsoft.com/office/officeart/2005/8/layout/target3"/>
    <dgm:cxn modelId="{CD19F8EE-4C5C-4332-B26A-58BCDA52B3F0}" type="presParOf" srcId="{31044909-DAEA-4ABE-BEF5-E48AAAEBB33D}" destId="{9C4E3C0B-A9F6-4E60-8A7F-5EE46E128BDB}" srcOrd="5" destOrd="0" presId="urn:microsoft.com/office/officeart/2005/8/layout/target3"/>
    <dgm:cxn modelId="{B18A75CF-3CE7-4BB9-B04C-6E972E60C4DD}" type="presParOf" srcId="{31044909-DAEA-4ABE-BEF5-E48AAAEBB33D}" destId="{9B563552-28F5-42F0-BD68-10FA4C4B4A7E}" srcOrd="6" destOrd="0" presId="urn:microsoft.com/office/officeart/2005/8/layout/target3"/>
    <dgm:cxn modelId="{BBFA0923-6F45-46BF-94B9-B59CB68014F0}" type="presParOf" srcId="{31044909-DAEA-4ABE-BEF5-E48AAAEBB33D}" destId="{027DA56A-7D05-4EDF-89CB-1E301D7B3C59}" srcOrd="7" destOrd="0" presId="urn:microsoft.com/office/officeart/2005/8/layout/target3"/>
    <dgm:cxn modelId="{C53AC417-046F-4723-8CA0-E314AA426E74}" type="presParOf" srcId="{31044909-DAEA-4ABE-BEF5-E48AAAEBB33D}" destId="{2F55445B-003C-4C4A-8B89-67BA9068C51A}" srcOrd="8" destOrd="0" presId="urn:microsoft.com/office/officeart/2005/8/layout/target3"/>
    <dgm:cxn modelId="{BF41AC50-853C-4AC7-9555-E5A0B8479CAF}" type="presParOf" srcId="{31044909-DAEA-4ABE-BEF5-E48AAAEBB33D}" destId="{CDCDF2F0-AE9F-4E44-86A0-99C37FDD3D7B}" srcOrd="9" destOrd="0" presId="urn:microsoft.com/office/officeart/2005/8/layout/target3"/>
    <dgm:cxn modelId="{1BC17D72-D6BE-466C-9778-8A3DA81264DD}" type="presParOf" srcId="{31044909-DAEA-4ABE-BEF5-E48AAAEBB33D}" destId="{61B1E900-9286-400B-B5FA-0D5DF0147D8A}" srcOrd="10" destOrd="0" presId="urn:microsoft.com/office/officeart/2005/8/layout/target3"/>
    <dgm:cxn modelId="{D916BE3A-07F6-4EDF-89AB-CB35B7AA54B2}" type="presParOf" srcId="{31044909-DAEA-4ABE-BEF5-E48AAAEBB33D}" destId="{4079BBCE-98C1-4F5F-A168-8AABAE89F299}" srcOrd="11" destOrd="0" presId="urn:microsoft.com/office/officeart/2005/8/layout/target3"/>
    <dgm:cxn modelId="{37A47694-78A3-46AF-A224-78606CF3C82A}" type="presParOf" srcId="{31044909-DAEA-4ABE-BEF5-E48AAAEBB33D}" destId="{671A782D-733D-4ACE-9825-DFA48C5CD4EA}" srcOrd="12" destOrd="0" presId="urn:microsoft.com/office/officeart/2005/8/layout/target3"/>
    <dgm:cxn modelId="{78BDEAD0-98BD-4330-940F-363850A63D43}" type="presParOf" srcId="{31044909-DAEA-4ABE-BEF5-E48AAAEBB33D}" destId="{CE9DE861-A121-450B-B027-4B0899363A4F}" srcOrd="13" destOrd="0" presId="urn:microsoft.com/office/officeart/2005/8/layout/target3"/>
    <dgm:cxn modelId="{D19C3D3D-F4E5-4E8A-9C9D-FB30126240BA}" type="presParOf" srcId="{31044909-DAEA-4ABE-BEF5-E48AAAEBB33D}" destId="{6DAF15FA-2989-4839-9635-C665FE5803F4}" srcOrd="14" destOrd="0" presId="urn:microsoft.com/office/officeart/2005/8/layout/target3"/>
    <dgm:cxn modelId="{36D4C68B-7741-4414-B7D0-5757A2C2010B}" type="presParOf" srcId="{31044909-DAEA-4ABE-BEF5-E48AAAEBB33D}" destId="{4D91BAE0-58C7-4457-8FB6-5E12629381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35559A-E3D1-4B42-B715-3DA1A58D3AB9}">
      <dsp:nvSpPr>
        <dsp:cNvPr id="0" name=""/>
        <dsp:cNvSpPr/>
      </dsp:nvSpPr>
      <dsp:spPr>
        <a:xfrm>
          <a:off x="0" y="0"/>
          <a:ext cx="4572000" cy="4572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79EC79-BED5-43C6-8E1A-B8B069DD2794}">
      <dsp:nvSpPr>
        <dsp:cNvPr id="0" name=""/>
        <dsp:cNvSpPr/>
      </dsp:nvSpPr>
      <dsp:spPr>
        <a:xfrm>
          <a:off x="2286000" y="0"/>
          <a:ext cx="5943600" cy="4572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Hudbu rozdělujeme </a:t>
          </a:r>
          <a:endParaRPr lang="cs-CZ" sz="4500" kern="1200" dirty="0"/>
        </a:p>
      </dsp:txBody>
      <dsp:txXfrm>
        <a:off x="2286000" y="0"/>
        <a:ext cx="5943600" cy="971549"/>
      </dsp:txXfrm>
    </dsp:sp>
    <dsp:sp modelId="{B23BB39D-188A-4D3A-B2EA-39BA1C966B40}">
      <dsp:nvSpPr>
        <dsp:cNvPr id="0" name=""/>
        <dsp:cNvSpPr/>
      </dsp:nvSpPr>
      <dsp:spPr>
        <a:xfrm>
          <a:off x="600074" y="971549"/>
          <a:ext cx="3371850" cy="3371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4E3C0B-A9F6-4E60-8A7F-5EE46E128BDB}">
      <dsp:nvSpPr>
        <dsp:cNvPr id="0" name=""/>
        <dsp:cNvSpPr/>
      </dsp:nvSpPr>
      <dsp:spPr>
        <a:xfrm>
          <a:off x="2286000" y="971549"/>
          <a:ext cx="5943600" cy="3371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chrámová</a:t>
          </a:r>
          <a:endParaRPr lang="cs-CZ" sz="4500" kern="1200" dirty="0"/>
        </a:p>
      </dsp:txBody>
      <dsp:txXfrm>
        <a:off x="2286000" y="971549"/>
        <a:ext cx="5943600" cy="971550"/>
      </dsp:txXfrm>
    </dsp:sp>
    <dsp:sp modelId="{027DA56A-7D05-4EDF-89CB-1E301D7B3C59}">
      <dsp:nvSpPr>
        <dsp:cNvPr id="0" name=""/>
        <dsp:cNvSpPr/>
      </dsp:nvSpPr>
      <dsp:spPr>
        <a:xfrm>
          <a:off x="1200150" y="1943100"/>
          <a:ext cx="2171700" cy="21717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5445B-003C-4C4A-8B89-67BA9068C51A}">
      <dsp:nvSpPr>
        <dsp:cNvPr id="0" name=""/>
        <dsp:cNvSpPr/>
      </dsp:nvSpPr>
      <dsp:spPr>
        <a:xfrm>
          <a:off x="2286000" y="1943100"/>
          <a:ext cx="5943600" cy="2171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divadelní</a:t>
          </a:r>
          <a:endParaRPr lang="cs-CZ" sz="4500" kern="1200" dirty="0"/>
        </a:p>
      </dsp:txBody>
      <dsp:txXfrm>
        <a:off x="2286000" y="1943100"/>
        <a:ext cx="5943600" cy="971550"/>
      </dsp:txXfrm>
    </dsp:sp>
    <dsp:sp modelId="{61B1E900-9286-400B-B5FA-0D5DF0147D8A}">
      <dsp:nvSpPr>
        <dsp:cNvPr id="0" name=""/>
        <dsp:cNvSpPr/>
      </dsp:nvSpPr>
      <dsp:spPr>
        <a:xfrm>
          <a:off x="1800225" y="2914650"/>
          <a:ext cx="971549" cy="9715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9BBCE-98C1-4F5F-A168-8AABAE89F299}">
      <dsp:nvSpPr>
        <dsp:cNvPr id="0" name=""/>
        <dsp:cNvSpPr/>
      </dsp:nvSpPr>
      <dsp:spPr>
        <a:xfrm>
          <a:off x="2286000" y="2914650"/>
          <a:ext cx="5943600" cy="9715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komorní</a:t>
          </a:r>
          <a:endParaRPr lang="cs-CZ" sz="4500" kern="1200" dirty="0"/>
        </a:p>
      </dsp:txBody>
      <dsp:txXfrm>
        <a:off x="2286000" y="2914650"/>
        <a:ext cx="5943600" cy="9715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8E3D82-EC45-46EA-A724-1CF0A9733F63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DAEC4E-495D-4C47-AEB0-FC531CAE64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55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29</a:t>
            </a:fld>
            <a:endParaRPr lang="cs-CZ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30</a:t>
            </a:fld>
            <a:endParaRPr lang="cs-CZ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31</a:t>
            </a:fld>
            <a:endParaRPr lang="cs-CZ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DAEC4E-495D-4C47-AEB0-FC531CAE649B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B88521-6F87-4345-98C7-8CE330FACA1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1C8DC47-433A-460F-8823-5FDD0A96A58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D60F7-3B1E-4BF2-ACDF-C8E09F7CB8F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FEB4B5-442E-47F6-A5EF-BAB43CAAD51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5BF77-7552-4817-898E-1A148AA19CD7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865-F69F-4483-B198-23CE0501F89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87E508-E5EB-4FFB-A826-33DA0382B73A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6A11AED-60F7-469A-A944-A44A2A6E093E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A0838-FA29-46F4-AC14-405FF84DB12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1751E-CD7A-4E4F-8B36-DB23841D8B3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3934E-AA83-4079-BB37-BAEF2D90854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0E90EB1-2031-4017-9B24-A74E63F65BE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72CBF12-34AC-440A-9EFA-3BD6F17322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  <p:sndAc>
      <p:stSnd>
        <p:snd r:embed="rId13" name="chimes.wav"/>
      </p:stSnd>
    </p:sndAc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audio" Target="../media/audio1.wav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hann_Sebastian_Bach" TargetMode="External"/><Relationship Id="rId3" Type="http://schemas.openxmlformats.org/officeDocument/2006/relationships/audio" Target="../media/audio1.wav"/><Relationship Id="rId7" Type="http://schemas.openxmlformats.org/officeDocument/2006/relationships/hyperlink" Target="http://blogs.reuters.com/faithworld/2012/11/30/show-sheds-light-on-handels-hidden-messiah-helper/" TargetMode="External"/><Relationship Id="rId12" Type="http://schemas.openxmlformats.org/officeDocument/2006/relationships/hyperlink" Target="http://www.galeriekocka.cz/reprodukce-baroko-angeli-1666/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yberbass.com/Major_Works/Monteverdi_C/monteverdi.htm" TargetMode="External"/><Relationship Id="rId11" Type="http://schemas.openxmlformats.org/officeDocument/2006/relationships/hyperlink" Target="http://classical.webnode.cz/jan-dismas-zelenka/" TargetMode="External"/><Relationship Id="rId5" Type="http://schemas.openxmlformats.org/officeDocument/2006/relationships/hyperlink" Target="http://zapisnik.borisklepal.cz/2012/05/" TargetMode="External"/><Relationship Id="rId10" Type="http://schemas.openxmlformats.org/officeDocument/2006/relationships/hyperlink" Target="http://ubytovani-jizni-cechy.cz/zajimavosti.php" TargetMode="External"/><Relationship Id="rId4" Type="http://schemas.openxmlformats.org/officeDocument/2006/relationships/hyperlink" Target="http://www.eucebnice.cz/literatura/baroko.html" TargetMode="External"/><Relationship Id="rId9" Type="http://schemas.openxmlformats.org/officeDocument/2006/relationships/hyperlink" Target="http://musicologicus.blogspot.cz/2012/08/antonio-vivaldi-seven-concertos.html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spc="300" dirty="0" smtClean="0">
                <a:solidFill>
                  <a:schemeClr val="accent5">
                    <a:lumMod val="50000"/>
                  </a:schemeClr>
                </a:solidFill>
              </a:rPr>
              <a:t>6. část</a:t>
            </a:r>
          </a:p>
          <a:p>
            <a:r>
              <a:rPr lang="cs-CZ" sz="4000" b="1" spc="3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</a:p>
          <a:p>
            <a:r>
              <a:rPr lang="cs-CZ" sz="4000" b="1" spc="3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2 – 1 - 51</a:t>
            </a:r>
            <a:endParaRPr lang="cs-CZ" sz="4000" b="1" spc="3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9856786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1600 - 1750</a:t>
            </a:r>
          </a:p>
          <a:p>
            <a:r>
              <a:rPr lang="cs-CZ" dirty="0" err="1" smtClean="0"/>
              <a:t>umělecko</a:t>
            </a:r>
            <a:r>
              <a:rPr lang="cs-CZ" dirty="0" smtClean="0"/>
              <a:t> - kulturní směr</a:t>
            </a:r>
          </a:p>
          <a:p>
            <a:r>
              <a:rPr lang="cs-CZ" dirty="0"/>
              <a:t>v</a:t>
            </a:r>
            <a:r>
              <a:rPr lang="cs-CZ" dirty="0" smtClean="0"/>
              <a:t>znikl v Itálii</a:t>
            </a:r>
          </a:p>
          <a:p>
            <a:r>
              <a:rPr lang="cs-CZ" dirty="0" smtClean="0"/>
              <a:t>rychle </a:t>
            </a:r>
            <a:r>
              <a:rPr lang="cs-CZ" dirty="0"/>
              <a:t>se rozšířil po celé </a:t>
            </a:r>
            <a:r>
              <a:rPr lang="cs-CZ" dirty="0" smtClean="0"/>
              <a:t>Evropě</a:t>
            </a:r>
          </a:p>
          <a:p>
            <a:r>
              <a:rPr lang="cs-CZ" dirty="0"/>
              <a:t>r</a:t>
            </a:r>
            <a:r>
              <a:rPr lang="cs-CZ" dirty="0" smtClean="0"/>
              <a:t>ozšířením  i do </a:t>
            </a:r>
            <a:r>
              <a:rPr lang="cs-CZ" dirty="0"/>
              <a:t>zámořských kolonií tehdejších evropských mocností </a:t>
            </a:r>
            <a:r>
              <a:rPr lang="cs-CZ" dirty="0" smtClean="0"/>
              <a:t>se z baroka stává 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první celosvětový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umělecký </a:t>
            </a:r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styl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arok</a:t>
            </a:r>
            <a:r>
              <a:rPr lang="cs-CZ" dirty="0" smtClean="0"/>
              <a:t> = velká perla nepravidelného tvaru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(z portugalštiny)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259632" y="6203667"/>
            <a:ext cx="4455368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354092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http://www.eucebnice.cz/literatura/baroko_cechy/baroko_moudrost_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7" y="3234554"/>
            <a:ext cx="2664296" cy="3300465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http://www.eucebnice.cz/literatura/baroko_cechy/baroko_vavrine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476672"/>
            <a:ext cx="3096344" cy="3150802"/>
          </a:xfrm>
          <a:prstGeom prst="rect">
            <a:avLst/>
          </a:prstGeom>
          <a:noFill/>
        </p:spPr>
      </p:pic>
      <p:pic>
        <p:nvPicPr>
          <p:cNvPr id="2052" name="Picture 4" descr="http://www.eucebnice.cz/literatura/baroko_cechy/baroko_bu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2162044"/>
            <a:ext cx="2016224" cy="4026206"/>
          </a:xfrm>
          <a:prstGeom prst="rect">
            <a:avLst/>
          </a:prstGeom>
          <a:noFill/>
        </p:spPr>
      </p:pic>
      <p:pic>
        <p:nvPicPr>
          <p:cNvPr id="2056" name="Picture 8" descr="http://www.eucebnice.cz/literatura/baroko_cechy/baroko_olomouc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332656"/>
            <a:ext cx="2116825" cy="2780928"/>
          </a:xfrm>
          <a:prstGeom prst="rect">
            <a:avLst/>
          </a:prstGeom>
          <a:noFill/>
        </p:spPr>
      </p:pic>
      <p:pic>
        <p:nvPicPr>
          <p:cNvPr id="2058" name="Picture 10" descr="http://www.eucebnice.cz/literatura/baroko_cechy/baroko_holasovic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7584" y="3789040"/>
            <a:ext cx="2994155" cy="239133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počátku </a:t>
            </a:r>
            <a:r>
              <a:rPr lang="cs-CZ" dirty="0"/>
              <a:t>bylo baroko přijímáno s určitou </a:t>
            </a:r>
            <a:r>
              <a:rPr lang="cs-CZ" dirty="0" smtClean="0"/>
              <a:t>nedůvěrou 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 </a:t>
            </a:r>
          </a:p>
          <a:p>
            <a:pPr marL="0" indent="0" algn="ctr">
              <a:buNone/>
            </a:pPr>
            <a:r>
              <a:rPr lang="cs-CZ" dirty="0" smtClean="0"/>
              <a:t>vyjadřuje </a:t>
            </a:r>
            <a:r>
              <a:rPr lang="cs-CZ" dirty="0"/>
              <a:t>rozeklanost a expresivitu nového </a:t>
            </a:r>
            <a:r>
              <a:rPr lang="cs-CZ" dirty="0" smtClean="0"/>
              <a:t>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  uměleckého</a:t>
            </a:r>
            <a:r>
              <a:rPr lang="cs-CZ" dirty="0"/>
              <a:t> </a:t>
            </a:r>
            <a:r>
              <a:rPr lang="cs-CZ" dirty="0" smtClean="0"/>
              <a:t>směru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=&gt;</a:t>
            </a:r>
            <a:endParaRPr lang="cs-CZ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 smtClean="0"/>
              <a:t>oproti </a:t>
            </a:r>
            <a:r>
              <a:rPr lang="cs-CZ" dirty="0"/>
              <a:t>racionální uměřenosti </a:t>
            </a:r>
            <a:r>
              <a:rPr lang="cs-CZ" dirty="0" smtClean="0"/>
              <a:t>renesance</a:t>
            </a:r>
          </a:p>
          <a:p>
            <a:pPr marL="0" indent="0" algn="ctr">
              <a:buNone/>
            </a:pPr>
            <a:endParaRPr lang="cs-CZ" dirty="0"/>
          </a:p>
          <a:p>
            <a:r>
              <a:rPr lang="cs-CZ" dirty="0" smtClean="0"/>
              <a:t> </a:t>
            </a:r>
            <a:r>
              <a:rPr lang="cs-CZ" b="1" i="1" spc="300" dirty="0" smtClean="0"/>
              <a:t>největší rozvoj </a:t>
            </a:r>
            <a:r>
              <a:rPr lang="cs-CZ" dirty="0" smtClean="0"/>
              <a:t>nastal </a:t>
            </a:r>
            <a:r>
              <a:rPr lang="cs-CZ" dirty="0"/>
              <a:t>v </a:t>
            </a:r>
            <a:r>
              <a:rPr lang="cs-CZ" dirty="0" smtClean="0"/>
              <a:t>závěru 17</a:t>
            </a:r>
            <a:r>
              <a:rPr lang="cs-CZ" dirty="0"/>
              <a:t>. století a v první polovině </a:t>
            </a:r>
            <a:r>
              <a:rPr lang="cs-CZ" dirty="0" smtClean="0"/>
              <a:t>18. století</a:t>
            </a:r>
          </a:p>
          <a:p>
            <a:r>
              <a:rPr lang="cs-CZ" spc="3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pc="300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aroko</a:t>
            </a:r>
            <a:r>
              <a:rPr lang="cs-CZ" dirty="0" smtClean="0"/>
              <a:t> přechází v </a:t>
            </a:r>
            <a:r>
              <a:rPr lang="cs-CZ" b="1" spc="300" dirty="0" smtClean="0"/>
              <a:t>rokoko</a:t>
            </a:r>
            <a:endParaRPr lang="cs-CZ" b="1" spc="3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2947432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hodně </a:t>
            </a:r>
            <a:r>
              <a:rPr lang="cs-CZ" dirty="0"/>
              <a:t>zdobná </a:t>
            </a:r>
          </a:p>
          <a:p>
            <a:pPr lvl="0"/>
            <a:r>
              <a:rPr lang="cs-CZ" dirty="0" smtClean="0"/>
              <a:t>vyjadřuje </a:t>
            </a:r>
            <a:r>
              <a:rPr lang="cs-CZ" dirty="0"/>
              <a:t>lidské emoce </a:t>
            </a:r>
            <a:endParaRPr lang="cs-CZ" dirty="0" smtClean="0"/>
          </a:p>
          <a:p>
            <a:pPr lvl="0"/>
            <a:r>
              <a:rPr lang="cs-CZ" dirty="0" smtClean="0"/>
              <a:t>klade důraz na cit, majestátnost a vznešenost</a:t>
            </a:r>
            <a:endParaRPr lang="cs-CZ" dirty="0"/>
          </a:p>
          <a:p>
            <a:pPr lvl="0"/>
            <a:r>
              <a:rPr lang="cs-CZ" dirty="0"/>
              <a:t>vznikají  změny v dynamice a melodii</a:t>
            </a:r>
          </a:p>
          <a:p>
            <a:r>
              <a:rPr lang="cs-CZ" dirty="0" smtClean="0"/>
              <a:t>hudba </a:t>
            </a:r>
            <a:r>
              <a:rPr lang="cs-CZ" dirty="0"/>
              <a:t>opouští složitou polymelodickou strukturu ve prospěch </a:t>
            </a:r>
            <a:r>
              <a:rPr lang="cs-CZ" dirty="0" err="1" smtClean="0"/>
              <a:t>melodicko</a:t>
            </a:r>
            <a:r>
              <a:rPr lang="cs-CZ" dirty="0" smtClean="0"/>
              <a:t> </a:t>
            </a:r>
            <a:r>
              <a:rPr lang="cs-CZ" dirty="0" smtClean="0"/>
              <a:t>- harmonického </a:t>
            </a:r>
            <a:r>
              <a:rPr lang="cs-CZ" dirty="0"/>
              <a:t>cítění</a:t>
            </a:r>
          </a:p>
          <a:p>
            <a:r>
              <a:rPr lang="cs-CZ" dirty="0" smtClean="0"/>
              <a:t>zrovnoprávnění  </a:t>
            </a:r>
            <a:r>
              <a:rPr lang="cs-CZ" dirty="0"/>
              <a:t>vokální i instrumentální </a:t>
            </a:r>
            <a:r>
              <a:rPr lang="cs-CZ" dirty="0" smtClean="0"/>
              <a:t>hudby</a:t>
            </a:r>
          </a:p>
          <a:p>
            <a:r>
              <a:rPr lang="cs-CZ" dirty="0" smtClean="0"/>
              <a:t>vzniká </a:t>
            </a:r>
            <a:r>
              <a:rPr lang="cs-CZ" dirty="0" err="1"/>
              <a:t>durmolový</a:t>
            </a:r>
            <a:r>
              <a:rPr lang="cs-CZ" dirty="0"/>
              <a:t> systém, dynamika (terasovitá</a:t>
            </a:r>
            <a:r>
              <a:rPr lang="cs-CZ" dirty="0" smtClean="0"/>
              <a:t>)</a:t>
            </a:r>
          </a:p>
          <a:p>
            <a:r>
              <a:rPr lang="cs-CZ" b="1" dirty="0" err="1" smtClean="0"/>
              <a:t>melodicko</a:t>
            </a:r>
            <a:r>
              <a:rPr lang="cs-CZ" b="1" dirty="0" smtClean="0"/>
              <a:t> – harmonický sloh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BAROKNÍ HUDBA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1186718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4" name="Picture 4" descr="Tannhäuser ve Venušin&amp;ecaron; ho&amp;rcaron;e, Theodore Fantin-Latour, 186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780928"/>
            <a:ext cx="4572000" cy="3467100"/>
          </a:xfrm>
          <a:prstGeom prst="rect">
            <a:avLst/>
          </a:prstGeom>
          <a:noFill/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6562" name="Picture 2" descr="http://www.borisklepal.cz/img-zapisnik/ars-brunensis-cerveny-kostel-2012-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76672"/>
            <a:ext cx="4572000" cy="34290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nastává  </a:t>
            </a:r>
            <a:r>
              <a:rPr lang="cs-CZ" dirty="0"/>
              <a:t>přechod od převážně polymelodického, horizontálního přístupu renesance</a:t>
            </a:r>
          </a:p>
          <a:p>
            <a:r>
              <a:rPr lang="cs-CZ" dirty="0"/>
              <a:t>k melodicko-harmonickému neboli také </a:t>
            </a:r>
            <a:r>
              <a:rPr lang="cs-CZ" sz="2800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horizontálně-vertikálnímu myšlení 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sz="28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vertikální</a:t>
            </a:r>
            <a:r>
              <a:rPr lang="cs-CZ" sz="2800" dirty="0" smtClean="0"/>
              <a:t> </a:t>
            </a:r>
            <a:r>
              <a:rPr lang="cs-CZ" dirty="0" smtClean="0"/>
              <a:t>= časový sled hudby</a:t>
            </a:r>
          </a:p>
          <a:p>
            <a:r>
              <a:rPr lang="cs-CZ" sz="28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horizontální</a:t>
            </a:r>
            <a:r>
              <a:rPr lang="cs-CZ" dirty="0" smtClean="0"/>
              <a:t> =  tok hudebních myšlenek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BAROKA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942511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 BAROKA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878560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022063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sonáta</a:t>
            </a:r>
          </a:p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orchestrální svita </a:t>
            </a:r>
          </a:p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kantáta </a:t>
            </a:r>
          </a:p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oratorium</a:t>
            </a:r>
          </a:p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</a:t>
            </a:r>
          </a:p>
          <a:p>
            <a:r>
              <a:rPr lang="cs-CZ" sz="32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  </a:t>
            </a:r>
          </a:p>
          <a:p>
            <a:endParaRPr lang="cs-CZ" dirty="0" smtClean="0"/>
          </a:p>
          <a:p>
            <a:r>
              <a:rPr lang="cs-CZ" dirty="0" smtClean="0"/>
              <a:t>zůstává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fuga </a:t>
            </a:r>
            <a:r>
              <a:rPr lang="cs-CZ" dirty="0"/>
              <a:t>a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kánon</a:t>
            </a:r>
            <a:r>
              <a:rPr lang="cs-CZ" dirty="0" smtClean="0"/>
              <a:t> </a:t>
            </a:r>
            <a:r>
              <a:rPr lang="cs-CZ" i="1" dirty="0" smtClean="0"/>
              <a:t>(kontrast </a:t>
            </a:r>
            <a:r>
              <a:rPr lang="cs-CZ" i="1" dirty="0" smtClean="0"/>
              <a:t>polyfonie </a:t>
            </a:r>
            <a:r>
              <a:rPr lang="cs-CZ" i="1" dirty="0" smtClean="0"/>
              <a:t>s </a:t>
            </a:r>
            <a:r>
              <a:rPr lang="cs-CZ" i="1" dirty="0" smtClean="0"/>
              <a:t>monodií)</a:t>
            </a:r>
            <a:endParaRPr lang="cs-CZ" i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FORMY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155938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pc="300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</a:t>
            </a:r>
            <a:endParaRPr lang="cs-CZ" sz="2800" spc="300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/>
              <a:t>stává </a:t>
            </a:r>
            <a:r>
              <a:rPr lang="cs-CZ" sz="2400" dirty="0"/>
              <a:t>se převládající instrumentální formou </a:t>
            </a:r>
            <a:r>
              <a:rPr lang="cs-CZ" sz="2400" dirty="0" smtClean="0"/>
              <a:t>konce</a:t>
            </a:r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/>
              <a:t>17. a začátku 18. století</a:t>
            </a:r>
          </a:p>
          <a:p>
            <a:r>
              <a:rPr lang="cs-CZ" sz="2400" u="sng" dirty="0" smtClean="0"/>
              <a:t>název</a:t>
            </a:r>
            <a:r>
              <a:rPr lang="cs-CZ" sz="2400" dirty="0" smtClean="0"/>
              <a:t> </a:t>
            </a:r>
            <a:r>
              <a:rPr lang="cs-CZ" sz="2400" dirty="0"/>
              <a:t>odvozen od slov: </a:t>
            </a:r>
            <a:r>
              <a:rPr lang="cs-CZ" sz="2400" i="1" dirty="0" err="1"/>
              <a:t>concertare</a:t>
            </a:r>
            <a:r>
              <a:rPr lang="cs-CZ" sz="2400" dirty="0"/>
              <a:t>-zápasit a </a:t>
            </a:r>
            <a:r>
              <a:rPr lang="cs-CZ" sz="2400" i="1" dirty="0" err="1"/>
              <a:t>conserere</a:t>
            </a:r>
            <a:r>
              <a:rPr lang="cs-CZ" sz="2400" dirty="0"/>
              <a:t>- uspořádat, sjednotit</a:t>
            </a:r>
          </a:p>
          <a:p>
            <a:r>
              <a:rPr lang="cs-CZ" sz="2400" u="sng" dirty="0" smtClean="0"/>
              <a:t>podstata </a:t>
            </a:r>
            <a:r>
              <a:rPr lang="cs-CZ" sz="2400" u="sng" dirty="0"/>
              <a:t>koncertu</a:t>
            </a:r>
            <a:r>
              <a:rPr lang="cs-CZ" sz="2400" dirty="0"/>
              <a:t>: střídání, soupeření sólových hlasů se skupinou orchestrální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BAROKA - KONCERT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310608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70280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znik</a:t>
            </a:r>
            <a:r>
              <a:rPr lang="cs-CZ" sz="2400" b="1" dirty="0" smtClean="0"/>
              <a:t>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opery</a:t>
            </a:r>
          </a:p>
          <a:p>
            <a:r>
              <a:rPr lang="cs-CZ" sz="2000" dirty="0" smtClean="0"/>
              <a:t>kolem </a:t>
            </a:r>
            <a:r>
              <a:rPr lang="cs-CZ" sz="2000" dirty="0"/>
              <a:t>roku 1600 vznikla ve Florencii společnost zvaná </a:t>
            </a:r>
            <a:r>
              <a:rPr lang="cs-CZ" sz="2000" b="1" dirty="0" smtClean="0"/>
              <a:t>Florentská </a:t>
            </a:r>
            <a:r>
              <a:rPr lang="cs-CZ" sz="2000" b="1" dirty="0" err="1"/>
              <a:t>Camerata</a:t>
            </a:r>
            <a:r>
              <a:rPr lang="cs-CZ" sz="2000" dirty="0"/>
              <a:t>- společnost vzdělanců a umělců- hudebníků, básníků, </a:t>
            </a:r>
            <a:r>
              <a:rPr lang="cs-CZ" sz="2000" dirty="0" smtClean="0"/>
              <a:t>filozofů</a:t>
            </a:r>
            <a:endParaRPr lang="cs-CZ" sz="2000" dirty="0"/>
          </a:p>
          <a:p>
            <a:r>
              <a:rPr lang="cs-CZ" sz="2000" dirty="0" smtClean="0"/>
              <a:t>chtěli </a:t>
            </a:r>
            <a:r>
              <a:rPr lang="cs-CZ" sz="2000" dirty="0"/>
              <a:t>vytvořit nové umění, které by sdružovalo tragédii, hudbu a </a:t>
            </a:r>
            <a:r>
              <a:rPr lang="cs-CZ" sz="2000" dirty="0" smtClean="0"/>
              <a:t>tanec</a:t>
            </a:r>
            <a:endParaRPr lang="cs-CZ" sz="2000" dirty="0"/>
          </a:p>
          <a:p>
            <a:pPr>
              <a:buNone/>
            </a:pPr>
            <a:r>
              <a:rPr lang="cs-CZ" sz="2000" dirty="0" smtClean="0"/>
              <a:t>    </a:t>
            </a:r>
            <a:r>
              <a:rPr lang="cs-CZ" sz="2000" b="1" dirty="0" err="1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Jacopo</a:t>
            </a:r>
            <a:r>
              <a:rPr lang="cs-CZ" sz="2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 </a:t>
            </a:r>
            <a:r>
              <a:rPr lang="cs-CZ" sz="2000" dirty="0" smtClean="0"/>
              <a:t>– složil první operu -  </a:t>
            </a:r>
            <a:r>
              <a:rPr lang="cs-CZ" sz="2000" b="1" i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Dafné</a:t>
            </a:r>
            <a:r>
              <a:rPr lang="cs-CZ" sz="2000" dirty="0" smtClean="0"/>
              <a:t> - </a:t>
            </a:r>
            <a:r>
              <a:rPr lang="cs-CZ" sz="2000" dirty="0"/>
              <a:t>hrála se pouze v rámci </a:t>
            </a:r>
            <a:r>
              <a:rPr lang="cs-CZ" sz="2000" dirty="0" smtClean="0"/>
              <a:t>                        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                      </a:t>
            </a:r>
            <a:r>
              <a:rPr lang="cs-CZ" sz="2000" dirty="0" err="1" smtClean="0"/>
              <a:t>Cameraty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</a:t>
            </a:r>
            <a:r>
              <a:rPr lang="cs-CZ" sz="2000" b="1" dirty="0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Giulio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CACCINI</a:t>
            </a:r>
            <a:r>
              <a:rPr lang="cs-CZ" sz="2000" dirty="0" smtClean="0"/>
              <a:t> -  </a:t>
            </a:r>
            <a:r>
              <a:rPr lang="cs-CZ" sz="2000" b="1" i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Euridice</a:t>
            </a:r>
            <a:endParaRPr lang="cs-CZ" sz="2000" b="1" i="1" dirty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000" dirty="0" smtClean="0"/>
              <a:t> neměly </a:t>
            </a:r>
            <a:r>
              <a:rPr lang="cs-CZ" sz="2000" dirty="0"/>
              <a:t>dokonalou podobu</a:t>
            </a:r>
          </a:p>
          <a:p>
            <a:pPr>
              <a:buNone/>
            </a:pPr>
            <a:r>
              <a:rPr lang="cs-CZ" sz="2000" b="1" dirty="0" smtClean="0"/>
              <a:t>   </a:t>
            </a:r>
            <a:r>
              <a:rPr lang="cs-CZ" sz="2000" b="1" dirty="0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Claudio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MONTEVERDI </a:t>
            </a:r>
            <a:r>
              <a:rPr lang="cs-CZ" sz="2000" dirty="0" smtClean="0"/>
              <a:t>-</a:t>
            </a:r>
            <a:r>
              <a:rPr lang="cs-CZ" sz="2000" dirty="0"/>
              <a:t> </a:t>
            </a:r>
            <a:r>
              <a:rPr lang="cs-CZ" sz="2000" dirty="0" smtClean="0"/>
              <a:t>vytvořil </a:t>
            </a:r>
            <a:r>
              <a:rPr lang="cs-CZ" sz="2000" dirty="0"/>
              <a:t>skutečnou podobu opery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dosáhl </a:t>
            </a:r>
            <a:r>
              <a:rPr lang="cs-CZ" sz="2000" dirty="0"/>
              <a:t>vnitřní jednoty mezi hudbou a vyjadřovaným dějem</a:t>
            </a:r>
          </a:p>
          <a:p>
            <a:r>
              <a:rPr lang="cs-CZ" sz="2000" dirty="0"/>
              <a:t>		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  BAROKA - OPERA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461230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b="1" spc="300" dirty="0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Claudio</a:t>
            </a:r>
            <a:r>
              <a:rPr lang="cs-CZ" sz="3000" b="1" spc="3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000" b="1" spc="3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MONTEVERDI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1567 - 1643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vytvořil </a:t>
            </a:r>
            <a:r>
              <a:rPr lang="cs-CZ" dirty="0"/>
              <a:t>skutečnou podobu opery</a:t>
            </a:r>
          </a:p>
          <a:p>
            <a:r>
              <a:rPr lang="cs-CZ" dirty="0" smtClean="0"/>
              <a:t>dosáhl </a:t>
            </a:r>
            <a:r>
              <a:rPr lang="cs-CZ" dirty="0"/>
              <a:t>vnitřní jednoty mezi hudbou a vyjadřovaným dějem</a:t>
            </a:r>
          </a:p>
          <a:p>
            <a:r>
              <a:rPr lang="cs-CZ" dirty="0" smtClean="0"/>
              <a:t>ředitel </a:t>
            </a:r>
            <a:r>
              <a:rPr lang="cs-CZ" dirty="0"/>
              <a:t>kúru sv. Marka v </a:t>
            </a:r>
            <a:r>
              <a:rPr lang="cs-CZ" dirty="0" smtClean="0"/>
              <a:t>Benátkách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Dílo: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b="1" i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Orfeo</a:t>
            </a:r>
            <a:r>
              <a:rPr lang="cs-CZ" dirty="0" smtClean="0"/>
              <a:t>-(1607) </a:t>
            </a:r>
            <a:r>
              <a:rPr lang="cs-CZ" dirty="0"/>
              <a:t>nejstarší dochovaná </a:t>
            </a:r>
            <a:r>
              <a:rPr lang="cs-CZ" dirty="0" smtClean="0"/>
              <a:t>opera </a:t>
            </a:r>
            <a:endParaRPr lang="cs-CZ" dirty="0"/>
          </a:p>
          <a:p>
            <a:r>
              <a:rPr lang="cs-CZ" b="1" i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Ariadna</a:t>
            </a:r>
            <a:r>
              <a:rPr lang="cs-CZ" dirty="0" smtClean="0"/>
              <a:t>- </a:t>
            </a:r>
            <a:r>
              <a:rPr lang="cs-CZ" dirty="0"/>
              <a:t>dochoval se zlomek </a:t>
            </a:r>
            <a:r>
              <a:rPr lang="cs-CZ" dirty="0" smtClean="0"/>
              <a:t>„</a:t>
            </a:r>
            <a:r>
              <a:rPr lang="cs-CZ" i="1" dirty="0" smtClean="0"/>
              <a:t>Nářek </a:t>
            </a:r>
            <a:r>
              <a:rPr lang="cs-CZ" i="1" dirty="0"/>
              <a:t>opuštěné </a:t>
            </a:r>
            <a:r>
              <a:rPr lang="cs-CZ" i="1" dirty="0" smtClean="0"/>
              <a:t>Ariadny“</a:t>
            </a:r>
            <a:endParaRPr lang="cs-CZ" i="1" dirty="0"/>
          </a:p>
          <a:p>
            <a:r>
              <a:rPr lang="cs-CZ" dirty="0" smtClean="0"/>
              <a:t>duchovní </a:t>
            </a:r>
            <a:r>
              <a:rPr lang="cs-CZ" dirty="0"/>
              <a:t>hudba- mše, nešpory, magnificat</a:t>
            </a:r>
          </a:p>
          <a:p>
            <a:r>
              <a:rPr lang="cs-CZ" dirty="0" smtClean="0"/>
              <a:t>9 </a:t>
            </a:r>
            <a:r>
              <a:rPr lang="cs-CZ" dirty="0"/>
              <a:t>knih madrigalů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228946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Claudio</a:t>
            </a:r>
            <a:r>
              <a:rPr lang="cs-CZ" dirty="0" smtClean="0"/>
              <a:t>  MOTEVERDI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pic>
        <p:nvPicPr>
          <p:cNvPr id="70658" name="Picture 2" descr="http://www.cyberbass.com/images/Composers/monteverdi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4" cstate="print"/>
          <a:srcRect t="11225" b="11225"/>
          <a:stretch>
            <a:fillRect/>
          </a:stretch>
        </p:blipFill>
        <p:spPr bwMode="auto">
          <a:xfrm>
            <a:off x="457200" y="487502"/>
            <a:ext cx="5987008" cy="553229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27240"/>
          </a:xfrm>
        </p:spPr>
        <p:txBody>
          <a:bodyPr>
            <a:noAutofit/>
          </a:bodyPr>
          <a:lstStyle/>
          <a:p>
            <a:r>
              <a:rPr lang="cs-CZ" sz="2800" b="1" spc="300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</a:t>
            </a:r>
            <a:r>
              <a:rPr lang="cs-CZ" sz="2800" b="1" spc="3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Friedrich HÄNDEL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1685 - 1759</a:t>
            </a:r>
          </a:p>
          <a:p>
            <a:r>
              <a:rPr lang="cs-CZ" sz="2400" dirty="0" smtClean="0"/>
              <a:t>německým skladatelem</a:t>
            </a:r>
          </a:p>
          <a:p>
            <a:r>
              <a:rPr lang="cs-CZ" sz="2400" dirty="0" smtClean="0"/>
              <a:t>komponoval </a:t>
            </a:r>
            <a:r>
              <a:rPr lang="cs-CZ" sz="2400" dirty="0"/>
              <a:t>opery v italském </a:t>
            </a:r>
            <a:r>
              <a:rPr lang="cs-CZ" sz="2400" dirty="0" smtClean="0"/>
              <a:t>duchu</a:t>
            </a:r>
          </a:p>
          <a:p>
            <a:r>
              <a:rPr lang="cs-CZ" sz="2400" dirty="0" smtClean="0"/>
              <a:t>1712 - se </a:t>
            </a:r>
            <a:r>
              <a:rPr lang="cs-CZ" sz="2400" dirty="0"/>
              <a:t>usadil </a:t>
            </a:r>
            <a:r>
              <a:rPr lang="cs-CZ" sz="2400" dirty="0" smtClean="0"/>
              <a:t>natrvalo </a:t>
            </a:r>
            <a:r>
              <a:rPr lang="cs-CZ" sz="2400" dirty="0"/>
              <a:t>v Londýně</a:t>
            </a:r>
          </a:p>
          <a:p>
            <a:r>
              <a:rPr lang="cs-CZ" sz="2400" dirty="0" smtClean="0"/>
              <a:t>dvorním </a:t>
            </a:r>
            <a:r>
              <a:rPr lang="cs-CZ" sz="2400" dirty="0"/>
              <a:t>komponistou, varhanním virtuosem a operním </a:t>
            </a:r>
            <a:r>
              <a:rPr lang="cs-CZ" sz="2400" dirty="0" smtClean="0"/>
              <a:t>podnikatelem</a:t>
            </a:r>
          </a:p>
          <a:p>
            <a:r>
              <a:rPr lang="cs-CZ" sz="2400" dirty="0" smtClean="0"/>
              <a:t>několikrát </a:t>
            </a:r>
            <a:r>
              <a:rPr lang="cs-CZ" sz="2400" dirty="0"/>
              <a:t>hospodářský nezdar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zejména </a:t>
            </a:r>
            <a:r>
              <a:rPr lang="cs-CZ" sz="2400" dirty="0" smtClean="0"/>
              <a:t>1728 -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Žebrácká opera </a:t>
            </a:r>
            <a:r>
              <a:rPr lang="cs-CZ" sz="2400" dirty="0"/>
              <a:t>neměla v Anglii příliš velký úspěch, protože byla naspána na italské libreto a anglické obyvatelstvo mu </a:t>
            </a:r>
            <a:r>
              <a:rPr lang="cs-CZ" sz="2400" dirty="0" smtClean="0"/>
              <a:t>nerozumělo</a:t>
            </a:r>
            <a:endParaRPr lang="cs-CZ" sz="2400" dirty="0"/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14400" y="188640"/>
            <a:ext cx="8229600" cy="1219200"/>
          </a:xfrm>
        </p:spPr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707762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pc="300" dirty="0" err="1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Georg</a:t>
            </a:r>
            <a:r>
              <a:rPr lang="cs-CZ" sz="2800" b="1" spc="300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Friedrich HÄNDEL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dílo:</a:t>
            </a:r>
          </a:p>
          <a:p>
            <a:r>
              <a:rPr lang="cs-CZ" sz="2400" u="sng" dirty="0" smtClean="0"/>
              <a:t>opery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Rinaldo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Julius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Caesar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Xerxes</a:t>
            </a:r>
            <a:r>
              <a:rPr lang="cs-CZ" sz="2400" dirty="0" smtClean="0"/>
              <a:t> - ,,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Largo</a:t>
            </a:r>
            <a:r>
              <a:rPr lang="cs-CZ" sz="2400" dirty="0" smtClean="0"/>
              <a:t>“</a:t>
            </a:r>
          </a:p>
          <a:p>
            <a:r>
              <a:rPr lang="cs-CZ" sz="2400" u="sng" dirty="0" smtClean="0"/>
              <a:t>oratoria</a:t>
            </a:r>
            <a:r>
              <a:rPr lang="cs-CZ" sz="2400" dirty="0" smtClean="0"/>
              <a:t> : 22</a:t>
            </a:r>
          </a:p>
          <a:p>
            <a:r>
              <a:rPr lang="cs-CZ" sz="2400" u="sng" dirty="0" smtClean="0"/>
              <a:t>instrumentální skladby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Concerta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grossa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, 3 cykly varhanních koncertů, triové sonáty</a:t>
            </a:r>
          </a:p>
          <a:p>
            <a:r>
              <a:rPr lang="cs-CZ" sz="2400" u="sng" dirty="0" smtClean="0"/>
              <a:t>orchestrální svity </a:t>
            </a:r>
            <a:r>
              <a:rPr lang="cs-CZ" sz="2400" dirty="0" smtClean="0"/>
              <a:t> - na objednávku král. dvora: 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Vodní hudba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Hudba k ohňostroji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Gerg</a:t>
            </a:r>
            <a:r>
              <a:rPr lang="cs-CZ" dirty="0" smtClean="0"/>
              <a:t> Fridrich</a:t>
            </a:r>
            <a:br>
              <a:rPr lang="cs-CZ" dirty="0" smtClean="0"/>
            </a:br>
            <a:r>
              <a:rPr lang="cs-CZ" dirty="0" smtClean="0"/>
              <a:t>HÄNDEL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pic>
        <p:nvPicPr>
          <p:cNvPr id="72706" name="Picture 2" descr="http://blogs.reuters.com/faithworld/files/2012/11/Georg_Friedrich_H%C3%A4ndel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4" cstate="print"/>
          <a:srcRect l="8408" r="8408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1200" b="1" spc="3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 Sebastian </a:t>
            </a:r>
            <a:r>
              <a:rPr lang="cs-CZ" sz="112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BACH</a:t>
            </a:r>
            <a:r>
              <a:rPr lang="cs-CZ" sz="11200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1685 - </a:t>
            </a:r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1750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9600" dirty="0" smtClean="0"/>
              <a:t>německý skladatel</a:t>
            </a:r>
          </a:p>
          <a:p>
            <a:r>
              <a:rPr lang="cs-CZ" sz="9600" dirty="0" smtClean="0"/>
              <a:t>považován za jednoho z největších hudebních géniů všech dob</a:t>
            </a:r>
          </a:p>
          <a:p>
            <a:r>
              <a:rPr lang="cs-CZ" sz="9600" dirty="0" smtClean="0"/>
              <a:t>proslul jako varhanní  virtuóz</a:t>
            </a:r>
          </a:p>
          <a:p>
            <a:r>
              <a:rPr lang="cs-CZ" sz="9600" dirty="0" smtClean="0"/>
              <a:t>hrál na housle a varhany</a:t>
            </a:r>
          </a:p>
          <a:p>
            <a:r>
              <a:rPr lang="cs-CZ" sz="9600" dirty="0" smtClean="0"/>
              <a:t>výborný improvizátor</a:t>
            </a:r>
          </a:p>
          <a:p>
            <a:r>
              <a:rPr lang="cs-CZ" sz="9600" dirty="0" smtClean="0"/>
              <a:t>20 dětí</a:t>
            </a:r>
          </a:p>
          <a:p>
            <a:r>
              <a:rPr lang="cs-CZ" sz="9600" dirty="0" smtClean="0"/>
              <a:t>někteří </a:t>
            </a:r>
            <a:r>
              <a:rPr lang="cs-CZ" sz="9600" dirty="0"/>
              <a:t>synové se stali též proslulými </a:t>
            </a:r>
            <a:r>
              <a:rPr lang="cs-CZ" sz="9600" dirty="0" smtClean="0"/>
              <a:t>hudebníky</a:t>
            </a:r>
          </a:p>
          <a:p>
            <a:r>
              <a:rPr lang="cs-CZ" sz="9600" dirty="0" smtClean="0"/>
              <a:t>jeho dílo ovlivnilo další vývoj hudby ( Mozart, Beethoven)</a:t>
            </a:r>
          </a:p>
          <a:p>
            <a:r>
              <a:rPr lang="cs-CZ" sz="9600" dirty="0" smtClean="0"/>
              <a:t>ve své době nebyl uznávaný ( </a:t>
            </a:r>
            <a:r>
              <a:rPr lang="cs-CZ" sz="9600" dirty="0" err="1" smtClean="0"/>
              <a:t>uznávaný</a:t>
            </a:r>
            <a:r>
              <a:rPr lang="cs-CZ" sz="9600" dirty="0" smtClean="0"/>
              <a:t> až přibližně 50 let po smrti)</a:t>
            </a:r>
            <a:endParaRPr lang="cs-CZ" sz="96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429845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b="1" spc="3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Johann</a:t>
            </a:r>
            <a:r>
              <a:rPr lang="cs-CZ" sz="30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Sebastian BACH</a:t>
            </a:r>
          </a:p>
          <a:p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dílo: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endParaRPr lang="cs-CZ" sz="2400" dirty="0" smtClean="0"/>
          </a:p>
          <a:p>
            <a:r>
              <a:rPr lang="cs-CZ" sz="2400" u="sng" dirty="0" smtClean="0"/>
              <a:t>pašije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Matoušovy pašije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Janovy pašije  </a:t>
            </a:r>
            <a:r>
              <a:rPr lang="cs-CZ" sz="2400" dirty="0" smtClean="0"/>
              <a:t>- vrchol duchovní hudby</a:t>
            </a:r>
          </a:p>
          <a:p>
            <a:r>
              <a:rPr lang="cs-CZ" sz="2400" u="sng" dirty="0" smtClean="0"/>
              <a:t>oratoria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Vánoční oratorium, Velikonoční oratorium</a:t>
            </a:r>
          </a:p>
          <a:p>
            <a:r>
              <a:rPr lang="cs-CZ" sz="2400" u="sng" dirty="0" smtClean="0"/>
              <a:t>kantáty</a:t>
            </a:r>
            <a:r>
              <a:rPr lang="cs-CZ" sz="2400" dirty="0" smtClean="0"/>
              <a:t>: chrámové, světské-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Kávová, Selská</a:t>
            </a:r>
          </a:p>
          <a:p>
            <a:r>
              <a:rPr lang="cs-CZ" sz="2400" u="sng" dirty="0" smtClean="0"/>
              <a:t>mše</a:t>
            </a:r>
            <a:r>
              <a:rPr lang="cs-CZ" sz="2400" dirty="0" smtClean="0"/>
              <a:t>: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Mše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h-moll</a:t>
            </a:r>
          </a:p>
          <a:p>
            <a:r>
              <a:rPr lang="cs-CZ" sz="2400" u="sng" dirty="0" smtClean="0"/>
              <a:t>svity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Anglické, Francouzské, Německé svity</a:t>
            </a:r>
          </a:p>
          <a:p>
            <a:r>
              <a:rPr lang="cs-CZ" sz="2400" u="sng" dirty="0" smtClean="0"/>
              <a:t>koncerty:</a:t>
            </a:r>
            <a:r>
              <a:rPr lang="cs-CZ" sz="2400" dirty="0" smtClean="0"/>
              <a:t>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Braniborské koncerty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-  6 koncertů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Johann</a:t>
            </a:r>
            <a:r>
              <a:rPr lang="cs-CZ" dirty="0" smtClean="0"/>
              <a:t>  Sebastian  BACH</a:t>
            </a:r>
            <a:endParaRPr lang="cs-CZ" dirty="0"/>
          </a:p>
        </p:txBody>
      </p:sp>
      <p:sp>
        <p:nvSpPr>
          <p:cNvPr id="7" name="Zástupný symbol pro obrázek 6"/>
          <p:cNvSpPr>
            <a:spLocks noGrp="1"/>
          </p:cNvSpPr>
          <p:nvPr>
            <p:ph type="pic" idx="1"/>
          </p:nvPr>
        </p:nvSpPr>
        <p:spPr/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pic>
        <p:nvPicPr>
          <p:cNvPr id="74754" name="Picture 2" descr="http://upload.wikimedia.org/wikipedia/commons/thumb/b/b5/Bach.jpg/225px-Ba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533638"/>
            <a:ext cx="4464496" cy="539708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spc="3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Antonio VIVALDI</a:t>
            </a:r>
          </a:p>
          <a:p>
            <a:r>
              <a:rPr lang="cs-CZ" sz="30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1678 - 1741</a:t>
            </a:r>
          </a:p>
          <a:p>
            <a:r>
              <a:rPr lang="cs-CZ" dirty="0" smtClean="0"/>
              <a:t>italský </a:t>
            </a:r>
            <a:r>
              <a:rPr lang="cs-CZ" dirty="0"/>
              <a:t>skladatel </a:t>
            </a:r>
            <a:endParaRPr lang="cs-CZ" dirty="0" smtClean="0"/>
          </a:p>
          <a:p>
            <a:r>
              <a:rPr lang="cs-CZ" dirty="0" smtClean="0"/>
              <a:t>houslista</a:t>
            </a:r>
          </a:p>
          <a:p>
            <a:r>
              <a:rPr lang="cs-CZ" dirty="0" smtClean="0"/>
              <a:t>byl učitelem houslí v útulku pro osiřelé </a:t>
            </a:r>
            <a:r>
              <a:rPr lang="cs-CZ" dirty="0" smtClean="0"/>
              <a:t>dívky - zde </a:t>
            </a:r>
            <a:r>
              <a:rPr lang="cs-CZ" dirty="0" smtClean="0"/>
              <a:t>vytvořil velkou část svého díla </a:t>
            </a:r>
            <a:r>
              <a:rPr lang="cs-CZ" i="1" dirty="0" smtClean="0"/>
              <a:t>– 400 houslových koncertů</a:t>
            </a:r>
          </a:p>
          <a:p>
            <a:r>
              <a:rPr lang="cs-CZ" dirty="0" smtClean="0"/>
              <a:t>nejvíce ho </a:t>
            </a:r>
            <a:r>
              <a:rPr lang="cs-CZ" dirty="0"/>
              <a:t>proslavily jeho </a:t>
            </a:r>
            <a:r>
              <a:rPr lang="cs-CZ" b="1" dirty="0"/>
              <a:t>koncerty</a:t>
            </a:r>
            <a:r>
              <a:rPr lang="cs-CZ" dirty="0"/>
              <a:t> (</a:t>
            </a:r>
            <a:r>
              <a:rPr lang="cs-CZ" dirty="0" smtClean="0"/>
              <a:t>550</a:t>
            </a:r>
            <a:r>
              <a:rPr lang="cs-CZ" dirty="0"/>
              <a:t>) </a:t>
            </a:r>
            <a:endParaRPr lang="cs-CZ" dirty="0" smtClean="0"/>
          </a:p>
          <a:p>
            <a:r>
              <a:rPr lang="cs-CZ" dirty="0" smtClean="0"/>
              <a:t>velmi </a:t>
            </a:r>
            <a:r>
              <a:rPr lang="cs-CZ" dirty="0" smtClean="0"/>
              <a:t>úspěšný </a:t>
            </a:r>
            <a:r>
              <a:rPr lang="cs-CZ" dirty="0" smtClean="0"/>
              <a:t>skladatel  </a:t>
            </a:r>
          </a:p>
          <a:p>
            <a:r>
              <a:rPr lang="cs-CZ" dirty="0" smtClean="0"/>
              <a:t>na </a:t>
            </a:r>
            <a:r>
              <a:rPr lang="cs-CZ" dirty="0"/>
              <a:t>konci </a:t>
            </a:r>
            <a:r>
              <a:rPr lang="cs-CZ" dirty="0" smtClean="0"/>
              <a:t>života </a:t>
            </a:r>
            <a:r>
              <a:rPr lang="cs-CZ" dirty="0"/>
              <a:t>se potýkal s finančními </a:t>
            </a:r>
            <a:r>
              <a:rPr lang="cs-CZ" dirty="0" smtClean="0"/>
              <a:t>problémy</a:t>
            </a:r>
          </a:p>
          <a:p>
            <a:r>
              <a:rPr lang="cs-CZ" dirty="0" smtClean="0"/>
              <a:t>chtěl </a:t>
            </a:r>
            <a:r>
              <a:rPr lang="cs-CZ" dirty="0"/>
              <a:t>zkusit štěstí  </a:t>
            </a:r>
            <a:r>
              <a:rPr lang="cs-CZ" dirty="0" smtClean="0"/>
              <a:t>ve Vídní</a:t>
            </a:r>
          </a:p>
          <a:p>
            <a:r>
              <a:rPr lang="cs-CZ" dirty="0" smtClean="0"/>
              <a:t>měsíc </a:t>
            </a:r>
            <a:r>
              <a:rPr lang="cs-CZ" dirty="0"/>
              <a:t>po příjezdu umírá  v naprosté chudobě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6864188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spc="300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Antonio VIVALDI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dílo:</a:t>
            </a:r>
          </a:p>
          <a:p>
            <a:r>
              <a:rPr lang="cs-CZ" sz="2400" u="sng" dirty="0" smtClean="0"/>
              <a:t>programní koncerty</a:t>
            </a:r>
            <a:r>
              <a:rPr lang="cs-CZ" sz="2400" dirty="0" smtClean="0"/>
              <a:t>: 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Čtvero ročních dob</a:t>
            </a: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/>
              <a:t>                      každá ze 4 skladeb je věnována ročnímu           </a:t>
            </a:r>
          </a:p>
          <a:p>
            <a:pPr>
              <a:buNone/>
            </a:pPr>
            <a:r>
              <a:rPr lang="cs-CZ" sz="2400" dirty="0" smtClean="0"/>
              <a:t>                      období a je uvedena jeho vlastním </a:t>
            </a:r>
            <a:r>
              <a:rPr lang="cs-CZ" sz="2400" u="sng" dirty="0" smtClean="0"/>
              <a:t>sonetem</a:t>
            </a:r>
            <a:r>
              <a:rPr lang="cs-CZ" sz="2400" dirty="0" smtClean="0"/>
              <a:t>   	          hudba je velmi popisná</a:t>
            </a:r>
          </a:p>
          <a:p>
            <a:r>
              <a:rPr lang="cs-CZ" sz="2400" u="sng" dirty="0" smtClean="0"/>
              <a:t>opera:</a:t>
            </a:r>
            <a:r>
              <a:rPr lang="cs-CZ" sz="2400" dirty="0" smtClean="0"/>
              <a:t>    94</a:t>
            </a:r>
          </a:p>
          <a:p>
            <a:r>
              <a:rPr lang="cs-CZ" sz="2400" u="sng" dirty="0" smtClean="0"/>
              <a:t>koncert:</a:t>
            </a:r>
            <a:r>
              <a:rPr lang="cs-CZ" sz="2400" dirty="0" smtClean="0"/>
              <a:t>    550</a:t>
            </a:r>
          </a:p>
          <a:p>
            <a:r>
              <a:rPr lang="cs-CZ" sz="2400" u="sng" dirty="0" smtClean="0"/>
              <a:t>sonáta:</a:t>
            </a:r>
            <a:r>
              <a:rPr lang="cs-CZ" sz="2400" dirty="0" smtClean="0"/>
              <a:t>   90</a:t>
            </a:r>
          </a:p>
          <a:p>
            <a:r>
              <a:rPr lang="cs-CZ" sz="2400" u="sng" dirty="0" smtClean="0"/>
              <a:t>oratoria:</a:t>
            </a:r>
            <a:r>
              <a:rPr lang="cs-CZ" sz="2400" dirty="0" smtClean="0"/>
              <a:t>  3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Antonio  VIVALDI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  <p:pic>
        <p:nvPicPr>
          <p:cNvPr id="76802" name="Picture 2" descr="http://1.bp.blogspot.com/-SH7VNZilRsE/UDIiDgYzRyI/AAAAAAAAAIs/4Gtdi4w3q08/s1600/Vivaldi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4" cstate="print"/>
          <a:srcRect t="11302" b="11302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bytovani-jizni-cechy.cz/images/zamek-hlubo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04114" y="3789040"/>
            <a:ext cx="3226329" cy="2419747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</a:t>
            </a:r>
            <a:r>
              <a:rPr lang="cs-CZ" dirty="0"/>
              <a:t>Čechách nastala obdobná situace jako po husitských válkách, tentokrát však způsobená devastující třicetiletou válkou </a:t>
            </a:r>
            <a:endParaRPr lang="cs-CZ" dirty="0" smtClean="0"/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baroko pod vlivem italského baroka</a:t>
            </a:r>
          </a:p>
          <a:p>
            <a:r>
              <a:rPr lang="cs-CZ" dirty="0" smtClean="0"/>
              <a:t>centrem hudební kultury byly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zámecké  šlechtické kapely</a:t>
            </a:r>
          </a:p>
          <a:p>
            <a:r>
              <a:rPr lang="cs-CZ" dirty="0" smtClean="0"/>
              <a:t>rozvoj hudby díky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kantorům</a:t>
            </a:r>
            <a:r>
              <a:rPr lang="cs-CZ" dirty="0" smtClean="0"/>
              <a:t> =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i="1" dirty="0" smtClean="0"/>
              <a:t>venkovský učitel</a:t>
            </a:r>
          </a:p>
          <a:p>
            <a:r>
              <a:rPr lang="cs-CZ" dirty="0" smtClean="0"/>
              <a:t>zpěv ve školách </a:t>
            </a:r>
          </a:p>
          <a:p>
            <a:pPr>
              <a:buNone/>
            </a:pPr>
            <a:r>
              <a:rPr lang="cs-CZ" i="1" dirty="0" smtClean="0"/>
              <a:t>         (několik hodin týdně)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ČESKÉ  BAROKO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002587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Adam  Václav Michna z </a:t>
            </a:r>
            <a:r>
              <a:rPr lang="cs-CZ" sz="2800" b="1" spc="3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Otradovic</a:t>
            </a:r>
            <a:endParaRPr lang="cs-CZ" sz="2800" b="1" spc="3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Josef  </a:t>
            </a:r>
            <a:r>
              <a:rPr lang="cs-CZ" sz="2800" b="1" spc="3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Vejvanovský</a:t>
            </a:r>
            <a:endParaRPr lang="cs-CZ" sz="2800" b="1" spc="300" dirty="0" smtClean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Šimon </a:t>
            </a:r>
            <a:r>
              <a:rPr lang="cs-CZ" sz="2800" b="1" spc="3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Brixi</a:t>
            </a:r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</a:t>
            </a:r>
            <a:r>
              <a:rPr lang="cs-CZ" sz="2800" b="1" spc="300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Dismas</a:t>
            </a:r>
            <a:r>
              <a:rPr lang="cs-CZ" sz="2800" b="1" spc="3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Zelenka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PŘEDSTAVITELÉ  ČESKÉHO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16659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spc="300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Adam  Václav  MICHNA</a:t>
            </a:r>
            <a:r>
              <a:rPr lang="cs-CZ" b="1" spc="300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 </a:t>
            </a:r>
            <a:r>
              <a:rPr lang="cs-CZ" b="1" spc="300" dirty="0" err="1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Otradovic</a:t>
            </a:r>
            <a:endParaRPr lang="cs-CZ" b="1" spc="300" dirty="0" smtClean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1600 – 1676</a:t>
            </a:r>
          </a:p>
          <a:p>
            <a:r>
              <a:rPr lang="cs-CZ" dirty="0" smtClean="0"/>
              <a:t>skladatel</a:t>
            </a:r>
          </a:p>
          <a:p>
            <a:r>
              <a:rPr lang="cs-CZ" dirty="0" smtClean="0"/>
              <a:t>básník</a:t>
            </a:r>
          </a:p>
          <a:p>
            <a:r>
              <a:rPr lang="cs-CZ" dirty="0" smtClean="0"/>
              <a:t>varhaník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dílo:</a:t>
            </a:r>
          </a:p>
          <a:p>
            <a:r>
              <a:rPr lang="cs-CZ" u="sng" dirty="0" smtClean="0"/>
              <a:t>mše: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Svatováclavská mše</a:t>
            </a:r>
          </a:p>
          <a:p>
            <a:r>
              <a:rPr lang="cs-CZ" u="sng" dirty="0" smtClean="0"/>
              <a:t>rekviem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Magnificat</a:t>
            </a:r>
          </a:p>
          <a:p>
            <a:r>
              <a:rPr lang="cs-CZ" u="sng" dirty="0" smtClean="0"/>
              <a:t>vánoční ukolébavka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Chtíc, aby spal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PŘEDSTAVITELÉ  ČESKÉHO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94584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199786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spc="300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 Josef   VEJVANOVSKÝ</a:t>
            </a:r>
          </a:p>
          <a:p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1640 – 1693</a:t>
            </a:r>
          </a:p>
          <a:p>
            <a:r>
              <a:rPr lang="cs-CZ" sz="2400" spc="300" dirty="0" smtClean="0"/>
              <a:t>komponoval </a:t>
            </a:r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světské i duchovní skladby</a:t>
            </a:r>
          </a:p>
          <a:p>
            <a:r>
              <a:rPr lang="cs-CZ" sz="2400" dirty="0" smtClean="0"/>
              <a:t>studoval u </a:t>
            </a:r>
            <a:r>
              <a:rPr lang="cs-CZ" sz="2400" dirty="0" smtClean="0"/>
              <a:t>Jezuitů</a:t>
            </a:r>
            <a:endParaRPr lang="cs-CZ" sz="2400" dirty="0" smtClean="0"/>
          </a:p>
          <a:p>
            <a:r>
              <a:rPr lang="cs-CZ" sz="2400" dirty="0" smtClean="0"/>
              <a:t>hudební vzdělání dovršil ve Vídni</a:t>
            </a:r>
          </a:p>
          <a:p>
            <a:r>
              <a:rPr lang="cs-CZ" sz="2400" dirty="0" smtClean="0"/>
              <a:t>kapelník olomouckého biskupa</a:t>
            </a:r>
          </a:p>
          <a:p>
            <a:r>
              <a:rPr lang="cs-CZ" sz="2400" dirty="0" smtClean="0"/>
              <a:t>vynikající trubač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dílo:</a:t>
            </a:r>
          </a:p>
          <a:p>
            <a:r>
              <a:rPr lang="cs-CZ" sz="2400" u="sng" dirty="0" smtClean="0"/>
              <a:t>sonáty</a:t>
            </a:r>
          </a:p>
          <a:p>
            <a:r>
              <a:rPr lang="cs-CZ" sz="2400" u="sng" dirty="0" smtClean="0"/>
              <a:t>serenády</a:t>
            </a:r>
            <a:r>
              <a:rPr lang="cs-CZ" sz="2400" dirty="0" smtClean="0"/>
              <a:t>:  hudba pro potěšení, hrála se jako dostaveníčka,    </a:t>
            </a:r>
          </a:p>
          <a:p>
            <a:pPr>
              <a:buNone/>
            </a:pPr>
            <a:r>
              <a:rPr lang="cs-CZ" sz="2400" dirty="0" smtClean="0"/>
              <a:t>                       v podvečer, ve volné přírodě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800" b="1" spc="3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PŘEDSTAVITELÉ  ČESKÉHO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3950568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files.classical.webnode.cz/200000253-46605475a2/ZELENKA_Jan_Dismas_Zelen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872282"/>
            <a:ext cx="2304256" cy="3632921"/>
          </a:xfrm>
          <a:prstGeom prst="rect">
            <a:avLst/>
          </a:prstGeom>
          <a:noFill/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spc="3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 </a:t>
            </a:r>
            <a:r>
              <a:rPr lang="cs-CZ" sz="2800" b="1" spc="300" dirty="0" err="1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Dismas</a:t>
            </a:r>
            <a:r>
              <a:rPr lang="cs-CZ" sz="2800" b="1" spc="3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ZELENKA</a:t>
            </a:r>
          </a:p>
          <a:p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1679 – 1745</a:t>
            </a:r>
          </a:p>
          <a:p>
            <a:r>
              <a:rPr lang="cs-CZ" sz="2400" dirty="0" smtClean="0"/>
              <a:t>komponoval</a:t>
            </a:r>
            <a:r>
              <a:rPr lang="cs-CZ" sz="24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duchovní i světská díla</a:t>
            </a:r>
          </a:p>
          <a:p>
            <a:r>
              <a:rPr lang="cs-CZ" sz="2400" dirty="0" smtClean="0"/>
              <a:t>hrál na kontrabas</a:t>
            </a:r>
          </a:p>
          <a:p>
            <a:r>
              <a:rPr lang="cs-CZ" sz="2400" dirty="0" smtClean="0"/>
              <a:t>nejvýraznější postava českého hudebního </a:t>
            </a:r>
          </a:p>
          <a:p>
            <a:pPr>
              <a:buNone/>
            </a:pPr>
            <a:r>
              <a:rPr lang="cs-CZ" sz="2400" dirty="0" smtClean="0"/>
              <a:t>    baroka</a:t>
            </a:r>
          </a:p>
          <a:p>
            <a:endParaRPr lang="cs-CZ" sz="2400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spc="3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PŘEDSTAVITELÉ  ČESKÉHO  BAROKA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smtClean="0"/>
              <a:t>Financováno z prostředků ESF  a státního rozpočtu ČR</a:t>
            </a:r>
            <a:endParaRPr lang="cs-CZ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1600 – 1750</a:t>
            </a:r>
          </a:p>
          <a:p>
            <a:r>
              <a:rPr lang="cs-CZ" sz="2400" b="1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melodicko</a:t>
            </a:r>
            <a:r>
              <a:rPr lang="cs-CZ" sz="24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harmonický sloh</a:t>
            </a:r>
          </a:p>
          <a:p>
            <a:r>
              <a:rPr lang="cs-CZ" sz="2400" u="sng" dirty="0" smtClean="0"/>
              <a:t>hudba</a:t>
            </a:r>
            <a:r>
              <a:rPr lang="cs-CZ" sz="2400" dirty="0" smtClean="0"/>
              <a:t>: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chrámová, divadelní a komorní</a:t>
            </a:r>
          </a:p>
          <a:p>
            <a:r>
              <a:rPr lang="cs-CZ" sz="2400" u="sng" dirty="0" smtClean="0"/>
              <a:t>vznikají nové hudební formy</a:t>
            </a:r>
            <a:r>
              <a:rPr lang="cs-CZ" sz="2400" dirty="0" smtClean="0"/>
              <a:t>: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koncert, opera, sonáta, oratorium</a:t>
            </a:r>
          </a:p>
          <a:p>
            <a:r>
              <a:rPr lang="cs-CZ" sz="2400" u="sng" dirty="0" smtClean="0"/>
              <a:t>vznikají nové hudební nástroje</a:t>
            </a:r>
            <a:r>
              <a:rPr lang="cs-CZ" sz="2400" dirty="0" smtClean="0"/>
              <a:t>: 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varhany, cembalo</a:t>
            </a:r>
          </a:p>
          <a:p>
            <a:r>
              <a:rPr lang="cs-CZ" sz="2400" dirty="0" smtClean="0"/>
              <a:t>1637 </a:t>
            </a:r>
            <a:r>
              <a:rPr lang="cs-CZ" sz="2400" dirty="0"/>
              <a:t>otevřeno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sz="2400" i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 operní divadlo </a:t>
            </a:r>
            <a:r>
              <a:rPr lang="cs-CZ" sz="2400" dirty="0"/>
              <a:t>v </a:t>
            </a:r>
            <a:r>
              <a:rPr lang="cs-CZ" sz="2400" dirty="0" smtClean="0"/>
              <a:t>Benátkách</a:t>
            </a:r>
            <a:endParaRPr lang="cs-CZ" sz="2400" dirty="0"/>
          </a:p>
          <a:p>
            <a:r>
              <a:rPr lang="cs-CZ" sz="2400" dirty="0" smtClean="0"/>
              <a:t>na počátku baroka vzniká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orchestr</a:t>
            </a:r>
          </a:p>
          <a:p>
            <a:r>
              <a:rPr lang="cs-CZ" sz="2400" dirty="0" smtClean="0"/>
              <a:t>ve Francii vzniká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balet</a:t>
            </a:r>
          </a:p>
          <a:p>
            <a:r>
              <a:rPr lang="cs-CZ" sz="2400" dirty="0" smtClean="0"/>
              <a:t>v  Itálii vzniká </a:t>
            </a:r>
            <a:r>
              <a:rPr lang="cs-CZ" sz="2400" i="1" dirty="0" smtClean="0"/>
              <a:t> </a:t>
            </a:r>
            <a:r>
              <a:rPr lang="cs-CZ" sz="2400" i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</a:t>
            </a:r>
            <a:endParaRPr lang="cs-CZ" sz="2400" i="1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28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02257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560800"/>
      </p:ext>
    </p:extLst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představitelé baroka</a:t>
            </a:r>
            <a:r>
              <a:rPr lang="cs-CZ" dirty="0" smtClean="0"/>
              <a:t>:  J. S. BACH</a:t>
            </a:r>
          </a:p>
          <a:p>
            <a:pPr>
              <a:buNone/>
            </a:pPr>
            <a:r>
              <a:rPr lang="cs-CZ" dirty="0" smtClean="0"/>
              <a:t>                                         A. VIVALDI</a:t>
            </a:r>
          </a:p>
          <a:p>
            <a:pPr>
              <a:buNone/>
            </a:pPr>
            <a:r>
              <a:rPr lang="cs-CZ" dirty="0" smtClean="0"/>
              <a:t>                                         G. F. HÄNDEL</a:t>
            </a:r>
          </a:p>
          <a:p>
            <a:r>
              <a:rPr lang="cs-CZ" u="sng" dirty="0" smtClean="0"/>
              <a:t>Představitelé  českého baroka: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sz="2400" dirty="0" smtClean="0"/>
              <a:t>                                      A. V. MICHNA z </a:t>
            </a:r>
            <a:r>
              <a:rPr lang="cs-CZ" sz="2400" dirty="0" err="1" smtClean="0"/>
              <a:t>Otradovic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                P. J. VEJVANOVSKÝ</a:t>
            </a:r>
          </a:p>
          <a:p>
            <a:pPr>
              <a:buNone/>
            </a:pPr>
            <a:r>
              <a:rPr lang="cs-CZ" sz="2400" dirty="0" smtClean="0"/>
              <a:t>                                      Š. BRIXI </a:t>
            </a:r>
          </a:p>
          <a:p>
            <a:pPr>
              <a:buNone/>
            </a:pPr>
            <a:r>
              <a:rPr lang="cs-CZ" sz="2400" b="1" dirty="0" smtClean="0"/>
              <a:t>                                       </a:t>
            </a:r>
            <a:r>
              <a:rPr lang="cs-CZ" sz="2400" dirty="0" smtClean="0"/>
              <a:t>J. D. ZELENKA</a:t>
            </a:r>
          </a:p>
          <a:p>
            <a:endParaRPr lang="cs-CZ" u="sng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BAROKO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29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30</a:t>
            </a:fld>
            <a:endParaRPr lang="cs-CZ"/>
          </a:p>
        </p:txBody>
      </p:sp>
      <p:pic>
        <p:nvPicPr>
          <p:cNvPr id="78850" name="Picture 2" descr="http://www.galeriekocka.cz/reprodukce-baroko-angeli-1666/000016-reprodukce-baroko-angeli-1666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1052736"/>
            <a:ext cx="6467475" cy="43053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3.- </a:t>
            </a:r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eucebnice.cz</a:t>
            </a:r>
            <a:r>
              <a:rPr lang="cs-CZ" sz="1800" dirty="0" smtClean="0">
                <a:hlinkClick r:id="rId4"/>
              </a:rPr>
              <a:t>/literatura/baroko.</a:t>
            </a:r>
            <a:r>
              <a:rPr lang="cs-CZ" sz="1800" dirty="0" err="1" smtClean="0">
                <a:hlinkClick r:id="rId4"/>
              </a:rPr>
              <a:t>html</a:t>
            </a:r>
            <a:endParaRPr lang="cs-CZ" sz="1800" dirty="0" smtClean="0"/>
          </a:p>
          <a:p>
            <a:r>
              <a:rPr lang="cs-CZ" sz="1800" dirty="0" smtClean="0"/>
              <a:t>6.- </a:t>
            </a:r>
            <a:r>
              <a:rPr lang="cs-CZ" sz="1800" dirty="0" smtClean="0">
                <a:hlinkClick r:id="rId5"/>
              </a:rPr>
              <a:t>http://zapisnik.borisklepal.cz/2012/05/</a:t>
            </a:r>
            <a:endParaRPr lang="cs-CZ" sz="1800" dirty="0" smtClean="0"/>
          </a:p>
          <a:p>
            <a:r>
              <a:rPr lang="cs-CZ" sz="1800" dirty="0" smtClean="0"/>
              <a:t>13.- </a:t>
            </a:r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cyberbass.com</a:t>
            </a:r>
            <a:r>
              <a:rPr lang="cs-CZ" sz="1800" dirty="0" smtClean="0">
                <a:hlinkClick r:id="rId6"/>
              </a:rPr>
              <a:t>/Major_</a:t>
            </a:r>
            <a:r>
              <a:rPr lang="cs-CZ" sz="1800" dirty="0" err="1" smtClean="0">
                <a:hlinkClick r:id="rId6"/>
              </a:rPr>
              <a:t>Works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Monteverdi</a:t>
            </a:r>
            <a:r>
              <a:rPr lang="cs-CZ" sz="1800" dirty="0" smtClean="0">
                <a:hlinkClick r:id="rId6"/>
              </a:rPr>
              <a:t>_C/</a:t>
            </a:r>
            <a:r>
              <a:rPr lang="cs-CZ" sz="1800" dirty="0" err="1" smtClean="0">
                <a:hlinkClick r:id="rId6"/>
              </a:rPr>
              <a:t>monteverdi.htm</a:t>
            </a:r>
            <a:endParaRPr lang="cs-CZ" sz="1800" dirty="0" smtClean="0"/>
          </a:p>
          <a:p>
            <a:r>
              <a:rPr lang="cs-CZ" sz="1800" dirty="0" smtClean="0"/>
              <a:t>16.- </a:t>
            </a:r>
            <a:r>
              <a:rPr lang="cs-CZ" sz="1800" dirty="0" smtClean="0">
                <a:hlinkClick r:id="rId7"/>
              </a:rPr>
              <a:t>http://blogs.reuters.com/faithworld/2012/11/30/show-sheds-light-on-handels-hidden-messiah-helper/</a:t>
            </a:r>
            <a:endParaRPr lang="cs-CZ" sz="1800" dirty="0" smtClean="0"/>
          </a:p>
          <a:p>
            <a:r>
              <a:rPr lang="cs-CZ" sz="1800" dirty="0" smtClean="0"/>
              <a:t>19.- </a:t>
            </a:r>
            <a:r>
              <a:rPr lang="cs-CZ" sz="1800" dirty="0" smtClean="0">
                <a:hlinkClick r:id="rId8"/>
              </a:rPr>
              <a:t>http://cs.wikipedia.org/wiki/Johann_Sebastian_Bach</a:t>
            </a:r>
            <a:endParaRPr lang="cs-CZ" sz="1800" dirty="0" smtClean="0"/>
          </a:p>
          <a:p>
            <a:r>
              <a:rPr lang="cs-CZ" sz="1800" dirty="0" smtClean="0"/>
              <a:t>22.- </a:t>
            </a:r>
            <a:r>
              <a:rPr lang="cs-CZ" sz="1800" dirty="0" smtClean="0">
                <a:hlinkClick r:id="rId9"/>
              </a:rPr>
              <a:t>http://musicologicus.blogspot.cz/2012/08/antonio-vivaldi-seven-concertos.html</a:t>
            </a:r>
            <a:endParaRPr lang="cs-CZ" sz="1800" dirty="0" smtClean="0"/>
          </a:p>
          <a:p>
            <a:r>
              <a:rPr lang="cs-CZ" sz="1800" dirty="0" smtClean="0"/>
              <a:t>23.- </a:t>
            </a:r>
            <a:r>
              <a:rPr lang="cs-CZ" sz="1800" dirty="0" smtClean="0">
                <a:hlinkClick r:id="rId10"/>
              </a:rPr>
              <a:t>http://ubytovani-jizni-cechy.cz/zajimavosti.php</a:t>
            </a:r>
            <a:endParaRPr lang="cs-CZ" sz="1800" dirty="0" smtClean="0"/>
          </a:p>
          <a:p>
            <a:r>
              <a:rPr lang="cs-CZ" sz="1800" dirty="0" smtClean="0"/>
              <a:t>27.- </a:t>
            </a:r>
            <a:r>
              <a:rPr lang="cs-CZ" sz="1800" dirty="0" smtClean="0">
                <a:hlinkClick r:id="rId11"/>
              </a:rPr>
              <a:t>http://classical.webnode.cz/jan-dismas-zelenka/</a:t>
            </a:r>
            <a:endParaRPr lang="cs-CZ" sz="1800" dirty="0" smtClean="0"/>
          </a:p>
          <a:p>
            <a:r>
              <a:rPr lang="cs-CZ" sz="1800" dirty="0" smtClean="0"/>
              <a:t>30.- </a:t>
            </a:r>
            <a:r>
              <a:rPr lang="cs-CZ" sz="1800" dirty="0" smtClean="0">
                <a:hlinkClick r:id="rId12"/>
              </a:rPr>
              <a:t>http://www.</a:t>
            </a:r>
            <a:r>
              <a:rPr lang="cs-CZ" sz="1800" dirty="0" err="1" smtClean="0">
                <a:hlinkClick r:id="rId12"/>
              </a:rPr>
              <a:t>galeriekocka.cz</a:t>
            </a:r>
            <a:r>
              <a:rPr lang="cs-CZ" sz="1800" dirty="0" smtClean="0">
                <a:hlinkClick r:id="rId12"/>
              </a:rPr>
              <a:t>/reprodukce-baroko-</a:t>
            </a:r>
            <a:r>
              <a:rPr lang="cs-CZ" sz="1800" dirty="0" err="1" smtClean="0">
                <a:hlinkClick r:id="rId12"/>
              </a:rPr>
              <a:t>angeli</a:t>
            </a:r>
            <a:r>
              <a:rPr lang="cs-CZ" sz="1800" dirty="0" smtClean="0">
                <a:hlinkClick r:id="rId12"/>
              </a:rPr>
              <a:t>-1666/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31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Zdroje  použitých  obrázků:</a:t>
            </a:r>
            <a:endParaRPr lang="cs-CZ" sz="3600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745420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tx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BAROKO</a:t>
            </a:r>
          </a:p>
          <a:p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zpracovala:</a:t>
            </a:r>
          </a:p>
          <a:p>
            <a:r>
              <a:rPr lang="cs-CZ" sz="2800" b="1" dirty="0" smtClean="0">
                <a:solidFill>
                  <a:schemeClr val="bg2">
                    <a:lumMod val="75000"/>
                  </a:schemeClr>
                </a:solidFill>
              </a:rPr>
              <a:t>Mgr.  Ilona  Daňková</a:t>
            </a:r>
            <a:endParaRPr lang="cs-CZ" sz="2400" b="1" dirty="0" smtClean="0">
              <a:solidFill>
                <a:schemeClr val="bg2">
                  <a:lumMod val="75000"/>
                </a:schemeClr>
              </a:solidFill>
            </a:endParaRPr>
          </a:p>
          <a:p>
            <a:endParaRPr lang="cs-CZ" sz="4000" b="1" dirty="0">
              <a:solidFill>
                <a:schemeClr val="tx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CESTA  Z  PRAVĚKU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2CBF12-34AC-440A-9EFA-3BD6F17322A4}" type="slidenum">
              <a:rPr lang="cs-CZ" smtClean="0"/>
              <a:pPr/>
              <a:t>32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 a státního rozpočtu ČR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281</TotalTime>
  <Words>1156</Words>
  <Application>Microsoft Office PowerPoint</Application>
  <PresentationFormat>Předvádění na obrazovce (4:3)</PresentationFormat>
  <Paragraphs>324</Paragraphs>
  <Slides>32</Slides>
  <Notes>32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Papír</vt:lpstr>
      <vt:lpstr>CESTA  Z  PRAVĚKU</vt:lpstr>
      <vt:lpstr>BAROKO</vt:lpstr>
      <vt:lpstr>Prezentace aplikace PowerPoint</vt:lpstr>
      <vt:lpstr>BAROKO</vt:lpstr>
      <vt:lpstr>BAROKNÍ HUDBA</vt:lpstr>
      <vt:lpstr>Prezentace aplikace PowerPoint</vt:lpstr>
      <vt:lpstr>HUDBA BAROKA</vt:lpstr>
      <vt:lpstr>HUDBA  BAROKA</vt:lpstr>
      <vt:lpstr>HUDEBNÍ FORMY</vt:lpstr>
      <vt:lpstr>HUDBA BAROKA - KONCERT</vt:lpstr>
      <vt:lpstr>HUDBA  BAROKA - OPERA</vt:lpstr>
      <vt:lpstr>PŘEDSTAVITELÉ  BAROKA</vt:lpstr>
      <vt:lpstr>Claudio  MOTEVERDI</vt:lpstr>
      <vt:lpstr>PŘEDSTAVITELÉ  BAROKA</vt:lpstr>
      <vt:lpstr>PŘEDSTAVITELÉ  BAROKA</vt:lpstr>
      <vt:lpstr>Gerg Fridrich HÄNDEL</vt:lpstr>
      <vt:lpstr>PŘEDSTAVITELÉ  BAROKA</vt:lpstr>
      <vt:lpstr>PŘEDSTAVITELÉ  BAROKA</vt:lpstr>
      <vt:lpstr>Johann  Sebastian  BACH</vt:lpstr>
      <vt:lpstr>PŘEDSTAVITELÉ  BAROKA</vt:lpstr>
      <vt:lpstr>PŘEDSTAVITELÉ  BAROKA</vt:lpstr>
      <vt:lpstr>Antonio  VIVALDI</vt:lpstr>
      <vt:lpstr>ČESKÉ  BAROKO</vt:lpstr>
      <vt:lpstr>PŘEDSTAVITELÉ  ČESKÉHO  BAROKA</vt:lpstr>
      <vt:lpstr>PŘEDSTAVITELÉ  ČESKÉHO  BAROKA</vt:lpstr>
      <vt:lpstr>PŘEDSTAVITELÉ  ČESKÉHO  BAROKA</vt:lpstr>
      <vt:lpstr>PŘEDSTAVITELÉ  ČESKÉHO  BAROKA</vt:lpstr>
      <vt:lpstr>BAROKO</vt:lpstr>
      <vt:lpstr>BAROKO</vt:lpstr>
      <vt:lpstr>Prezentace aplikace PowerPoint</vt:lpstr>
      <vt:lpstr>Zdroje  použitých  obrázků:</vt:lpstr>
      <vt:lpstr>CESTA  Z  PRAVĚKU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Škola_07</dc:creator>
  <cp:lastModifiedBy>Vaše jméno</cp:lastModifiedBy>
  <cp:revision>31</cp:revision>
  <dcterms:created xsi:type="dcterms:W3CDTF">2013-01-03T08:27:27Z</dcterms:created>
  <dcterms:modified xsi:type="dcterms:W3CDTF">2013-01-27T15:56:04Z</dcterms:modified>
</cp:coreProperties>
</file>