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6" r:id="rId2"/>
    <p:sldId id="264" r:id="rId3"/>
    <p:sldId id="278" r:id="rId4"/>
    <p:sldId id="265" r:id="rId5"/>
    <p:sldId id="280" r:id="rId6"/>
    <p:sldId id="258" r:id="rId7"/>
    <p:sldId id="259" r:id="rId8"/>
    <p:sldId id="260" r:id="rId9"/>
    <p:sldId id="281" r:id="rId10"/>
    <p:sldId id="261" r:id="rId11"/>
    <p:sldId id="266" r:id="rId12"/>
    <p:sldId id="282" r:id="rId13"/>
    <p:sldId id="267" r:id="rId14"/>
    <p:sldId id="268" r:id="rId15"/>
    <p:sldId id="269" r:id="rId16"/>
    <p:sldId id="270" r:id="rId17"/>
    <p:sldId id="262" r:id="rId18"/>
    <p:sldId id="285" r:id="rId19"/>
    <p:sldId id="286" r:id="rId20"/>
    <p:sldId id="287" r:id="rId21"/>
    <p:sldId id="288" r:id="rId22"/>
    <p:sldId id="290" r:id="rId23"/>
    <p:sldId id="291" r:id="rId24"/>
    <p:sldId id="271" r:id="rId25"/>
    <p:sldId id="292" r:id="rId26"/>
    <p:sldId id="272" r:id="rId27"/>
    <p:sldId id="273" r:id="rId28"/>
    <p:sldId id="283" r:id="rId29"/>
    <p:sldId id="274" r:id="rId30"/>
    <p:sldId id="277" r:id="rId31"/>
    <p:sldId id="293" r:id="rId32"/>
    <p:sldId id="279" r:id="rId33"/>
    <p:sldId id="284" r:id="rId34"/>
    <p:sldId id="289" r:id="rId35"/>
    <p:sldId id="294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4E3732-BB49-4C8B-968C-E744E407D016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27283-BCC6-4769-907E-4477D073C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E27283-BCC6-4769-907E-4477D073CEA9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FCAB-4367-48D8-AB84-F9CE0DAFD85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5950FE-3148-4C9C-B0D9-A495600DF67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A56F6-A2C6-4B72-B7AD-056AD9FB46F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67DA-C286-4E8C-BA60-7DC53A2DF4A7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D18-265F-477D-9F5F-C5EE84149EB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BE180-9B0B-43C2-89E2-02F2D321B697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7F0C-1422-4954-B038-24651922839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EF9E0CF-8F39-4A05-A508-48AB6D5DF0E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3755C-EBB1-4C2A-BA5C-FFEFA6CC249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F74F5-275C-430B-B490-8A1199206C9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18A2D-4DF8-4E03-AC9C-80F8A2D00B8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F79B4C-B812-4292-9485-5ED65CD9DA3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1B69AE1-E261-451F-A525-2566EECF0D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forama.cz/sipvz/zus/orchestr/popis.htm" TargetMode="External"/><Relationship Id="rId3" Type="http://schemas.openxmlformats.org/officeDocument/2006/relationships/hyperlink" Target="http://www.wikipaintings.org/en/henri-rousseau/woman-in-red-in-the-forest" TargetMode="External"/><Relationship Id="rId7" Type="http://schemas.openxmlformats.org/officeDocument/2006/relationships/hyperlink" Target="http://www.ped.muni.cz/weng/literatura/romanticism/rom_fr.html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aleriekocka.cz/reprodukce-romantismus-schokoladenmadchen-1703/" TargetMode="External"/><Relationship Id="rId11" Type="http://schemas.openxmlformats.org/officeDocument/2006/relationships/hyperlink" Target="http://www.tuba.cz/teraweb/eshop/1-Uvod/18-3-LESNI-ROHY" TargetMode="External"/><Relationship Id="rId5" Type="http://schemas.openxmlformats.org/officeDocument/2006/relationships/hyperlink" Target="http://www.dekorastuck.cz/historie/romantismus" TargetMode="External"/><Relationship Id="rId10" Type="http://schemas.openxmlformats.org/officeDocument/2006/relationships/hyperlink" Target="http://timemarcheson.wordpress.com/2011/06/28/1819-queen-victoria-and-the-saxophone-almanac-of-absurdities-for-6-28-2011/" TargetMode="External"/><Relationship Id="rId4" Type="http://schemas.openxmlformats.org/officeDocument/2006/relationships/hyperlink" Target="http://www.stephenhicks.org/2010/01/06/rousseaus-collectivism-and-statism/" TargetMode="External"/><Relationship Id="rId9" Type="http://schemas.openxmlformats.org/officeDocument/2006/relationships/hyperlink" Target="http://www.ndm.cz/cz/opera/inscenace/118-prodana-nevesta/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ichard_Wagner" TargetMode="External"/><Relationship Id="rId13" Type="http://schemas.openxmlformats.org/officeDocument/2006/relationships/hyperlink" Target="http://cs.wikipedia.org/wiki/Ferenc_Liszt" TargetMode="External"/><Relationship Id="rId3" Type="http://schemas.openxmlformats.org/officeDocument/2006/relationships/hyperlink" Target="http://www.classicalarchives.com/composer/3195.html" TargetMode="External"/><Relationship Id="rId7" Type="http://schemas.openxmlformats.org/officeDocument/2006/relationships/hyperlink" Target="http://www.150681.it/fryderyk-chopin-compositore-e-pianista-polacco/" TargetMode="External"/><Relationship Id="rId12" Type="http://schemas.openxmlformats.org/officeDocument/2006/relationships/hyperlink" Target="http://www.mfiles.co.uk/composers/Gustav-Mahler.htm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assicalarchives.com/composer/3308.html" TargetMode="External"/><Relationship Id="rId11" Type="http://schemas.openxmlformats.org/officeDocument/2006/relationships/hyperlink" Target="http://cs.wikipedia.org/wiki/Petr_Ilji%C4%8D_%C4%8Cajkovskij" TargetMode="External"/><Relationship Id="rId5" Type="http://schemas.openxmlformats.org/officeDocument/2006/relationships/hyperlink" Target="http://www.last.fm/music/Niccol%C3%B2+Paganini" TargetMode="External"/><Relationship Id="rId10" Type="http://schemas.openxmlformats.org/officeDocument/2006/relationships/hyperlink" Target="http://brahmssa.com/?p=802" TargetMode="External"/><Relationship Id="rId4" Type="http://schemas.openxmlformats.org/officeDocument/2006/relationships/hyperlink" Target="http://www.citelighter.com/music/artists/knowledgecards/georges-bizet" TargetMode="External"/><Relationship Id="rId9" Type="http://schemas.openxmlformats.org/officeDocument/2006/relationships/hyperlink" Target="http://www.cyberbass.com/Major_Works/Verdi_G/verdi.htm" TargetMode="External"/><Relationship Id="rId14" Type="http://schemas.openxmlformats.org/officeDocument/2006/relationships/hyperlink" Target="http://www.123rf.com/photo_15112385_jacques-offenbach-1819-1880-on-antique-print-from-1899-german-born-french-composer-cellist-and-impre.html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us-verlag.com/index.php3?BLink=Schubert&amp;selSprache=1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assical.net/music/comp.lst/weber.php" TargetMode="External"/><Relationship Id="rId4" Type="http://schemas.openxmlformats.org/officeDocument/2006/relationships/hyperlink" Target="http://www.frederickmoyer.com/essays/2011/04/explore-newly-unveiled-schumann-works/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9. část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ICT 2 – 1 - 54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1820  -  1900</a:t>
            </a:r>
          </a:p>
          <a:p>
            <a:r>
              <a:rPr lang="cs-CZ" dirty="0" smtClean="0"/>
              <a:t>z francouzského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romantique</a:t>
            </a:r>
            <a:r>
              <a:rPr lang="cs-CZ" i="1" dirty="0" smtClean="0"/>
              <a:t> </a:t>
            </a:r>
            <a:r>
              <a:rPr lang="cs-CZ" dirty="0" smtClean="0"/>
              <a:t>= románský, ale také tajemný, fantastický</a:t>
            </a:r>
          </a:p>
          <a:p>
            <a:r>
              <a:rPr lang="cs-CZ" dirty="0" smtClean="0"/>
              <a:t>romantismus vznikl jako protiklad klasicismu</a:t>
            </a:r>
          </a:p>
          <a:p>
            <a:r>
              <a:rPr lang="cs-CZ" dirty="0" smtClean="0"/>
              <a:t>zakladatel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Jacques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Rousseau  </a:t>
            </a:r>
            <a:r>
              <a:rPr lang="cs-CZ" dirty="0" smtClean="0"/>
              <a:t>=&gt; zdůrazňoval nadvládu citu a fantazie nad rozumem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s2.wikipaintings.org/images/henri-rousseau/woman-in-red-in-the-fore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052736"/>
            <a:ext cx="3999882" cy="48932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http://www.stephenhicks.org/wp-content/uploads/2009/12/rousseau-j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620688"/>
            <a:ext cx="4104456" cy="49402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charakteristické rysy romantismu:</a:t>
            </a:r>
          </a:p>
          <a:p>
            <a:r>
              <a:rPr lang="cs-CZ" dirty="0" smtClean="0"/>
              <a:t>       klade důraz na cit a fantazii</a:t>
            </a:r>
          </a:p>
          <a:p>
            <a:r>
              <a:rPr lang="cs-CZ" dirty="0" smtClean="0"/>
              <a:t>       člověk je jedinečný a neopakovatelný </a:t>
            </a:r>
          </a:p>
          <a:p>
            <a:r>
              <a:rPr lang="cs-CZ" dirty="0" smtClean="0"/>
              <a:t>       svoboda, individualismus</a:t>
            </a:r>
          </a:p>
          <a:p>
            <a:r>
              <a:rPr lang="cs-CZ" dirty="0" smtClean="0"/>
              <a:t>       návrat k přírodě</a:t>
            </a:r>
          </a:p>
          <a:p>
            <a:r>
              <a:rPr lang="cs-CZ" dirty="0" smtClean="0"/>
              <a:t>       náměty hledá v lidových tradicích, ve folklóru</a:t>
            </a:r>
          </a:p>
          <a:p>
            <a:r>
              <a:rPr lang="cs-CZ" dirty="0" smtClean="0"/>
              <a:t>       pravdu hledá v umění a ne ve filozofii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http://www.dekorastuck.cz/images/bigimg/1329376667romant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4680520" cy="3510390"/>
          </a:xfrm>
          <a:prstGeom prst="rect">
            <a:avLst/>
          </a:prstGeom>
          <a:noFill/>
        </p:spPr>
      </p:pic>
      <p:pic>
        <p:nvPicPr>
          <p:cNvPr id="62468" name="Picture 4" descr="http://www.galeriekocka.cz/reprodukce-romantismus-schokoladenmadchen-1703/000017-reprodukce-romantismus-schokoladenmadchen-1703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268760"/>
            <a:ext cx="3092002" cy="3699249"/>
          </a:xfrm>
          <a:prstGeom prst="rect">
            <a:avLst/>
          </a:prstGeom>
          <a:noFill/>
        </p:spPr>
      </p:pic>
      <p:pic>
        <p:nvPicPr>
          <p:cNvPr id="62470" name="Picture 6" descr="http://www.ped.muni.cz/weng/literatura/romanticism/svoboda_s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428999"/>
            <a:ext cx="3528392" cy="2848611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81466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vzniká 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hudebního klasicismu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zdůrazněná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emocionalita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náměty z evropské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lidové hudby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 spojování hudby s  mimo hudebními, obvykle    </a:t>
            </a:r>
          </a:p>
          <a:p>
            <a:pPr>
              <a:buNone/>
            </a:pPr>
            <a:r>
              <a:rPr lang="cs-CZ" dirty="0" smtClean="0"/>
              <a:t>    literárními myšlenkami  =&gt; 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programová hudba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programová hudba </a:t>
            </a:r>
            <a:r>
              <a:rPr lang="cs-CZ" b="1" dirty="0" smtClean="0"/>
              <a:t>– </a:t>
            </a:r>
            <a:r>
              <a:rPr lang="cs-CZ" dirty="0" smtClean="0"/>
              <a:t>měla motiv</a:t>
            </a:r>
          </a:p>
          <a:p>
            <a:pPr>
              <a:buNone/>
            </a:pPr>
            <a:r>
              <a:rPr lang="cs-CZ" dirty="0" smtClean="0"/>
              <a:t>                                                     -   láska k vlasti</a:t>
            </a:r>
          </a:p>
          <a:p>
            <a:pPr>
              <a:buNone/>
            </a:pPr>
            <a:r>
              <a:rPr lang="cs-CZ" dirty="0" smtClean="0"/>
              <a:t>                                                     -   láska k přírodě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-   milostné motivy</a:t>
            </a:r>
          </a:p>
          <a:p>
            <a:pPr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hudebníci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  <a:endParaRPr lang="cs-CZ" sz="3200" b="1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2800" b="1" dirty="0" smtClean="0"/>
              <a:t> </a:t>
            </a:r>
            <a:r>
              <a:rPr lang="cs-CZ" sz="2800" dirty="0" smtClean="0"/>
              <a:t>se stávají </a:t>
            </a:r>
            <a:r>
              <a:rPr lang="cs-CZ" sz="2800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svobodnými osobnostmi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</a:p>
          <a:p>
            <a:pPr algn="ctr">
              <a:buNone/>
            </a:pPr>
            <a:r>
              <a:rPr lang="cs-CZ" sz="2800" dirty="0" smtClean="0"/>
              <a:t>   už neslouží panovníkům,šlechticům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*</a:t>
            </a:r>
          </a:p>
          <a:p>
            <a:pPr algn="ctr">
              <a:buNone/>
            </a:pPr>
            <a:r>
              <a:rPr lang="cs-CZ" sz="2800" dirty="0" smtClean="0"/>
              <a:t>jsou stále  častěji jako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svobodní umělci</a:t>
            </a:r>
            <a:endParaRPr lang="cs-CZ" sz="2800" dirty="0" smtClean="0"/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*</a:t>
            </a:r>
          </a:p>
          <a:p>
            <a:pPr algn="ctr">
              <a:buNone/>
            </a:pPr>
            <a:r>
              <a:rPr lang="cs-CZ" sz="2800" dirty="0" smtClean="0"/>
              <a:t>slouží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 sobě </a:t>
            </a: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především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hudbě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orchestr 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</a:p>
          <a:p>
            <a:pPr algn="ctr">
              <a:buNone/>
            </a:pPr>
            <a:r>
              <a:rPr lang="cs-CZ" sz="2800" dirty="0" smtClean="0"/>
              <a:t>během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století  - neustále rozšiřován</a:t>
            </a:r>
            <a:endParaRPr lang="cs-CZ" sz="2800" dirty="0" smtClean="0"/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*</a:t>
            </a:r>
          </a:p>
          <a:p>
            <a:pPr algn="ctr">
              <a:buNone/>
            </a:pPr>
            <a:r>
              <a:rPr lang="cs-CZ" sz="2800" dirty="0" smtClean="0"/>
              <a:t>aby umožnil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vyjádřit</a:t>
            </a:r>
            <a:r>
              <a:rPr lang="cs-CZ" sz="2800" dirty="0" smtClean="0"/>
              <a:t> stále</a:t>
            </a:r>
          </a:p>
          <a:p>
            <a:pPr algn="ctr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jemnější citové  odstíny</a:t>
            </a:r>
            <a:r>
              <a:rPr lang="cs-CZ" sz="2800" dirty="0" smtClean="0"/>
              <a:t>, </a:t>
            </a:r>
          </a:p>
          <a:p>
            <a:pPr algn="ctr">
              <a:buNone/>
            </a:pPr>
            <a:r>
              <a:rPr lang="cs-CZ" sz="2800" dirty="0" smtClean="0"/>
              <a:t>tak i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vyvolat</a:t>
            </a:r>
            <a:r>
              <a:rPr lang="cs-CZ" sz="2800" dirty="0" smtClean="0"/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mohutný dojem </a:t>
            </a:r>
            <a:r>
              <a:rPr lang="cs-CZ" sz="2800" dirty="0" smtClean="0"/>
              <a:t>při plném nasazení všech</a:t>
            </a:r>
          </a:p>
          <a:p>
            <a:pPr algn="ctr">
              <a:buNone/>
            </a:pPr>
            <a:r>
              <a:rPr lang="cs-CZ" sz="2800" dirty="0" smtClean="0"/>
              <a:t>    nástrojů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http://www.inforama.cz/sipvz/zus/images/orchestr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836712"/>
            <a:ext cx="7056784" cy="5328592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nové </a:t>
            </a:r>
            <a:r>
              <a:rPr lang="cs-CZ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formy</a:t>
            </a:r>
            <a:r>
              <a:rPr lang="cs-CZ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             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umělá píseň    </a:t>
            </a:r>
            <a:endParaRPr lang="cs-CZ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*  symfonická báseň     </a:t>
            </a:r>
            <a:endParaRPr lang="cs-CZ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*  programní symfonie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*  národní opera  </a:t>
            </a: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spc="3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opera</a:t>
            </a:r>
          </a:p>
          <a:p>
            <a:r>
              <a:rPr lang="cs-CZ" dirty="0" smtClean="0"/>
              <a:t>klade důraz na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děj, na myšlenkové zaměření</a:t>
            </a:r>
          </a:p>
          <a:p>
            <a:r>
              <a:rPr lang="cs-CZ" dirty="0" smtClean="0"/>
              <a:t>náměty historické, pohádkové a z lidového prostředí</a:t>
            </a:r>
          </a:p>
          <a:p>
            <a:r>
              <a:rPr lang="cs-CZ" dirty="0" smtClean="0"/>
              <a:t>Skladatelé  komponovali na </a:t>
            </a:r>
            <a:r>
              <a:rPr lang="cs-CZ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motivy </a:t>
            </a:r>
            <a:r>
              <a:rPr lang="cs-CZ" dirty="0" smtClean="0"/>
              <a:t>a používali </a:t>
            </a:r>
            <a:r>
              <a:rPr lang="cs-CZ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jazyk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b="1" dirty="0" smtClean="0"/>
              <a:t> </a:t>
            </a:r>
            <a:r>
              <a:rPr lang="cs-CZ" i="1" dirty="0" smtClean="0"/>
              <a:t>politické úsilí jednotlivých národů  o samostatnost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http://www.ndm.cz/userfiles/archiv_priloh/clanky/fotografie/2011-2012/prodana-13302996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836712"/>
            <a:ext cx="6432715" cy="4824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nové </a:t>
            </a:r>
            <a:r>
              <a:rPr lang="cs-CZ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nástroje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sz="2800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saxofon</a:t>
            </a:r>
          </a:p>
          <a:p>
            <a:r>
              <a:rPr lang="cs-CZ" sz="2800" b="1" spc="3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lesní roh</a:t>
            </a:r>
            <a:endParaRPr lang="cs-CZ" b="1" spc="3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pic>
        <p:nvPicPr>
          <p:cNvPr id="26626" name="Picture 2" descr="http://timemarcheson.files.wordpress.com/2011/06/saxophone-ten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132856"/>
            <a:ext cx="3888432" cy="3109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28" name="Picture 4" descr="http://www.tuba.cz/fotky93/fotos/_vyrn_1256CHR-342M-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429000"/>
            <a:ext cx="3528391" cy="2734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503068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většině velkých měst vznikají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konzervatoře</a:t>
            </a:r>
          </a:p>
          <a:p>
            <a:r>
              <a:rPr lang="cs-CZ" dirty="0" smtClean="0"/>
              <a:t>s rozšířením orchestr souvisí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nutnost vzdělávání dirigentů</a:t>
            </a:r>
          </a:p>
          <a:p>
            <a:r>
              <a:rPr lang="cs-CZ" dirty="0" smtClean="0"/>
              <a:t>rozvoj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hudební vědy</a:t>
            </a:r>
          </a:p>
          <a:p>
            <a:r>
              <a:rPr lang="cs-CZ" dirty="0" smtClean="0"/>
              <a:t>rozvoj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hudební publicistiky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X</a:t>
            </a:r>
          </a:p>
          <a:p>
            <a:r>
              <a:rPr lang="cs-CZ" dirty="0" smtClean="0"/>
              <a:t>rozvoj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hudební kritiky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Slovanské národy si vytvářejí </a:t>
            </a:r>
          </a:p>
          <a:p>
            <a:pPr>
              <a:buNone/>
            </a:pPr>
            <a:r>
              <a:rPr lang="cs-CZ" sz="2800" b="1" spc="3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národní hudební školy 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česká  -  Bedřich Smetana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polská  - 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Michail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Ivanovič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Glinka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ruská  - 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Frederik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Chopin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3993232"/>
          </a:xfr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ROMANTISMUS</a:t>
            </a:r>
          </a:p>
          <a:p>
            <a:r>
              <a:rPr lang="cs-CZ" dirty="0" smtClean="0"/>
              <a:t>                  RANÝ</a:t>
            </a:r>
          </a:p>
          <a:p>
            <a:endParaRPr lang="cs-CZ" dirty="0" smtClean="0"/>
          </a:p>
          <a:p>
            <a:r>
              <a:rPr lang="cs-CZ" dirty="0" smtClean="0"/>
              <a:t>                         VRCHOLNÝ  (NOVOROMANTISMUS)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POZDNÍ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259632" y="227687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331640" y="2276872"/>
            <a:ext cx="144016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259632" y="2276872"/>
            <a:ext cx="1872208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Zástupný symbol pro číslo snímku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skladatelé romantismu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59936" cy="475523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SCHUMANN  Robert</a:t>
            </a:r>
          </a:p>
          <a:p>
            <a:pPr lvl="0"/>
            <a:r>
              <a:rPr lang="cs-CZ" dirty="0" smtClean="0"/>
              <a:t>WEBER  </a:t>
            </a:r>
            <a:r>
              <a:rPr lang="cs-CZ" dirty="0" err="1" smtClean="0"/>
              <a:t>Carl</a:t>
            </a:r>
            <a:r>
              <a:rPr lang="cs-CZ" dirty="0" smtClean="0"/>
              <a:t> Maria</a:t>
            </a:r>
          </a:p>
          <a:p>
            <a:pPr lvl="0"/>
            <a:r>
              <a:rPr lang="cs-CZ" dirty="0" smtClean="0"/>
              <a:t>BRAHMS  </a:t>
            </a:r>
            <a:r>
              <a:rPr lang="cs-CZ" dirty="0" err="1" smtClean="0"/>
              <a:t>Johannes</a:t>
            </a:r>
            <a:endParaRPr lang="cs-CZ" dirty="0" smtClean="0"/>
          </a:p>
          <a:p>
            <a:pPr lvl="0"/>
            <a:r>
              <a:rPr lang="cs-CZ" dirty="0" smtClean="0"/>
              <a:t>ČAJKOVSKIJ  Petr  </a:t>
            </a:r>
            <a:r>
              <a:rPr lang="cs-CZ" dirty="0" err="1" smtClean="0"/>
              <a:t>Iljič</a:t>
            </a:r>
            <a:endParaRPr lang="cs-CZ" dirty="0" smtClean="0"/>
          </a:p>
          <a:p>
            <a:pPr lvl="0"/>
            <a:r>
              <a:rPr lang="cs-CZ" dirty="0" smtClean="0"/>
              <a:t>MAHLER  Gustav</a:t>
            </a:r>
          </a:p>
          <a:p>
            <a:pPr lvl="0"/>
            <a:r>
              <a:rPr lang="cs-CZ" dirty="0" smtClean="0"/>
              <a:t>STRAUSS  </a:t>
            </a:r>
            <a:r>
              <a:rPr lang="cs-CZ" dirty="0" err="1" smtClean="0"/>
              <a:t>Johann</a:t>
            </a:r>
            <a:endParaRPr lang="cs-CZ" dirty="0" smtClean="0"/>
          </a:p>
          <a:p>
            <a:pPr lvl="0"/>
            <a:r>
              <a:rPr lang="cs-CZ" dirty="0" smtClean="0"/>
              <a:t>LISZT  </a:t>
            </a:r>
            <a:r>
              <a:rPr lang="cs-CZ" dirty="0" err="1" smtClean="0"/>
              <a:t>Franz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00808"/>
            <a:ext cx="4059936" cy="4395192"/>
          </a:xfrm>
        </p:spPr>
        <p:txBody>
          <a:bodyPr>
            <a:normAutofit/>
          </a:bodyPr>
          <a:lstStyle/>
          <a:p>
            <a:r>
              <a:rPr lang="cs-CZ" dirty="0" smtClean="0"/>
              <a:t>PUCCINI  </a:t>
            </a:r>
            <a:r>
              <a:rPr lang="cs-CZ" dirty="0" err="1" smtClean="0"/>
              <a:t>Giacomo</a:t>
            </a:r>
            <a:endParaRPr lang="cs-CZ" dirty="0" smtClean="0"/>
          </a:p>
          <a:p>
            <a:r>
              <a:rPr lang="cs-CZ" dirty="0" smtClean="0"/>
              <a:t>BIZET  </a:t>
            </a:r>
            <a:r>
              <a:rPr lang="cs-CZ" dirty="0" err="1" smtClean="0"/>
              <a:t>Georges</a:t>
            </a:r>
            <a:endParaRPr lang="cs-CZ" dirty="0" smtClean="0"/>
          </a:p>
          <a:p>
            <a:pPr lvl="0"/>
            <a:r>
              <a:rPr lang="cs-CZ" dirty="0" smtClean="0"/>
              <a:t>PAGANINI Nikola</a:t>
            </a:r>
          </a:p>
          <a:p>
            <a:r>
              <a:rPr lang="cs-CZ" dirty="0" smtClean="0"/>
              <a:t>SCHUBERT  </a:t>
            </a:r>
            <a:r>
              <a:rPr lang="cs-CZ" dirty="0" err="1" smtClean="0"/>
              <a:t>Franz</a:t>
            </a:r>
            <a:endParaRPr lang="cs-CZ" dirty="0" smtClean="0"/>
          </a:p>
          <a:p>
            <a:pPr lvl="0"/>
            <a:r>
              <a:rPr lang="cs-CZ" dirty="0" smtClean="0"/>
              <a:t>CHOPIN  </a:t>
            </a:r>
            <a:r>
              <a:rPr lang="cs-CZ" dirty="0" err="1" smtClean="0"/>
              <a:t>Frederyk</a:t>
            </a:r>
            <a:endParaRPr lang="cs-CZ" dirty="0" smtClean="0"/>
          </a:p>
          <a:p>
            <a:r>
              <a:rPr lang="cs-CZ" dirty="0" smtClean="0"/>
              <a:t>WAGNER  Richard</a:t>
            </a:r>
          </a:p>
          <a:p>
            <a:pPr lvl="0"/>
            <a:r>
              <a:rPr lang="cs-CZ" dirty="0" smtClean="0"/>
              <a:t>VERDI  </a:t>
            </a:r>
            <a:r>
              <a:rPr lang="cs-CZ" dirty="0" err="1" smtClean="0"/>
              <a:t>Giuseppe</a:t>
            </a:r>
            <a:endParaRPr lang="cs-CZ" dirty="0" smtClean="0"/>
          </a:p>
          <a:p>
            <a:r>
              <a:rPr lang="cs-CZ" dirty="0" smtClean="0"/>
              <a:t>OFFENBACH </a:t>
            </a:r>
            <a:r>
              <a:rPr lang="cs-CZ" dirty="0" err="1" smtClean="0"/>
              <a:t>Jacque</a:t>
            </a:r>
            <a:r>
              <a:rPr lang="cs-CZ" dirty="0" smtClean="0"/>
              <a:t> </a:t>
            </a:r>
          </a:p>
          <a:p>
            <a:pPr lvl="0"/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95868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http://www.classicalarchives.com/images/cpic/pic200/drz000/z000/z00027nvo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3168352" cy="4705002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6248400" cy="5715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sz="1800" b="1" dirty="0" err="1" smtClean="0"/>
              <a:t>Giacomo</a:t>
            </a:r>
            <a:r>
              <a:rPr lang="cs-CZ" sz="1800" b="1" dirty="0" smtClean="0"/>
              <a:t>  PUCCINI</a:t>
            </a:r>
          </a:p>
          <a:p>
            <a:r>
              <a:rPr lang="cs-CZ" sz="1800" b="1" dirty="0" smtClean="0"/>
              <a:t>(1858 – 1924)</a:t>
            </a:r>
          </a:p>
          <a:p>
            <a:endParaRPr lang="cs-CZ" sz="1800" b="1" dirty="0" smtClean="0"/>
          </a:p>
          <a:p>
            <a:r>
              <a:rPr lang="cs-CZ" sz="1800" b="1" dirty="0" err="1" smtClean="0"/>
              <a:t>Georges</a:t>
            </a:r>
            <a:r>
              <a:rPr lang="cs-CZ" sz="1800" b="1" dirty="0" smtClean="0"/>
              <a:t>  BIZET</a:t>
            </a:r>
          </a:p>
          <a:p>
            <a:r>
              <a:rPr lang="cs-CZ" sz="1800" b="1" dirty="0" smtClean="0"/>
              <a:t>(1838 – 1875)</a:t>
            </a:r>
          </a:p>
          <a:p>
            <a:endParaRPr lang="cs-CZ" dirty="0"/>
          </a:p>
        </p:txBody>
      </p:sp>
      <p:pic>
        <p:nvPicPr>
          <p:cNvPr id="74756" name="Picture 4" descr="http://citelighter-cards.s3.amazonaws.com/p175210c001fhe1ajo3529oa1qat0_944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700808"/>
            <a:ext cx="2952328" cy="4428493"/>
          </a:xfrm>
          <a:prstGeom prst="rect">
            <a:avLst/>
          </a:prstGeom>
          <a:noFill/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err="1" smtClean="0"/>
              <a:t>Nicolo</a:t>
            </a:r>
            <a:r>
              <a:rPr lang="cs-CZ" dirty="0" smtClean="0"/>
              <a:t> PAGANINI</a:t>
            </a:r>
          </a:p>
          <a:p>
            <a:r>
              <a:rPr lang="cs-CZ" dirty="0" smtClean="0"/>
              <a:t>(1782 – 1840)</a:t>
            </a:r>
          </a:p>
          <a:p>
            <a:endParaRPr lang="cs-CZ" dirty="0" smtClean="0"/>
          </a:p>
          <a:p>
            <a:r>
              <a:rPr lang="cs-CZ" dirty="0" err="1" smtClean="0"/>
              <a:t>Franz</a:t>
            </a:r>
            <a:r>
              <a:rPr lang="cs-CZ" dirty="0" smtClean="0"/>
              <a:t>    SCHUBERT</a:t>
            </a:r>
          </a:p>
          <a:p>
            <a:r>
              <a:rPr lang="cs-CZ" dirty="0" smtClean="0"/>
              <a:t>(1797 – 1828)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2706" name="Picture 2" descr="http://userserve-ak.last.fm/serve/_/13588625/Niccol+Pagani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3105150" cy="4000501"/>
          </a:xfrm>
          <a:prstGeom prst="rect">
            <a:avLst/>
          </a:prstGeom>
          <a:noFill/>
        </p:spPr>
      </p:pic>
      <p:pic>
        <p:nvPicPr>
          <p:cNvPr id="72708" name="Picture 4" descr="http://www.classicalarchives.com/images/cpic/pic200/drz000/z000/z00007q54n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988840"/>
            <a:ext cx="2870033" cy="4018046"/>
          </a:xfrm>
          <a:prstGeom prst="rect">
            <a:avLst/>
          </a:prstGeom>
          <a:noFill/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err="1" smtClean="0"/>
              <a:t>Frederyk</a:t>
            </a:r>
            <a:r>
              <a:rPr lang="cs-CZ" dirty="0" smtClean="0"/>
              <a:t>  CHOPIN</a:t>
            </a:r>
          </a:p>
          <a:p>
            <a:r>
              <a:rPr lang="cs-CZ" dirty="0" smtClean="0"/>
              <a:t>(1810 – 1849)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Richard  WAGNER</a:t>
            </a:r>
          </a:p>
          <a:p>
            <a:r>
              <a:rPr lang="cs-CZ" dirty="0" smtClean="0"/>
              <a:t>(1813 – 1883)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8850" name="Picture 2" descr="http://www.150681.it/wp-content/uploads/2012/10/Biografia-Storia-e-Vita-di-Fryderyk-Chopin-Compositore-e-Pianista-Polacco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4104456" cy="4038256"/>
          </a:xfrm>
          <a:prstGeom prst="rect">
            <a:avLst/>
          </a:prstGeom>
          <a:noFill/>
        </p:spPr>
      </p:pic>
      <p:pic>
        <p:nvPicPr>
          <p:cNvPr id="78852" name="Picture 4" descr="Richard Wagn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636912"/>
            <a:ext cx="3168352" cy="3816105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</a:t>
            </a:r>
          </a:p>
          <a:p>
            <a:r>
              <a:rPr lang="cs-CZ" dirty="0" smtClean="0"/>
              <a:t>(1813 – 1901)</a:t>
            </a:r>
          </a:p>
          <a:p>
            <a:endParaRPr lang="cs-CZ" dirty="0" smtClean="0"/>
          </a:p>
          <a:p>
            <a:r>
              <a:rPr lang="cs-CZ" dirty="0" err="1" smtClean="0"/>
              <a:t>Johannes</a:t>
            </a:r>
            <a:r>
              <a:rPr lang="cs-CZ" dirty="0" smtClean="0"/>
              <a:t>  BRAHMS</a:t>
            </a:r>
          </a:p>
          <a:p>
            <a:r>
              <a:rPr lang="cs-CZ" dirty="0" smtClean="0"/>
              <a:t>(1833 – 1897)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0898" name="Picture 2" descr="http://www.cyberbass.com/images/Composers/Verd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3888432" cy="4756955"/>
          </a:xfrm>
          <a:prstGeom prst="rect">
            <a:avLst/>
          </a:prstGeom>
          <a:noFill/>
        </p:spPr>
      </p:pic>
      <p:pic>
        <p:nvPicPr>
          <p:cNvPr id="80900" name="Picture 4" descr="http://brahmssa.com/wp-content/uploads/2012/08/Brahm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700808"/>
            <a:ext cx="3341934" cy="4750321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r>
              <a:rPr lang="cs-CZ" dirty="0" smtClean="0"/>
              <a:t>(1840 – 1893)</a:t>
            </a:r>
          </a:p>
          <a:p>
            <a:endParaRPr lang="cs-CZ" dirty="0" smtClean="0"/>
          </a:p>
          <a:p>
            <a:r>
              <a:rPr lang="cs-CZ" dirty="0" smtClean="0"/>
              <a:t>Gustav  MAHLER</a:t>
            </a:r>
          </a:p>
          <a:p>
            <a:r>
              <a:rPr lang="cs-CZ" dirty="0" smtClean="0"/>
              <a:t>(1860 – 1911)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2946" name="Picture 2" descr="http://upload.wikimedia.org/wikipedia/commons/thumb/1/1e/Peter_Tschaikowski.jpg/175px-Peter_Tschaikows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3096344" cy="4104869"/>
          </a:xfrm>
          <a:prstGeom prst="rect">
            <a:avLst/>
          </a:prstGeom>
          <a:noFill/>
        </p:spPr>
      </p:pic>
      <p:pic>
        <p:nvPicPr>
          <p:cNvPr id="82948" name="Picture 4" descr="http://www.mfiles.co.uk/composers/mahler-picture-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492896"/>
            <a:ext cx="3169092" cy="4005064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LISZT</a:t>
            </a:r>
          </a:p>
          <a:p>
            <a:r>
              <a:rPr lang="cs-CZ" dirty="0" smtClean="0"/>
              <a:t>(1811 – 1886)</a:t>
            </a:r>
          </a:p>
          <a:p>
            <a:endParaRPr lang="cs-CZ" dirty="0" smtClean="0"/>
          </a:p>
          <a:p>
            <a:r>
              <a:rPr lang="cs-CZ" dirty="0" smtClean="0"/>
              <a:t>Jean  </a:t>
            </a:r>
            <a:r>
              <a:rPr lang="cs-CZ" dirty="0" err="1" smtClean="0"/>
              <a:t>Jacques</a:t>
            </a:r>
            <a:r>
              <a:rPr lang="cs-CZ" dirty="0" smtClean="0"/>
              <a:t> OFFENBACH</a:t>
            </a:r>
          </a:p>
          <a:p>
            <a:r>
              <a:rPr lang="cs-CZ" dirty="0" smtClean="0"/>
              <a:t>(1819 – 1899)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7042" name="Picture 2" descr="http://upload.wikimedia.org/wikipedia/commons/thumb/4/48/Franz_Liszt_photo.jpg/220px-Franz_Liszt_ph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3024336" cy="4316552"/>
          </a:xfrm>
          <a:prstGeom prst="rect">
            <a:avLst/>
          </a:prstGeom>
          <a:noFill/>
        </p:spPr>
      </p:pic>
      <p:pic>
        <p:nvPicPr>
          <p:cNvPr id="87044" name="Picture 4" descr="http://us.123rf.com/400wm/400/400/candyman/candyman1209/candyman120900198/15112385-jacques-offenbach-1819-1880-on-antique-print-from-1899-german-born-french-composer-cellist-and-imp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916832"/>
            <a:ext cx="2956067" cy="4181924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1797- 1828   </a:t>
            </a:r>
            <a:endParaRPr lang="cs-CZ" sz="3000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rakouský hudební skladatel</a:t>
            </a:r>
          </a:p>
          <a:p>
            <a:r>
              <a:rPr lang="cs-CZ" dirty="0" smtClean="0"/>
              <a:t>působil ve Vídni stejně jako Beethoven</a:t>
            </a:r>
          </a:p>
          <a:p>
            <a:r>
              <a:rPr lang="cs-CZ" dirty="0" smtClean="0"/>
              <a:t>pocházel z učitelské rodiny, působil jako pomocný učitel</a:t>
            </a:r>
          </a:p>
          <a:p>
            <a:r>
              <a:rPr lang="cs-CZ" dirty="0" smtClean="0"/>
              <a:t>žil ve velmi skromných podmínkách </a:t>
            </a:r>
          </a:p>
          <a:p>
            <a:r>
              <a:rPr lang="cs-CZ" dirty="0" smtClean="0"/>
              <a:t>jako svobodný umělec, své nadání nemohl plně rozvinout</a:t>
            </a:r>
          </a:p>
          <a:p>
            <a:r>
              <a:rPr lang="cs-CZ" dirty="0" smtClean="0"/>
              <a:t>zemřel v 31 letech</a:t>
            </a:r>
          </a:p>
          <a:p>
            <a:r>
              <a:rPr lang="cs-CZ" dirty="0" smtClean="0"/>
              <a:t> říkali mu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písně  </a:t>
            </a:r>
            <a:r>
              <a:rPr lang="cs-CZ" b="1" dirty="0" smtClean="0"/>
              <a:t>-</a:t>
            </a:r>
            <a:r>
              <a:rPr lang="cs-CZ" dirty="0" smtClean="0"/>
              <a:t> více jak 600 písní- na texty německých básníků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Franz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Schubert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http://www.carus-verlag.com/images-intern/img/Schub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48680"/>
            <a:ext cx="4104456" cy="5896735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59864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písňová tvorba</a:t>
            </a:r>
            <a:r>
              <a:rPr lang="cs-CZ" dirty="0" smtClean="0"/>
              <a:t>: 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jednotlivé písně</a:t>
            </a:r>
            <a:r>
              <a:rPr lang="cs-CZ" dirty="0" smtClean="0"/>
              <a:t>:     Markétka u přeslice, Planá růže,</a:t>
            </a:r>
          </a:p>
          <a:p>
            <a:pPr>
              <a:buNone/>
            </a:pPr>
            <a:r>
              <a:rPr lang="cs-CZ" dirty="0" smtClean="0"/>
              <a:t>               balada Král duchů, Pstruh, Zastaveníčko, Ave Maria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písňové cykly</a:t>
            </a:r>
            <a:r>
              <a:rPr lang="cs-CZ" dirty="0" smtClean="0"/>
              <a:t>:        </a:t>
            </a:r>
            <a:r>
              <a:rPr lang="cs-CZ" dirty="0" err="1" smtClean="0"/>
              <a:t>Spanilá</a:t>
            </a:r>
            <a:r>
              <a:rPr lang="cs-CZ" dirty="0" smtClean="0"/>
              <a:t> mlynářka , Zimní cesta, </a:t>
            </a:r>
          </a:p>
          <a:p>
            <a:pPr>
              <a:buNone/>
            </a:pPr>
            <a:r>
              <a:rPr lang="cs-CZ" dirty="0" smtClean="0"/>
              <a:t>               Labutí zpěv</a:t>
            </a:r>
          </a:p>
          <a:p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r>
              <a:rPr lang="cs-CZ" u="sng" dirty="0" smtClean="0"/>
              <a:t>:</a:t>
            </a:r>
            <a:r>
              <a:rPr lang="cs-CZ" dirty="0" smtClean="0"/>
              <a:t> </a:t>
            </a:r>
          </a:p>
          <a:p>
            <a:r>
              <a:rPr lang="cs-CZ" dirty="0" smtClean="0"/>
              <a:t>symfonie  (8)</a:t>
            </a:r>
          </a:p>
          <a:p>
            <a:r>
              <a:rPr lang="cs-CZ" dirty="0" smtClean="0"/>
              <a:t> mše  (7)</a:t>
            </a:r>
          </a:p>
          <a:p>
            <a:r>
              <a:rPr lang="cs-CZ" dirty="0" smtClean="0"/>
              <a:t> smyčcová  kvarteta  (15)</a:t>
            </a:r>
          </a:p>
          <a:p>
            <a:r>
              <a:rPr lang="cs-CZ" dirty="0" smtClean="0"/>
              <a:t>sonáta  (15)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73454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1810- 1856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chtěl být klavírním virtuózem</a:t>
            </a:r>
          </a:p>
          <a:p>
            <a:r>
              <a:rPr lang="cs-CZ" dirty="0" smtClean="0"/>
              <a:t>nadměrné cvičení spojené s nevhodným experimentem mu poškodilo pravou ruku → musel se rozloučit s dráhou klavíristy a věnoval se komponování</a:t>
            </a:r>
          </a:p>
          <a:p>
            <a:r>
              <a:rPr lang="cs-CZ" dirty="0" smtClean="0"/>
              <a:t>manželka Klára (</a:t>
            </a:r>
            <a:r>
              <a:rPr lang="cs-CZ" i="1" dirty="0" smtClean="0"/>
              <a:t>uznávaná klavíristka</a:t>
            </a:r>
            <a:r>
              <a:rPr lang="cs-CZ" dirty="0" smtClean="0"/>
              <a:t>) seznamovala posluchače   s  jeho skladbami</a:t>
            </a:r>
          </a:p>
          <a:p>
            <a:r>
              <a:rPr lang="cs-CZ" dirty="0" smtClean="0"/>
              <a:t>byl také hudebním publicistou, založil hudební časopis  </a:t>
            </a:r>
          </a:p>
          <a:p>
            <a:pPr>
              <a:buNone/>
            </a:pPr>
            <a:r>
              <a:rPr lang="cs-CZ" dirty="0" smtClean="0"/>
              <a:t>     - </a:t>
            </a:r>
            <a:r>
              <a:rPr lang="cs-CZ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Kritika a úvahy o hudbě</a:t>
            </a:r>
          </a:p>
          <a:p>
            <a:r>
              <a:rPr lang="cs-CZ" dirty="0" smtClean="0"/>
              <a:t>měl křehké zdraví, trpěl duševní chorobou, pokusil se o sebevraždu</a:t>
            </a:r>
          </a:p>
          <a:p>
            <a:r>
              <a:rPr lang="cs-CZ" dirty="0" smtClean="0"/>
              <a:t>zbytek života trávil v ústavu pro choromyslné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Schumann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1810 - 1856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Robert  SCHUMANN</a:t>
            </a:r>
            <a:endParaRPr lang="cs-CZ" dirty="0"/>
          </a:p>
        </p:txBody>
      </p:sp>
      <p:pic>
        <p:nvPicPr>
          <p:cNvPr id="70658" name="Picture 2" descr="http://www.frederickmoyer.com/essays/wp-content/uploads/2011/04/Schuman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48680"/>
            <a:ext cx="5184576" cy="5717379"/>
          </a:xfrm>
          <a:prstGeom prst="rect">
            <a:avLst/>
          </a:prstGeom>
          <a:noFill/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 pro klavír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/>
              <a:t>Klavírní koncert a moll, 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programní skladby</a:t>
            </a:r>
            <a:r>
              <a:rPr lang="cs-CZ" dirty="0" smtClean="0"/>
              <a:t>: Karneval, Motýli, Dětské scény(Snění), Lesní scény, Fantazijní kusy, Fantazie C dur</a:t>
            </a:r>
          </a:p>
          <a:p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písňová tvorba</a:t>
            </a:r>
            <a:r>
              <a:rPr lang="cs-CZ" dirty="0" smtClean="0"/>
              <a:t>: cykly- Láska a život ženy, Láska básníkova, Kruh písní, Myrty</a:t>
            </a:r>
          </a:p>
          <a:p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symfonie</a:t>
            </a:r>
            <a:r>
              <a:rPr lang="cs-CZ" dirty="0" smtClean="0"/>
              <a:t>: experimentoval v harmonii, rád používal neobvyklé, nepravidelné rytmické modely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1786- 1826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německý skladatel a dirigent</a:t>
            </a:r>
          </a:p>
          <a:p>
            <a:r>
              <a:rPr lang="cs-CZ" dirty="0" smtClean="0"/>
              <a:t>pokládán za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zakladatele německé romantické hudby</a:t>
            </a:r>
          </a:p>
          <a:p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opery: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Čarostřelec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* uplatnil německý lidový materiál</a:t>
            </a:r>
          </a:p>
          <a:p>
            <a:pPr>
              <a:buNone/>
            </a:pPr>
            <a:r>
              <a:rPr lang="cs-CZ" dirty="0" smtClean="0"/>
              <a:t>                            *  velký ohlas</a:t>
            </a:r>
          </a:p>
          <a:p>
            <a:pPr>
              <a:buNone/>
            </a:pPr>
            <a:r>
              <a:rPr lang="cs-CZ" dirty="0" smtClean="0"/>
              <a:t>                            *  ovlivnila spoustu skladatelů</a:t>
            </a:r>
          </a:p>
          <a:p>
            <a:r>
              <a:rPr lang="cs-CZ" dirty="0" smtClean="0"/>
              <a:t>	   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Euryanthe</a:t>
            </a:r>
            <a:endParaRPr lang="cs-CZ" b="1" dirty="0" smtClean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Oberon</a:t>
            </a:r>
            <a:endParaRPr lang="cs-CZ" b="1" dirty="0" smtClean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Maria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Weber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 descr="http://www.classical.net/music/images/composer/w/web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692696"/>
            <a:ext cx="4464496" cy="5454450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3.-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wikipaintings.org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en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henri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rousseau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woman</a:t>
            </a:r>
            <a:r>
              <a:rPr lang="cs-CZ" sz="1800" dirty="0" smtClean="0">
                <a:hlinkClick r:id="rId3"/>
              </a:rPr>
              <a:t>-in-</a:t>
            </a:r>
            <a:r>
              <a:rPr lang="cs-CZ" sz="1800" dirty="0" err="1" smtClean="0">
                <a:hlinkClick r:id="rId3"/>
              </a:rPr>
              <a:t>red</a:t>
            </a:r>
            <a:r>
              <a:rPr lang="cs-CZ" sz="1800" dirty="0" smtClean="0">
                <a:hlinkClick r:id="rId3"/>
              </a:rPr>
              <a:t>-in-</a:t>
            </a:r>
            <a:r>
              <a:rPr lang="cs-CZ" sz="1800" dirty="0" err="1" smtClean="0">
                <a:hlinkClick r:id="rId3"/>
              </a:rPr>
              <a:t>the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forest</a:t>
            </a:r>
            <a:endParaRPr lang="cs-CZ" sz="1800" dirty="0" smtClean="0"/>
          </a:p>
          <a:p>
            <a:r>
              <a:rPr lang="cs-CZ" sz="1800" dirty="0" smtClean="0"/>
              <a:t>3.- 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stephenhicks.org</a:t>
            </a:r>
            <a:r>
              <a:rPr lang="cs-CZ" sz="1800" dirty="0" smtClean="0">
                <a:hlinkClick r:id="rId4"/>
              </a:rPr>
              <a:t>/2010/01/06/</a:t>
            </a:r>
            <a:r>
              <a:rPr lang="cs-CZ" sz="1800" dirty="0" err="1" smtClean="0">
                <a:hlinkClick r:id="rId4"/>
              </a:rPr>
              <a:t>rousseaus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collectivism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and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statism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 smtClean="0"/>
              <a:t>5.- 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dekorastuck.cz</a:t>
            </a:r>
            <a:r>
              <a:rPr lang="cs-CZ" sz="1800" dirty="0" smtClean="0">
                <a:hlinkClick r:id="rId5"/>
              </a:rPr>
              <a:t>/historie/romantismus</a:t>
            </a:r>
            <a:endParaRPr lang="cs-CZ" sz="1800" dirty="0" smtClean="0"/>
          </a:p>
          <a:p>
            <a:r>
              <a:rPr lang="cs-CZ" sz="1800" dirty="0" smtClean="0"/>
              <a:t>5.- </a:t>
            </a:r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galeriekocka.cz</a:t>
            </a:r>
            <a:r>
              <a:rPr lang="cs-CZ" sz="1800" dirty="0" smtClean="0">
                <a:hlinkClick r:id="rId6"/>
              </a:rPr>
              <a:t>/reprodukce-romantismus-</a:t>
            </a:r>
            <a:r>
              <a:rPr lang="cs-CZ" sz="1800" dirty="0" err="1" smtClean="0">
                <a:hlinkClick r:id="rId6"/>
              </a:rPr>
              <a:t>schokoladenmadchen</a:t>
            </a:r>
            <a:r>
              <a:rPr lang="cs-CZ" sz="1800" dirty="0" smtClean="0">
                <a:hlinkClick r:id="rId6"/>
              </a:rPr>
              <a:t>-1703/</a:t>
            </a:r>
            <a:endParaRPr lang="cs-CZ" sz="1800" dirty="0" smtClean="0"/>
          </a:p>
          <a:p>
            <a:r>
              <a:rPr lang="cs-CZ" sz="1800" dirty="0" smtClean="0"/>
              <a:t>5.- </a:t>
            </a:r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ped.muni.cz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weng</a:t>
            </a:r>
            <a:r>
              <a:rPr lang="cs-CZ" sz="1800" dirty="0" smtClean="0">
                <a:hlinkClick r:id="rId7"/>
              </a:rPr>
              <a:t>/literatura/</a:t>
            </a:r>
            <a:r>
              <a:rPr lang="cs-CZ" sz="1800" dirty="0" err="1" smtClean="0">
                <a:hlinkClick r:id="rId7"/>
              </a:rPr>
              <a:t>romanticism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rom</a:t>
            </a:r>
            <a:r>
              <a:rPr lang="cs-CZ" sz="1800" dirty="0" smtClean="0">
                <a:hlinkClick r:id="rId7"/>
              </a:rPr>
              <a:t>_fr.</a:t>
            </a:r>
            <a:r>
              <a:rPr lang="cs-CZ" sz="1800" dirty="0" err="1" smtClean="0">
                <a:hlinkClick r:id="rId7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9.-  </a:t>
            </a:r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inforama.cz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sipvz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zus</a:t>
            </a:r>
            <a:r>
              <a:rPr lang="cs-CZ" sz="1800" dirty="0" smtClean="0">
                <a:hlinkClick r:id="rId8"/>
              </a:rPr>
              <a:t>/orchestr/popis.</a:t>
            </a:r>
            <a:r>
              <a:rPr lang="cs-CZ" sz="1800" dirty="0" err="1" smtClean="0">
                <a:hlinkClick r:id="rId8"/>
              </a:rPr>
              <a:t>htm</a:t>
            </a:r>
            <a:endParaRPr lang="cs-CZ" sz="1800" dirty="0" smtClean="0"/>
          </a:p>
          <a:p>
            <a:r>
              <a:rPr lang="cs-CZ" sz="1800" dirty="0" smtClean="0"/>
              <a:t>12.-  </a:t>
            </a:r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ndm.cz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/opera/inscenace/118-</a:t>
            </a:r>
            <a:r>
              <a:rPr lang="cs-CZ" sz="1800" dirty="0" err="1" smtClean="0">
                <a:hlinkClick r:id="rId9"/>
              </a:rPr>
              <a:t>prodana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nevesta</a:t>
            </a:r>
            <a:r>
              <a:rPr lang="cs-CZ" sz="1800" dirty="0" smtClean="0">
                <a:hlinkClick r:id="rId9"/>
              </a:rPr>
              <a:t>/</a:t>
            </a:r>
            <a:endParaRPr lang="cs-CZ" sz="1800" dirty="0" smtClean="0"/>
          </a:p>
          <a:p>
            <a:r>
              <a:rPr lang="cs-CZ" sz="1800" dirty="0" smtClean="0"/>
              <a:t>13.-  </a:t>
            </a:r>
            <a:r>
              <a:rPr lang="cs-CZ" sz="1800" dirty="0" smtClean="0">
                <a:hlinkClick r:id="rId10"/>
              </a:rPr>
              <a:t>http://timemarcheson.wordpress.com/2011/06/28/1819-queen-victoria-and-the-saxophone-almanac-of-absurdities-for-6-28-2011/</a:t>
            </a:r>
            <a:endParaRPr lang="cs-CZ" sz="1800" dirty="0" smtClean="0"/>
          </a:p>
          <a:p>
            <a:r>
              <a:rPr lang="cs-CZ" sz="1800" dirty="0" smtClean="0"/>
              <a:t>13.-  </a:t>
            </a:r>
            <a:r>
              <a:rPr lang="cs-CZ" sz="1800" dirty="0" smtClean="0">
                <a:hlinkClick r:id="rId11"/>
              </a:rPr>
              <a:t>http://www.tuba.</a:t>
            </a:r>
            <a:r>
              <a:rPr lang="cs-CZ" sz="1800" dirty="0" err="1" smtClean="0">
                <a:hlinkClick r:id="rId11"/>
              </a:rPr>
              <a:t>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teraweb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eshop</a:t>
            </a:r>
            <a:r>
              <a:rPr lang="cs-CZ" sz="1800" dirty="0" smtClean="0">
                <a:hlinkClick r:id="rId11"/>
              </a:rPr>
              <a:t>/1-</a:t>
            </a:r>
            <a:r>
              <a:rPr lang="cs-CZ" sz="1800" dirty="0" err="1" smtClean="0">
                <a:hlinkClick r:id="rId11"/>
              </a:rPr>
              <a:t>Uvod</a:t>
            </a:r>
            <a:r>
              <a:rPr lang="cs-CZ" sz="1800" dirty="0" smtClean="0">
                <a:hlinkClick r:id="rId11"/>
              </a:rPr>
              <a:t>/18-3-LESNI-ROHY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Zdroje  použitých obrázků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 18.-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classicalarchives.com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composer</a:t>
            </a:r>
            <a:r>
              <a:rPr lang="cs-CZ" dirty="0" smtClean="0">
                <a:hlinkClick r:id="rId3"/>
              </a:rPr>
              <a:t>/3195.html</a:t>
            </a:r>
            <a:endParaRPr lang="cs-CZ" dirty="0" smtClean="0"/>
          </a:p>
          <a:p>
            <a:r>
              <a:rPr lang="cs-CZ" dirty="0" smtClean="0"/>
              <a:t>18.- 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citelighter.com</a:t>
            </a:r>
            <a:r>
              <a:rPr lang="cs-CZ" dirty="0" smtClean="0">
                <a:hlinkClick r:id="rId4"/>
              </a:rPr>
              <a:t>/music/</a:t>
            </a:r>
            <a:r>
              <a:rPr lang="cs-CZ" dirty="0" err="1" smtClean="0">
                <a:hlinkClick r:id="rId4"/>
              </a:rPr>
              <a:t>artists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knowledgecards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georges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bizet</a:t>
            </a:r>
            <a:endParaRPr lang="cs-CZ" dirty="0" smtClean="0"/>
          </a:p>
          <a:p>
            <a:r>
              <a:rPr lang="cs-CZ" dirty="0" smtClean="0"/>
              <a:t>19.- </a:t>
            </a:r>
            <a:r>
              <a:rPr lang="cs-CZ" dirty="0" smtClean="0">
                <a:hlinkClick r:id="rId5"/>
              </a:rPr>
              <a:t>http://www.last.</a:t>
            </a:r>
            <a:r>
              <a:rPr lang="cs-CZ" dirty="0" err="1" smtClean="0">
                <a:hlinkClick r:id="rId5"/>
              </a:rPr>
              <a:t>fm</a:t>
            </a:r>
            <a:r>
              <a:rPr lang="cs-CZ" dirty="0" smtClean="0">
                <a:hlinkClick r:id="rId5"/>
              </a:rPr>
              <a:t>/music/</a:t>
            </a:r>
            <a:r>
              <a:rPr lang="cs-CZ" dirty="0" err="1" smtClean="0">
                <a:hlinkClick r:id="rId5"/>
              </a:rPr>
              <a:t>Niccol</a:t>
            </a:r>
            <a:r>
              <a:rPr lang="cs-CZ" dirty="0" smtClean="0">
                <a:hlinkClick r:id="rId5"/>
              </a:rPr>
              <a:t>%C3%B2+</a:t>
            </a:r>
            <a:r>
              <a:rPr lang="cs-CZ" dirty="0" err="1" smtClean="0">
                <a:hlinkClick r:id="rId5"/>
              </a:rPr>
              <a:t>Paganini</a:t>
            </a:r>
            <a:endParaRPr lang="cs-CZ" dirty="0" smtClean="0"/>
          </a:p>
          <a:p>
            <a:r>
              <a:rPr lang="cs-CZ" dirty="0" smtClean="0"/>
              <a:t>19.- 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classicalarchives.com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composer</a:t>
            </a:r>
            <a:r>
              <a:rPr lang="cs-CZ" dirty="0" smtClean="0">
                <a:hlinkClick r:id="rId6"/>
              </a:rPr>
              <a:t>/3308.html</a:t>
            </a:r>
            <a:endParaRPr lang="cs-CZ" dirty="0" smtClean="0"/>
          </a:p>
          <a:p>
            <a:r>
              <a:rPr lang="cs-CZ" dirty="0" smtClean="0"/>
              <a:t>20.- </a:t>
            </a:r>
            <a:r>
              <a:rPr lang="cs-CZ" dirty="0" smtClean="0">
                <a:hlinkClick r:id="rId7"/>
              </a:rPr>
              <a:t>http://www.150681.it/</a:t>
            </a:r>
            <a:r>
              <a:rPr lang="cs-CZ" dirty="0" err="1" smtClean="0">
                <a:hlinkClick r:id="rId7"/>
              </a:rPr>
              <a:t>fryderyk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chopin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compositore</a:t>
            </a:r>
            <a:r>
              <a:rPr lang="cs-CZ" dirty="0" smtClean="0">
                <a:hlinkClick r:id="rId7"/>
              </a:rPr>
              <a:t>-e-pianista-</a:t>
            </a:r>
            <a:r>
              <a:rPr lang="cs-CZ" dirty="0" err="1" smtClean="0">
                <a:hlinkClick r:id="rId7"/>
              </a:rPr>
              <a:t>polacco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 smtClean="0"/>
              <a:t>20.- </a:t>
            </a:r>
            <a:r>
              <a:rPr lang="cs-CZ" dirty="0" smtClean="0">
                <a:hlinkClick r:id="rId8"/>
              </a:rPr>
              <a:t>http://cs.wikipedia.org/wiki/Richard_Wagner</a:t>
            </a:r>
            <a:endParaRPr lang="cs-CZ" dirty="0" smtClean="0"/>
          </a:p>
          <a:p>
            <a:r>
              <a:rPr lang="cs-CZ" dirty="0" smtClean="0"/>
              <a:t>21.-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cyberbass.com</a:t>
            </a:r>
            <a:r>
              <a:rPr lang="cs-CZ" dirty="0" smtClean="0">
                <a:hlinkClick r:id="rId9"/>
              </a:rPr>
              <a:t>/Major_</a:t>
            </a:r>
            <a:r>
              <a:rPr lang="cs-CZ" dirty="0" err="1" smtClean="0">
                <a:hlinkClick r:id="rId9"/>
              </a:rPr>
              <a:t>Works</a:t>
            </a:r>
            <a:r>
              <a:rPr lang="cs-CZ" dirty="0" smtClean="0">
                <a:hlinkClick r:id="rId9"/>
              </a:rPr>
              <a:t>/Verdi_G/</a:t>
            </a:r>
            <a:r>
              <a:rPr lang="cs-CZ" dirty="0" err="1" smtClean="0">
                <a:hlinkClick r:id="rId9"/>
              </a:rPr>
              <a:t>verdi.htm</a:t>
            </a:r>
            <a:endParaRPr lang="cs-CZ" dirty="0" smtClean="0"/>
          </a:p>
          <a:p>
            <a:r>
              <a:rPr lang="cs-CZ" dirty="0" smtClean="0"/>
              <a:t>21.-  </a:t>
            </a:r>
            <a:r>
              <a:rPr lang="cs-CZ" dirty="0" smtClean="0">
                <a:hlinkClick r:id="rId10"/>
              </a:rPr>
              <a:t>http://brahmssa.com/?p=802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1"/>
              </a:rPr>
              <a:t>http://cs.wikipedia.org/wiki/Petr_Ilji%C4%8D_%C4%8Cajkovskij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mfiles.co.uk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composers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Gustav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Mahler.htm</a:t>
            </a:r>
            <a:endParaRPr lang="cs-CZ" dirty="0" smtClean="0"/>
          </a:p>
          <a:p>
            <a:r>
              <a:rPr lang="cs-CZ" dirty="0" smtClean="0"/>
              <a:t>23.-  </a:t>
            </a:r>
            <a:r>
              <a:rPr lang="cs-CZ" dirty="0" smtClean="0">
                <a:hlinkClick r:id="rId13"/>
              </a:rPr>
              <a:t>http://cs.wikipedia.org/wiki/Ferenc_Liszt</a:t>
            </a:r>
            <a:endParaRPr lang="cs-CZ" dirty="0" smtClean="0"/>
          </a:p>
          <a:p>
            <a:r>
              <a:rPr lang="cs-CZ" dirty="0" smtClean="0"/>
              <a:t>23.-  </a:t>
            </a:r>
            <a:r>
              <a:rPr lang="cs-CZ" dirty="0" smtClean="0">
                <a:hlinkClick r:id="rId14"/>
              </a:rPr>
              <a:t>http://www.123rf.com/</a:t>
            </a:r>
            <a:r>
              <a:rPr lang="cs-CZ" dirty="0" err="1" smtClean="0">
                <a:hlinkClick r:id="rId14"/>
              </a:rPr>
              <a:t>photo</a:t>
            </a:r>
            <a:r>
              <a:rPr lang="cs-CZ" dirty="0" smtClean="0">
                <a:hlinkClick r:id="rId14"/>
              </a:rPr>
              <a:t>_15112385_</a:t>
            </a:r>
            <a:r>
              <a:rPr lang="cs-CZ" dirty="0" err="1" smtClean="0">
                <a:hlinkClick r:id="rId14"/>
              </a:rPr>
              <a:t>jacques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offenbach</a:t>
            </a:r>
            <a:r>
              <a:rPr lang="cs-CZ" dirty="0" smtClean="0">
                <a:hlinkClick r:id="rId14"/>
              </a:rPr>
              <a:t>-1819-1880-on-</a:t>
            </a:r>
            <a:r>
              <a:rPr lang="cs-CZ" dirty="0" err="1" smtClean="0">
                <a:hlinkClick r:id="rId14"/>
              </a:rPr>
              <a:t>antique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print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from</a:t>
            </a:r>
            <a:r>
              <a:rPr lang="cs-CZ" dirty="0" smtClean="0">
                <a:hlinkClick r:id="rId14"/>
              </a:rPr>
              <a:t>-1899-</a:t>
            </a:r>
            <a:r>
              <a:rPr lang="cs-CZ" dirty="0" err="1" smtClean="0">
                <a:hlinkClick r:id="rId14"/>
              </a:rPr>
              <a:t>german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born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french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composer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cellist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and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impre.html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25.-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carus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verlag.com</a:t>
            </a:r>
            <a:r>
              <a:rPr lang="cs-CZ" sz="1800" dirty="0" smtClean="0">
                <a:hlinkClick r:id="rId3"/>
              </a:rPr>
              <a:t>/index.php3?</a:t>
            </a:r>
            <a:r>
              <a:rPr lang="cs-CZ" sz="1800" dirty="0" err="1" smtClean="0">
                <a:hlinkClick r:id="rId3"/>
              </a:rPr>
              <a:t>BLink</a:t>
            </a:r>
            <a:r>
              <a:rPr lang="cs-CZ" sz="1800" dirty="0" smtClean="0">
                <a:hlinkClick r:id="rId3"/>
              </a:rPr>
              <a:t>=</a:t>
            </a:r>
            <a:r>
              <a:rPr lang="cs-CZ" sz="1800" dirty="0" err="1" smtClean="0">
                <a:hlinkClick r:id="rId3"/>
              </a:rPr>
              <a:t>Schubert</a:t>
            </a:r>
            <a:r>
              <a:rPr lang="cs-CZ" sz="1800" dirty="0" smtClean="0">
                <a:hlinkClick r:id="rId3"/>
              </a:rPr>
              <a:t>&amp;</a:t>
            </a:r>
            <a:r>
              <a:rPr lang="cs-CZ" sz="1800" dirty="0" err="1" smtClean="0">
                <a:hlinkClick r:id="rId3"/>
              </a:rPr>
              <a:t>selSprache</a:t>
            </a:r>
            <a:r>
              <a:rPr lang="cs-CZ" sz="1800" dirty="0" smtClean="0">
                <a:hlinkClick r:id="rId3"/>
              </a:rPr>
              <a:t>=1</a:t>
            </a:r>
            <a:endParaRPr lang="cs-CZ" sz="1800" dirty="0" smtClean="0"/>
          </a:p>
          <a:p>
            <a:r>
              <a:rPr lang="cs-CZ" sz="1800" dirty="0" smtClean="0"/>
              <a:t>28.-  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frederickmoyer.com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essays</a:t>
            </a:r>
            <a:r>
              <a:rPr lang="cs-CZ" sz="1800" dirty="0" smtClean="0">
                <a:hlinkClick r:id="rId4"/>
              </a:rPr>
              <a:t>/2011/04/</a:t>
            </a:r>
            <a:r>
              <a:rPr lang="cs-CZ" sz="1800" dirty="0" err="1" smtClean="0">
                <a:hlinkClick r:id="rId4"/>
              </a:rPr>
              <a:t>explore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newly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unveiled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schumann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works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 smtClean="0"/>
              <a:t>31.-  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classical.net</a:t>
            </a:r>
            <a:r>
              <a:rPr lang="cs-CZ" sz="1800" dirty="0" smtClean="0">
                <a:hlinkClick r:id="rId5"/>
              </a:rPr>
              <a:t>/music/</a:t>
            </a:r>
            <a:r>
              <a:rPr lang="cs-CZ" sz="1800" dirty="0" err="1" smtClean="0">
                <a:hlinkClick r:id="rId5"/>
              </a:rPr>
              <a:t>comp.lst</a:t>
            </a:r>
            <a:r>
              <a:rPr lang="cs-CZ" sz="1800" dirty="0" smtClean="0">
                <a:hlinkClick r:id="rId5"/>
              </a:rPr>
              <a:t>/weber.</a:t>
            </a:r>
            <a:r>
              <a:rPr lang="cs-CZ" sz="1800" dirty="0" err="1" smtClean="0">
                <a:hlinkClick r:id="rId5"/>
              </a:rPr>
              <a:t>php</a:t>
            </a:r>
            <a:endParaRPr lang="cs-CZ" sz="1800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961444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</a:p>
          <a:p>
            <a:endParaRPr lang="cs-CZ" sz="20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Zpracovala: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Mgr. </a:t>
            </a:r>
            <a:r>
              <a:rPr lang="cs-CZ" sz="2000" b="1" smtClean="0">
                <a:solidFill>
                  <a:schemeClr val="tx1"/>
                </a:solidFill>
              </a:rPr>
              <a:t>Ilona  Daňková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B69AE1-E261-451F-A525-2566EECF0DD3}" type="slidenum">
              <a:rPr lang="cs-CZ" smtClean="0"/>
              <a:pPr/>
              <a:t>35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218</TotalTime>
  <Words>1123</Words>
  <Application>Microsoft Office PowerPoint</Application>
  <PresentationFormat>Předvádění na obrazovce (4:3)</PresentationFormat>
  <Paragraphs>329</Paragraphs>
  <Slides>35</Slides>
  <Notes>35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Papír</vt:lpstr>
      <vt:lpstr>CESTA  Z  PRAVĚKU</vt:lpstr>
      <vt:lpstr>ROMANTISMUS</vt:lpstr>
      <vt:lpstr>Snímek 3</vt:lpstr>
      <vt:lpstr>ROMANTISMUS</vt:lpstr>
      <vt:lpstr>Snímek 5</vt:lpstr>
      <vt:lpstr>ROMANTISMUS</vt:lpstr>
      <vt:lpstr>ROMANTISMUS</vt:lpstr>
      <vt:lpstr>ROMANTISMUS</vt:lpstr>
      <vt:lpstr>Snímek 9</vt:lpstr>
      <vt:lpstr>ROMANTISMUS</vt:lpstr>
      <vt:lpstr>ROMANTISMUS</vt:lpstr>
      <vt:lpstr>Snímek 12</vt:lpstr>
      <vt:lpstr>ROMANTISMUS</vt:lpstr>
      <vt:lpstr>ROMANTISMUS</vt:lpstr>
      <vt:lpstr>ROMANTISMUS</vt:lpstr>
      <vt:lpstr>ROMANTISMUS</vt:lpstr>
      <vt:lpstr>Hudební skladatelé romantismu</vt:lpstr>
      <vt:lpstr>Snímek 18</vt:lpstr>
      <vt:lpstr>Snímek 19</vt:lpstr>
      <vt:lpstr>Snímek 20</vt:lpstr>
      <vt:lpstr>Snímek 21</vt:lpstr>
      <vt:lpstr>Snímek 22</vt:lpstr>
      <vt:lpstr>Snímek 23</vt:lpstr>
      <vt:lpstr>Franz Schubert</vt:lpstr>
      <vt:lpstr>Snímek 25</vt:lpstr>
      <vt:lpstr>Snímek 26</vt:lpstr>
      <vt:lpstr>Robert Schumann</vt:lpstr>
      <vt:lpstr>Robert  SCHUMANN</vt:lpstr>
      <vt:lpstr>Snímek 29</vt:lpstr>
      <vt:lpstr>Carl Maria von Weber</vt:lpstr>
      <vt:lpstr>Snímek 31</vt:lpstr>
      <vt:lpstr>Zdroje  použitých obrázků</vt:lpstr>
      <vt:lpstr>Snímek 33</vt:lpstr>
      <vt:lpstr>Snímek 34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</dc:title>
  <dc:creator>Ilonka</dc:creator>
  <cp:lastModifiedBy>Ilonka</cp:lastModifiedBy>
  <cp:revision>25</cp:revision>
  <dcterms:created xsi:type="dcterms:W3CDTF">2013-01-08T19:35:58Z</dcterms:created>
  <dcterms:modified xsi:type="dcterms:W3CDTF">2013-01-27T14:45:55Z</dcterms:modified>
</cp:coreProperties>
</file>