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59" r:id="rId4"/>
    <p:sldId id="260" r:id="rId5"/>
    <p:sldId id="270" r:id="rId6"/>
    <p:sldId id="266" r:id="rId7"/>
    <p:sldId id="261" r:id="rId8"/>
    <p:sldId id="271" r:id="rId9"/>
    <p:sldId id="262" r:id="rId10"/>
    <p:sldId id="263" r:id="rId11"/>
    <p:sldId id="264" r:id="rId12"/>
    <p:sldId id="272" r:id="rId13"/>
    <p:sldId id="269" r:id="rId14"/>
    <p:sldId id="273" r:id="rId15"/>
    <p:sldId id="268" r:id="rId16"/>
    <p:sldId id="275" r:id="rId17"/>
    <p:sldId id="267" r:id="rId18"/>
    <p:sldId id="276" r:id="rId19"/>
    <p:sldId id="265" r:id="rId20"/>
    <p:sldId id="258" r:id="rId21"/>
    <p:sldId id="274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B32DC-5015-4691-A0A9-15C67CD690E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5EE842-1B0B-4118-B18B-D7C18B3659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1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5EE842-1B0B-4118-B18B-D7C18B3659C8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88A6ADE-A4BE-4DB8-8DEA-40BC3BAE9DB6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E0A3A8-643A-496B-8A7C-13F869206C4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A597CF5-58E4-4124-BDA8-F9D1AEA73EB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DA908C-04FC-4168-8214-6B0A6972DA6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D3FA35-2331-4B4C-9682-5758E475D54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B26D72-8038-46DB-BDB3-8D0A5E474455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3332B9-25EE-470C-85D7-8DFDF781FAA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E144B93-2766-4528-8CE3-8AEECE5D1BB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9CF6AA5-4549-46A1-AB48-B4641727B6E4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7CA88F-831B-4CE7-9245-B5F825BC985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0859F4-1254-4EA5-A73C-B01D46BCF1F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1" name="applaus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87AFEF31-A781-49DB-9123-048184A786F6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599AB98-EDB8-4751-8A09-FEE86E107A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trips dir="rd"/>
    <p:sndAc>
      <p:stSnd>
        <p:snd r:embed="rId13" name="applause.wav"/>
      </p:stSnd>
    </p:sndAc>
  </p:transition>
  <p:hf hdr="0" dt="0"/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photo.mazlik.net/fotogalerie-/kryl-karel" TargetMode="External"/><Relationship Id="rId13" Type="http://schemas.openxmlformats.org/officeDocument/2006/relationships/hyperlink" Target="http://guittard.wordpress.com/2008/05/07/influencing-society-through-music/" TargetMode="External"/><Relationship Id="rId3" Type="http://schemas.openxmlformats.org/officeDocument/2006/relationships/audio" Target="../media/audio1.wav"/><Relationship Id="rId7" Type="http://schemas.openxmlformats.org/officeDocument/2006/relationships/hyperlink" Target="http://www.udolidesu.cz/historie.php?detail=no" TargetMode="External"/><Relationship Id="rId12" Type="http://schemas.openxmlformats.org/officeDocument/2006/relationships/hyperlink" Target="http://leccos.com/index.php/clanky/tamburina" TargetMode="External"/><Relationship Id="rId2" Type="http://schemas.openxmlformats.org/officeDocument/2006/relationships/notesSlide" Target="../notesSlides/notesSlide20.xml"/><Relationship Id="rId16" Type="http://schemas.openxmlformats.org/officeDocument/2006/relationships/hyperlink" Target="http://www.husovka.info/program/?kdy=minule&amp;sekce=mesicni-progra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rampnet.sk/tvorivost/kt_rezbarov/ktr.htm" TargetMode="External"/><Relationship Id="rId11" Type="http://schemas.openxmlformats.org/officeDocument/2006/relationships/hyperlink" Target="http://hudebni-dum.cz/good.php?goodId:7653|Stagg-CAS-WT-kastanety" TargetMode="External"/><Relationship Id="rId5" Type="http://schemas.openxmlformats.org/officeDocument/2006/relationships/hyperlink" Target="http://www.noty-video.cz/novinky/Trampske-pisne-1920-1939-CD" TargetMode="External"/><Relationship Id="rId15" Type="http://schemas.openxmlformats.org/officeDocument/2006/relationships/hyperlink" Target="http://www.topzine.cz/karel-plihal-do-textu-mi-vzdycky-neco-osobniho-prosakne" TargetMode="External"/><Relationship Id="rId10" Type="http://schemas.openxmlformats.org/officeDocument/2006/relationships/hyperlink" Target="http://www.electropiknik.cz/nohavica-v-sale-musilka-zahajil-serii-brnenskych-koncertu/" TargetMode="External"/><Relationship Id="rId4" Type="http://schemas.openxmlformats.org/officeDocument/2006/relationships/hyperlink" Target="http://jizak.info/?p=306" TargetMode="External"/><Relationship Id="rId9" Type="http://schemas.openxmlformats.org/officeDocument/2006/relationships/hyperlink" Target="http://hutka.wz.cz/" TargetMode="External"/><Relationship Id="rId14" Type="http://schemas.openxmlformats.org/officeDocument/2006/relationships/hyperlink" Target="http://www.itok.cz/clanky/kultura/pepa-nos-nestarne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ramofonove-desky.cz/okudzava-bulat-bulat-okudzava/d-77207/" TargetMode="External"/><Relationship Id="rId13" Type="http://schemas.openxmlformats.org/officeDocument/2006/relationships/hyperlink" Target="http://jizak.info/?p=306" TargetMode="External"/><Relationship Id="rId3" Type="http://schemas.openxmlformats.org/officeDocument/2006/relationships/audio" Target="../media/audio1.wav"/><Relationship Id="rId7" Type="http://schemas.openxmlformats.org/officeDocument/2006/relationships/hyperlink" Target="http://www.literarky.cz/index_o.php?p=clanek&amp;id=2192&amp;rok=2006&amp;cislo=22" TargetMode="External"/><Relationship Id="rId12" Type="http://schemas.openxmlformats.org/officeDocument/2006/relationships/hyperlink" Target="http://worldnaturephoto.com/galerie/lide-people-leute/lide-people-leute/6430-porta-plzen-1989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utogramy.blgz.cz/2011/07/Folkova-skupina-HOP-TROP.html" TargetMode="External"/><Relationship Id="rId11" Type="http://schemas.openxmlformats.org/officeDocument/2006/relationships/hyperlink" Target="http://vrtaci.ic.cz/?q=porta-plzen-1988" TargetMode="External"/><Relationship Id="rId5" Type="http://schemas.openxmlformats.org/officeDocument/2006/relationships/hyperlink" Target="http://www.zlutelazne.cz/program/koncert-cechomor-98/" TargetMode="External"/><Relationship Id="rId10" Type="http://schemas.openxmlformats.org/officeDocument/2006/relationships/hyperlink" Target="http://www.dokempu.cz/clanky/festival-porta-25-27-6-2010-683/" TargetMode="External"/><Relationship Id="rId4" Type="http://schemas.openxmlformats.org/officeDocument/2006/relationships/hyperlink" Target="http://nc-zpevnik.wz.cz/67_franky_dlouhan.html" TargetMode="External"/><Relationship Id="rId9" Type="http://schemas.openxmlformats.org/officeDocument/2006/relationships/hyperlink" Target="http://cs.wikipedia.org/wiki/Bob_Dylan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FOLK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ICT 2-1-58</a:t>
            </a:r>
            <a:endParaRPr lang="cs-CZ" sz="2400" dirty="0"/>
          </a:p>
        </p:txBody>
      </p:sp>
      <p:pic>
        <p:nvPicPr>
          <p:cNvPr id="27650" name="Picture 2" descr="http://jizak.info/wp-content/uploads/2010/04/kytara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01478">
            <a:off x="494034" y="1831120"/>
            <a:ext cx="5778286" cy="3686548"/>
          </a:xfrm>
          <a:prstGeom prst="hear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1331640" y="6309320"/>
            <a:ext cx="4680520" cy="548680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Folk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žánr</a:t>
            </a:r>
          </a:p>
          <a:p>
            <a:r>
              <a:rPr lang="cs-CZ" dirty="0" smtClean="0"/>
              <a:t>kořeny  má v anglosaských zemích</a:t>
            </a:r>
          </a:p>
          <a:p>
            <a:r>
              <a:rPr lang="cs-CZ" dirty="0" smtClean="0"/>
              <a:t>vzniká v 60.letech 20.století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folk</a:t>
            </a:r>
            <a:r>
              <a:rPr lang="cs-CZ" dirty="0" smtClean="0"/>
              <a:t> = (</a:t>
            </a:r>
            <a:r>
              <a:rPr lang="cs-CZ" i="1" dirty="0" smtClean="0"/>
              <a:t>v angličtině</a:t>
            </a:r>
            <a:r>
              <a:rPr lang="cs-CZ" dirty="0" smtClean="0"/>
              <a:t>)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</a:t>
            </a:r>
            <a:r>
              <a:rPr lang="cs-CZ" dirty="0" smtClean="0"/>
              <a:t>  - respektive anglosaskou lidovou písničku</a:t>
            </a:r>
          </a:p>
          <a:p>
            <a:r>
              <a:rPr lang="cs-CZ" b="1" dirty="0" smtClean="0"/>
              <a:t>amatérská hudební </a:t>
            </a:r>
            <a:r>
              <a:rPr lang="cs-CZ" b="1" dirty="0" smtClean="0"/>
              <a:t>tvorba</a:t>
            </a:r>
            <a:r>
              <a:rPr lang="cs-CZ" dirty="0" smtClean="0"/>
              <a:t> </a:t>
            </a:r>
            <a:r>
              <a:rPr lang="cs-CZ" dirty="0" smtClean="0"/>
              <a:t>a její </a:t>
            </a:r>
            <a:r>
              <a:rPr lang="cs-CZ" b="1" dirty="0" smtClean="0"/>
              <a:t>amatérské hudební provozování</a:t>
            </a:r>
            <a:r>
              <a:rPr lang="cs-CZ" dirty="0" smtClean="0"/>
              <a:t> respektive </a:t>
            </a:r>
            <a:r>
              <a:rPr lang="cs-CZ" b="1" dirty="0" smtClean="0"/>
              <a:t>amatérské písničkářství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Folk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termín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folk</a:t>
            </a:r>
            <a:r>
              <a:rPr lang="cs-CZ" dirty="0" smtClean="0"/>
              <a:t> (národ, lidé) odkazuje k hudbě lidové</a:t>
            </a:r>
          </a:p>
          <a:p>
            <a:r>
              <a:rPr lang="cs-CZ" dirty="0" smtClean="0"/>
              <a:t>vychází ze zvyků a místních kořenů</a:t>
            </a:r>
          </a:p>
          <a:p>
            <a:r>
              <a:rPr lang="cs-CZ" dirty="0" smtClean="0"/>
              <a:t>v posledních zhruba padesáti letech se ovšem význam  termínu folk posunul směrem ke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klasickému písničkářství</a:t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typický autorský projev a obsahová výpověď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Folk  v českých zemích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vzniká na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počátku 20. století   </a:t>
            </a:r>
            <a:r>
              <a:rPr lang="cs-CZ" i="1" dirty="0" smtClean="0"/>
              <a:t>(asi 40 let před oficiálně uváděným vznikem folkové hudby)</a:t>
            </a:r>
          </a:p>
          <a:p>
            <a:pPr algn="ctr"/>
            <a:r>
              <a:rPr lang="cs-CZ" dirty="0" smtClean="0"/>
              <a:t>vyvíjel se žánr, který vykazoval znaky folku = 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trampské písničkářství </a:t>
            </a:r>
          </a:p>
          <a:p>
            <a:r>
              <a:rPr lang="cs-CZ" b="1" i="1" dirty="0" smtClean="0"/>
              <a:t>tramp</a:t>
            </a:r>
            <a:r>
              <a:rPr lang="cs-CZ" b="1" dirty="0" smtClean="0"/>
              <a:t> </a:t>
            </a:r>
            <a:r>
              <a:rPr lang="cs-CZ" dirty="0" smtClean="0"/>
              <a:t>= jít pěšky, putovat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trempové</a:t>
            </a:r>
            <a:r>
              <a:rPr lang="cs-CZ" dirty="0" smtClean="0"/>
              <a:t> = sami skládali a textovali písně</a:t>
            </a:r>
          </a:p>
          <a:p>
            <a:r>
              <a:rPr lang="cs-CZ" dirty="0" smtClean="0"/>
              <a:t> kladli důraz na obsah</a:t>
            </a:r>
          </a:p>
          <a:p>
            <a:r>
              <a:rPr lang="cs-CZ" dirty="0" smtClean="0"/>
              <a:t> hudba, spojená se specifickým způsobem života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</a:t>
            </a:r>
            <a:r>
              <a:rPr lang="cs-CZ" dirty="0" smtClean="0"/>
              <a:t> únik před přetechnizovaným  světem, </a:t>
            </a:r>
            <a:r>
              <a:rPr lang="cs-CZ" dirty="0" smtClean="0"/>
              <a:t> poměry </a:t>
            </a:r>
            <a:r>
              <a:rPr lang="cs-CZ" dirty="0" smtClean="0"/>
              <a:t>ve společnosti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www.noty-video.cz/var/plain_site/storage/images/zpevniky/trampske-pisne-1920-1939-cd/trampske-pisne-1920-1939/33146-2-cze-CZ/Trampske-pisne-1920-193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04664"/>
            <a:ext cx="4032448" cy="57364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3796" name="Picture 4" descr="http://www.trampnet.sk/tvorivost/kt_rezbarov2/1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07496" y="3548232"/>
            <a:ext cx="4140968" cy="27560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3800" name="Picture 8" descr="http://www.udolidesu.cz/fotky/historie0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548680"/>
            <a:ext cx="3899720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Folkoví interpreti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autoři </a:t>
            </a:r>
          </a:p>
          <a:p>
            <a:r>
              <a:rPr lang="cs-CZ" dirty="0" smtClean="0"/>
              <a:t>hudba je formou osobní zpovědi, popřípadě revolty</a:t>
            </a:r>
          </a:p>
          <a:p>
            <a:r>
              <a:rPr lang="cs-CZ" dirty="0" smtClean="0"/>
              <a:t>měli společné to, že podávali osobní výpověď, sdělovali své pocity a myšlenky</a:t>
            </a:r>
          </a:p>
          <a:p>
            <a:r>
              <a:rPr lang="cs-CZ" dirty="0" smtClean="0"/>
              <a:t>ve svých textech reagovali  na aktuální události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Folkoví interpreti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zemích s komunistickým režimem byla skupina „</a:t>
            </a:r>
            <a:r>
              <a:rPr lang="cs-CZ" dirty="0" err="1" smtClean="0"/>
              <a:t>folkařů</a:t>
            </a:r>
            <a:r>
              <a:rPr lang="cs-CZ" dirty="0" smtClean="0"/>
              <a:t>“, kteří se ve svých textech systematicky bojovali proti totalitním režimům  - ( často za to byli trestáni)</a:t>
            </a:r>
          </a:p>
          <a:p>
            <a:r>
              <a:rPr lang="cs-CZ" dirty="0" smtClean="0"/>
              <a:t>z českých písničkářů: </a:t>
            </a:r>
          </a:p>
          <a:p>
            <a:r>
              <a:rPr lang="cs-CZ" b="1" dirty="0" smtClean="0"/>
              <a:t>      Karel Kryl</a:t>
            </a:r>
          </a:p>
          <a:p>
            <a:r>
              <a:rPr lang="cs-CZ" dirty="0" smtClean="0"/>
              <a:t>      </a:t>
            </a:r>
            <a:r>
              <a:rPr lang="cs-CZ" b="1" dirty="0" smtClean="0"/>
              <a:t>Jaroslav </a:t>
            </a:r>
            <a:r>
              <a:rPr lang="cs-CZ" b="1" dirty="0" err="1" smtClean="0"/>
              <a:t>Hutka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      Jaromír </a:t>
            </a:r>
            <a:r>
              <a:rPr lang="cs-CZ" b="1" dirty="0" smtClean="0"/>
              <a:t>Nohavica</a:t>
            </a:r>
            <a:endParaRPr lang="cs-CZ" dirty="0" smtClean="0"/>
          </a:p>
          <a:p>
            <a:r>
              <a:rPr lang="cs-CZ" dirty="0" smtClean="0"/>
              <a:t>ze světových  - oba SSSR</a:t>
            </a:r>
          </a:p>
          <a:p>
            <a:r>
              <a:rPr lang="cs-CZ" b="1" dirty="0" smtClean="0"/>
              <a:t>       Vladimír </a:t>
            </a:r>
            <a:r>
              <a:rPr lang="cs-CZ" b="1" dirty="0" err="1" smtClean="0"/>
              <a:t>Vysockij</a:t>
            </a:r>
            <a:endParaRPr lang="cs-CZ" dirty="0" smtClean="0"/>
          </a:p>
          <a:p>
            <a:r>
              <a:rPr lang="cs-CZ" b="1" dirty="0" smtClean="0"/>
              <a:t>       Bulat </a:t>
            </a:r>
            <a:r>
              <a:rPr lang="cs-CZ" b="1" dirty="0" err="1" smtClean="0"/>
              <a:t>Okudžava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4" name="Picture 4" descr="http://photo.mazlik.net/userFiles/fotky/kryl/kryl-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04664"/>
            <a:ext cx="4248472" cy="47872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6086" name="Picture 6" descr="http://hutka.wz.cz/hutka-tituln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81500" y="3236363"/>
            <a:ext cx="4438972" cy="32848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6088" name="Picture 8" descr="http://www.electropiknik.cz/wp-content/uploads/2013/01/Jaromir-NOHAVICA-velik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32656"/>
            <a:ext cx="3722315" cy="27978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Typické nástroje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kytara</a:t>
            </a:r>
          </a:p>
          <a:p>
            <a:r>
              <a:rPr lang="cs-CZ" dirty="0" smtClean="0"/>
              <a:t>harmonika</a:t>
            </a:r>
          </a:p>
          <a:p>
            <a:r>
              <a:rPr lang="cs-CZ" dirty="0" smtClean="0"/>
              <a:t>bicí nástroje - kastaněty, tamburíny </a:t>
            </a:r>
          </a:p>
          <a:p>
            <a:r>
              <a:rPr lang="cs-CZ" dirty="0" smtClean="0"/>
              <a:t>balalajka  - </a:t>
            </a:r>
            <a:r>
              <a:rPr lang="cs-CZ" i="1" dirty="0" smtClean="0"/>
              <a:t>nástroje typické pro region </a:t>
            </a:r>
          </a:p>
          <a:p>
            <a:endParaRPr lang="cs-CZ" dirty="0"/>
          </a:p>
        </p:txBody>
      </p:sp>
      <p:pic>
        <p:nvPicPr>
          <p:cNvPr id="6146" name="Picture 2" descr="http://hudebni-dum.cz/img/goods/default/765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645024"/>
            <a:ext cx="2808312" cy="29875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8" name="Picture 4" descr="http://leccos.com/pics/pic/tamburi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789040"/>
            <a:ext cx="4032448" cy="26882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Příbuzné žánry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lidové písně</a:t>
            </a:r>
          </a:p>
          <a:p>
            <a:r>
              <a:rPr lang="cs-CZ" dirty="0" smtClean="0"/>
              <a:t>dětské písně</a:t>
            </a:r>
          </a:p>
          <a:p>
            <a:r>
              <a:rPr lang="cs-CZ" dirty="0" smtClean="0"/>
              <a:t>ukolébavky</a:t>
            </a:r>
          </a:p>
          <a:p>
            <a:r>
              <a:rPr lang="cs-CZ" dirty="0" smtClean="0"/>
              <a:t>protest-songy</a:t>
            </a:r>
          </a:p>
          <a:p>
            <a:r>
              <a:rPr lang="cs-CZ" dirty="0" smtClean="0"/>
              <a:t>válečné písně</a:t>
            </a:r>
          </a:p>
          <a:p>
            <a:r>
              <a:rPr lang="cs-CZ" dirty="0" smtClean="0"/>
              <a:t>folk rock</a:t>
            </a:r>
          </a:p>
          <a:p>
            <a:r>
              <a:rPr lang="cs-CZ" dirty="0" smtClean="0"/>
              <a:t>šanson</a:t>
            </a:r>
          </a:p>
          <a:p>
            <a:endParaRPr lang="cs-CZ" dirty="0"/>
          </a:p>
        </p:txBody>
      </p:sp>
      <p:pic>
        <p:nvPicPr>
          <p:cNvPr id="4099" name="Picture 3" descr="http://guittard.files.wordpress.com/2008/05/countryjoe_jimmarshal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708920"/>
            <a:ext cx="4762500" cy="31242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Folkoví interpreti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 Kryl</a:t>
            </a:r>
          </a:p>
          <a:p>
            <a:r>
              <a:rPr lang="cs-CZ" dirty="0" smtClean="0"/>
              <a:t>Jaromír </a:t>
            </a:r>
            <a:r>
              <a:rPr lang="cs-CZ" dirty="0" err="1" smtClean="0"/>
              <a:t>Nohavica</a:t>
            </a:r>
            <a:endParaRPr lang="cs-CZ" dirty="0" smtClean="0"/>
          </a:p>
          <a:p>
            <a:r>
              <a:rPr lang="cs-CZ" dirty="0" smtClean="0"/>
              <a:t>Hana a Petr Ulrichovi</a:t>
            </a:r>
          </a:p>
          <a:p>
            <a:r>
              <a:rPr lang="cs-CZ" dirty="0" err="1" smtClean="0"/>
              <a:t>Wabi</a:t>
            </a:r>
            <a:r>
              <a:rPr lang="cs-CZ" dirty="0" smtClean="0"/>
              <a:t> Daněk</a:t>
            </a:r>
          </a:p>
          <a:p>
            <a:r>
              <a:rPr lang="cs-CZ" dirty="0" smtClean="0"/>
              <a:t>Pepa Nos</a:t>
            </a:r>
          </a:p>
          <a:p>
            <a:r>
              <a:rPr lang="cs-CZ" dirty="0" smtClean="0"/>
              <a:t>Karel </a:t>
            </a:r>
            <a:r>
              <a:rPr lang="cs-CZ" dirty="0" err="1" smtClean="0"/>
              <a:t>Plíhal</a:t>
            </a:r>
            <a:endParaRPr lang="cs-CZ" dirty="0" smtClean="0"/>
          </a:p>
          <a:p>
            <a:r>
              <a:rPr lang="cs-CZ" dirty="0" smtClean="0"/>
              <a:t>Vlasta </a:t>
            </a:r>
            <a:r>
              <a:rPr lang="cs-CZ" dirty="0" err="1" smtClean="0"/>
              <a:t>Redl</a:t>
            </a:r>
            <a:endParaRPr lang="cs-CZ" dirty="0" smtClean="0"/>
          </a:p>
          <a:p>
            <a:r>
              <a:rPr lang="cs-CZ" dirty="0" smtClean="0"/>
              <a:t>Slávek Janoušek</a:t>
            </a:r>
          </a:p>
          <a:p>
            <a:r>
              <a:rPr lang="cs-CZ" dirty="0" smtClean="0"/>
              <a:t>Kapitán </a:t>
            </a:r>
            <a:r>
              <a:rPr lang="cs-CZ" dirty="0" err="1" smtClean="0"/>
              <a:t>Kid</a:t>
            </a:r>
            <a:endParaRPr lang="cs-CZ" dirty="0" smtClean="0"/>
          </a:p>
          <a:p>
            <a:r>
              <a:rPr lang="cs-CZ" dirty="0" smtClean="0"/>
              <a:t>Karel </a:t>
            </a:r>
            <a:r>
              <a:rPr lang="cs-CZ" dirty="0" err="1" smtClean="0"/>
              <a:t>Plíhal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45920"/>
            <a:ext cx="4186808" cy="4526280"/>
          </a:xfrm>
        </p:spPr>
        <p:txBody>
          <a:bodyPr/>
          <a:lstStyle/>
          <a:p>
            <a:r>
              <a:rPr lang="cs-CZ" dirty="0" smtClean="0"/>
              <a:t>Jan Nedvěd</a:t>
            </a:r>
          </a:p>
          <a:p>
            <a:r>
              <a:rPr lang="cs-CZ" dirty="0" smtClean="0"/>
              <a:t>František Nedvěd</a:t>
            </a:r>
          </a:p>
          <a:p>
            <a:r>
              <a:rPr lang="cs-CZ" dirty="0" smtClean="0"/>
              <a:t>Jaroslav </a:t>
            </a:r>
            <a:r>
              <a:rPr lang="cs-CZ" dirty="0" err="1" smtClean="0"/>
              <a:t>Hutka</a:t>
            </a:r>
            <a:endParaRPr lang="cs-CZ" dirty="0" smtClean="0"/>
          </a:p>
          <a:p>
            <a:r>
              <a:rPr lang="cs-CZ" dirty="0" smtClean="0"/>
              <a:t>Tomáš Klus</a:t>
            </a:r>
          </a:p>
          <a:p>
            <a:r>
              <a:rPr lang="cs-CZ" dirty="0" smtClean="0"/>
              <a:t>Voskovec+Werich</a:t>
            </a:r>
          </a:p>
          <a:p>
            <a:r>
              <a:rPr lang="cs-CZ" dirty="0" smtClean="0"/>
              <a:t>Suchý + </a:t>
            </a:r>
            <a:r>
              <a:rPr lang="cs-CZ" dirty="0" err="1" smtClean="0"/>
              <a:t>Šlitr</a:t>
            </a:r>
            <a:endParaRPr lang="cs-CZ" dirty="0" smtClean="0"/>
          </a:p>
          <a:p>
            <a:r>
              <a:rPr lang="cs-CZ" dirty="0" smtClean="0"/>
              <a:t>Pavel Dobeš</a:t>
            </a:r>
          </a:p>
          <a:p>
            <a:r>
              <a:rPr lang="cs-CZ" dirty="0" smtClean="0"/>
              <a:t>Ivo Jahelka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Žalman</a:t>
            </a:r>
            <a:r>
              <a:rPr lang="cs-CZ" dirty="0" smtClean="0"/>
              <a:t> </a:t>
            </a:r>
            <a:r>
              <a:rPr lang="cs-CZ" dirty="0" err="1" smtClean="0"/>
              <a:t>Lohonka</a:t>
            </a:r>
            <a:endParaRPr lang="cs-CZ" dirty="0" smtClean="0"/>
          </a:p>
          <a:p>
            <a:r>
              <a:rPr lang="cs-CZ" dirty="0" smtClean="0"/>
              <a:t>Paleček + Janík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http://cdn.itok.cz/photologue/photos/cache/nos_tok__displa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620688"/>
            <a:ext cx="3231990" cy="38164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8132" name="Picture 4" descr="http://www.topzine.cz/wp-content/uploads/2010/04/pliha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04664"/>
            <a:ext cx="3606250" cy="27089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8134" name="Picture 6" descr="http://www.husovka.info/forplugin/images_events/2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4149080"/>
            <a:ext cx="3145532" cy="23591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8136" name="Picture 8" descr="http://b.wz.cz/upload/a/autogramy_blgz_cz/201108/394/zalman_360x27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2780928"/>
            <a:ext cx="3105472" cy="23291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Folkové skupiny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Spirituál Kvintet</a:t>
            </a:r>
          </a:p>
          <a:p>
            <a:r>
              <a:rPr lang="cs-CZ" dirty="0" smtClean="0"/>
              <a:t>Hop Trop</a:t>
            </a:r>
          </a:p>
          <a:p>
            <a:r>
              <a:rPr lang="cs-CZ" dirty="0" smtClean="0"/>
              <a:t>Kamelot</a:t>
            </a:r>
          </a:p>
          <a:p>
            <a:r>
              <a:rPr lang="cs-CZ" dirty="0" err="1" smtClean="0"/>
              <a:t>Čechomor</a:t>
            </a:r>
            <a:endParaRPr lang="cs-CZ" dirty="0" smtClean="0"/>
          </a:p>
          <a:p>
            <a:r>
              <a:rPr lang="cs-CZ" dirty="0" smtClean="0"/>
              <a:t>Bratři Ebenové</a:t>
            </a:r>
          </a:p>
          <a:p>
            <a:r>
              <a:rPr lang="cs-CZ" dirty="0" smtClean="0"/>
              <a:t>Brontosauři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http://nc-zpevnik.wz.cz/images3/brontosaur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04664"/>
            <a:ext cx="3838575" cy="33051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0180" name="Picture 4" descr="http://www.zlutelazne.cz/upload/Cechomo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556792"/>
            <a:ext cx="4176464" cy="29151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0182" name="Picture 6" descr="http://b.wz.cz/upload/a/autogramy_blgz_cz/201107/339/ht_359x28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3645024"/>
            <a:ext cx="3577975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Zahraniční folkoví </a:t>
            </a:r>
            <a:r>
              <a:rPr lang="cs-CZ" sz="4800" dirty="0" err="1" smtClean="0"/>
              <a:t>intrepreti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Bob </a:t>
            </a:r>
            <a:r>
              <a:rPr lang="cs-CZ" dirty="0" err="1" smtClean="0"/>
              <a:t>Dylan</a:t>
            </a:r>
            <a:endParaRPr lang="cs-CZ" dirty="0" smtClean="0"/>
          </a:p>
          <a:p>
            <a:r>
              <a:rPr lang="cs-CZ" dirty="0" smtClean="0"/>
              <a:t>Leonard </a:t>
            </a:r>
            <a:r>
              <a:rPr lang="cs-CZ" dirty="0" err="1" smtClean="0"/>
              <a:t>Cohen</a:t>
            </a:r>
            <a:endParaRPr lang="cs-CZ" dirty="0" smtClean="0"/>
          </a:p>
          <a:p>
            <a:pPr lvl="0"/>
            <a:r>
              <a:rPr lang="cs-CZ" dirty="0" smtClean="0"/>
              <a:t>Judy </a:t>
            </a:r>
            <a:r>
              <a:rPr lang="cs-CZ" dirty="0" err="1" smtClean="0"/>
              <a:t>Collinsová</a:t>
            </a:r>
            <a:endParaRPr lang="cs-CZ" dirty="0" smtClean="0"/>
          </a:p>
          <a:p>
            <a:r>
              <a:rPr lang="cs-CZ" dirty="0" smtClean="0"/>
              <a:t>Vladimír </a:t>
            </a:r>
            <a:r>
              <a:rPr lang="cs-CZ" dirty="0" err="1" smtClean="0"/>
              <a:t>Vysockij</a:t>
            </a:r>
            <a:endParaRPr lang="cs-CZ" dirty="0" smtClean="0"/>
          </a:p>
          <a:p>
            <a:r>
              <a:rPr lang="cs-CZ" dirty="0" smtClean="0"/>
              <a:t>Bulat </a:t>
            </a:r>
            <a:r>
              <a:rPr lang="cs-CZ" dirty="0" err="1" smtClean="0"/>
              <a:t>Okudžava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http://www.literarky.cz/fotky/0606/ltn_300_215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692696"/>
            <a:ext cx="2857500" cy="4991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4276" name="Picture 4" descr="http://www.gramofonove-desky.cz/fotocache/bigorig/bulat-melodij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636912"/>
            <a:ext cx="3790950" cy="381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4278" name="Picture 6" descr="http://upload.wikimedia.org/wikipedia/commons/thumb/2/28/Joan_Baez_Bob_Dylan_crop.jpg/220px-Joan_Baez_Bob_Dylan_crop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836712"/>
            <a:ext cx="2749889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Festival Porta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založen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1967</a:t>
            </a:r>
            <a:r>
              <a:rPr lang="cs-CZ" dirty="0" smtClean="0"/>
              <a:t> 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Ústí nad Labem</a:t>
            </a:r>
          </a:p>
          <a:p>
            <a:r>
              <a:rPr lang="cs-CZ" dirty="0" smtClean="0"/>
              <a:t>1981 – 1990 –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Plzeňské Porty 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9938" name="Picture 2" descr="http://www.dokempu.cz/media/Image/posts/683/tituln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924944"/>
            <a:ext cx="4669793" cy="3645794"/>
          </a:xfrm>
          <a:prstGeom prst="teardrop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9940" name="Picture 4" descr="http://vrtaci.ic.cz/files/images/PortaPlzen198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3140968"/>
            <a:ext cx="3384376" cy="31180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http://worldnaturephoto.com/images/detail/porta-plzen-1989_643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1124744"/>
            <a:ext cx="6984776" cy="48194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Folk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folk klade mimořádný důraz na myšlenky či emoce obsažené v textu písně</a:t>
            </a:r>
          </a:p>
          <a:p>
            <a:pPr lvl="0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podstatou folkové písně a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jedním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jejích nejcharakterističtějších rysů je schopnost aktuálně, adresně a obsahově konkrétně reagovat na nejrůznější stránky společenského dění či osobních prožitků autora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Zdroje použitých obrázků</a:t>
            </a:r>
            <a:r>
              <a:rPr lang="cs-CZ" dirty="0" smtClean="0">
                <a:solidFill>
                  <a:srgbClr val="92D050"/>
                </a:solidFill>
              </a:rPr>
              <a:t>: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1.- </a:t>
            </a:r>
            <a:r>
              <a:rPr lang="cs-CZ" dirty="0" smtClean="0">
                <a:hlinkClick r:id="rId4"/>
              </a:rPr>
              <a:t>http://jizak.info/?p=306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5"/>
              </a:rPr>
              <a:t>http://www.noty-video.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/novinky/</a:t>
            </a:r>
            <a:r>
              <a:rPr lang="cs-CZ" dirty="0" err="1" smtClean="0">
                <a:hlinkClick r:id="rId5"/>
              </a:rPr>
              <a:t>Trampske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pisne</a:t>
            </a:r>
            <a:r>
              <a:rPr lang="cs-CZ" dirty="0" smtClean="0">
                <a:hlinkClick r:id="rId5"/>
              </a:rPr>
              <a:t>-1920-1939-CD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trampnet.sk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tvorivost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kt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rezbarov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ktr.htm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udolidesu.cz</a:t>
            </a:r>
            <a:r>
              <a:rPr lang="cs-CZ" dirty="0" smtClean="0">
                <a:hlinkClick r:id="rId7"/>
              </a:rPr>
              <a:t>/historie.</a:t>
            </a:r>
            <a:r>
              <a:rPr lang="cs-CZ" dirty="0" err="1" smtClean="0">
                <a:hlinkClick r:id="rId7"/>
              </a:rPr>
              <a:t>php</a:t>
            </a:r>
            <a:r>
              <a:rPr lang="cs-CZ" dirty="0" smtClean="0">
                <a:hlinkClick r:id="rId7"/>
              </a:rPr>
              <a:t>?detail=no</a:t>
            </a:r>
            <a:endParaRPr lang="cs-CZ" dirty="0" smtClean="0"/>
          </a:p>
          <a:p>
            <a:r>
              <a:rPr lang="cs-CZ" dirty="0" smtClean="0"/>
              <a:t>8.- </a:t>
            </a:r>
            <a:r>
              <a:rPr lang="cs-CZ" dirty="0" smtClean="0">
                <a:hlinkClick r:id="rId8"/>
              </a:rPr>
              <a:t>http://photo.mazlik.net/fotogalerie-/kryl-karel</a:t>
            </a:r>
            <a:endParaRPr lang="cs-CZ" dirty="0" smtClean="0"/>
          </a:p>
          <a:p>
            <a:r>
              <a:rPr lang="cs-CZ" dirty="0" smtClean="0"/>
              <a:t>8.- </a:t>
            </a:r>
            <a:r>
              <a:rPr lang="cs-CZ" dirty="0" smtClean="0">
                <a:hlinkClick r:id="rId9"/>
              </a:rPr>
              <a:t>http://hutka.wz.cz/</a:t>
            </a:r>
            <a:endParaRPr lang="cs-CZ" dirty="0" smtClean="0"/>
          </a:p>
          <a:p>
            <a:r>
              <a:rPr lang="cs-CZ" dirty="0" smtClean="0"/>
              <a:t>8.-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electropiknik.cz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nohavica</a:t>
            </a:r>
            <a:r>
              <a:rPr lang="cs-CZ" dirty="0" smtClean="0">
                <a:hlinkClick r:id="rId10"/>
              </a:rPr>
              <a:t>-v-</a:t>
            </a:r>
            <a:r>
              <a:rPr lang="cs-CZ" dirty="0" err="1" smtClean="0">
                <a:hlinkClick r:id="rId10"/>
              </a:rPr>
              <a:t>sale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musilka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zahajil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serii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brnenskych</a:t>
            </a:r>
            <a:r>
              <a:rPr lang="cs-CZ" dirty="0" smtClean="0">
                <a:hlinkClick r:id="rId10"/>
              </a:rPr>
              <a:t>-koncertu/</a:t>
            </a:r>
            <a:endParaRPr lang="cs-CZ" dirty="0" smtClean="0"/>
          </a:p>
          <a:p>
            <a:r>
              <a:rPr lang="cs-CZ" dirty="0" smtClean="0"/>
              <a:t>9.- </a:t>
            </a:r>
            <a:r>
              <a:rPr lang="cs-CZ" dirty="0" smtClean="0">
                <a:hlinkClick r:id="rId11"/>
              </a:rPr>
              <a:t>http://hudebni-dum.cz/good.php?goodId:7653|Stagg-CAS-WT-kastanety</a:t>
            </a:r>
            <a:endParaRPr lang="cs-CZ" dirty="0" smtClean="0"/>
          </a:p>
          <a:p>
            <a:r>
              <a:rPr lang="cs-CZ" dirty="0" smtClean="0"/>
              <a:t>9.- </a:t>
            </a:r>
            <a:r>
              <a:rPr lang="cs-CZ" dirty="0" smtClean="0">
                <a:hlinkClick r:id="rId12"/>
              </a:rPr>
              <a:t>http://leccos.</a:t>
            </a:r>
            <a:r>
              <a:rPr lang="cs-CZ" dirty="0" err="1" smtClean="0">
                <a:hlinkClick r:id="rId12"/>
              </a:rPr>
              <a:t>com</a:t>
            </a:r>
            <a:r>
              <a:rPr lang="cs-CZ" dirty="0" smtClean="0">
                <a:hlinkClick r:id="rId12"/>
              </a:rPr>
              <a:t>/index.</a:t>
            </a:r>
            <a:r>
              <a:rPr lang="cs-CZ" dirty="0" err="1" smtClean="0">
                <a:hlinkClick r:id="rId12"/>
              </a:rPr>
              <a:t>php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clanky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tamburina</a:t>
            </a:r>
            <a:endParaRPr lang="cs-CZ" dirty="0" smtClean="0"/>
          </a:p>
          <a:p>
            <a:r>
              <a:rPr lang="cs-CZ" dirty="0" smtClean="0"/>
              <a:t>10.- </a:t>
            </a:r>
            <a:r>
              <a:rPr lang="cs-CZ" dirty="0" smtClean="0">
                <a:hlinkClick r:id="rId13"/>
              </a:rPr>
              <a:t>http://guittard.wordpress.com/2008/05/07/influencing-society-through-music/</a:t>
            </a:r>
            <a:endParaRPr lang="cs-CZ" dirty="0" smtClean="0"/>
          </a:p>
          <a:p>
            <a:r>
              <a:rPr lang="cs-CZ" dirty="0" smtClean="0"/>
              <a:t>12.- </a:t>
            </a:r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itok.cz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clanky</a:t>
            </a:r>
            <a:r>
              <a:rPr lang="cs-CZ" dirty="0" smtClean="0">
                <a:hlinkClick r:id="rId14"/>
              </a:rPr>
              <a:t>/kultura/</a:t>
            </a:r>
            <a:r>
              <a:rPr lang="cs-CZ" dirty="0" err="1" smtClean="0">
                <a:hlinkClick r:id="rId14"/>
              </a:rPr>
              <a:t>pepa</a:t>
            </a:r>
            <a:r>
              <a:rPr lang="cs-CZ" dirty="0" smtClean="0">
                <a:hlinkClick r:id="rId14"/>
              </a:rPr>
              <a:t>-nos-</a:t>
            </a:r>
            <a:r>
              <a:rPr lang="cs-CZ" dirty="0" err="1" smtClean="0">
                <a:hlinkClick r:id="rId14"/>
              </a:rPr>
              <a:t>nestarne</a:t>
            </a:r>
            <a:r>
              <a:rPr lang="cs-CZ" dirty="0" smtClean="0">
                <a:hlinkClick r:id="rId14"/>
              </a:rPr>
              <a:t>/</a:t>
            </a:r>
            <a:endParaRPr lang="cs-CZ" dirty="0" smtClean="0"/>
          </a:p>
          <a:p>
            <a:r>
              <a:rPr lang="cs-CZ" dirty="0" smtClean="0"/>
              <a:t>12.- </a:t>
            </a:r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topzine.cz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karel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plihal</a:t>
            </a:r>
            <a:r>
              <a:rPr lang="cs-CZ" dirty="0" smtClean="0">
                <a:hlinkClick r:id="rId15"/>
              </a:rPr>
              <a:t>-do-textu-mi-</a:t>
            </a:r>
            <a:r>
              <a:rPr lang="cs-CZ" dirty="0" err="1" smtClean="0">
                <a:hlinkClick r:id="rId15"/>
              </a:rPr>
              <a:t>vzdycky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neco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osobniho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prosakne</a:t>
            </a:r>
            <a:endParaRPr lang="cs-CZ" dirty="0" smtClean="0"/>
          </a:p>
          <a:p>
            <a:r>
              <a:rPr lang="cs-CZ" dirty="0" smtClean="0"/>
              <a:t>12.- </a:t>
            </a:r>
            <a:r>
              <a:rPr lang="cs-CZ" dirty="0" smtClean="0">
                <a:hlinkClick r:id="rId16"/>
              </a:rPr>
              <a:t>http://www.husovka.</a:t>
            </a:r>
            <a:r>
              <a:rPr lang="cs-CZ" dirty="0" err="1" smtClean="0">
                <a:hlinkClick r:id="rId16"/>
              </a:rPr>
              <a:t>info</a:t>
            </a:r>
            <a:r>
              <a:rPr lang="cs-CZ" dirty="0" smtClean="0">
                <a:hlinkClick r:id="rId16"/>
              </a:rPr>
              <a:t>/program/?kdy=minule&amp;sekce=</a:t>
            </a:r>
            <a:r>
              <a:rPr lang="cs-CZ" dirty="0" err="1" smtClean="0">
                <a:hlinkClick r:id="rId16"/>
              </a:rPr>
              <a:t>mesicni</a:t>
            </a:r>
            <a:r>
              <a:rPr lang="cs-CZ" dirty="0" smtClean="0">
                <a:hlinkClick r:id="rId16"/>
              </a:rPr>
              <a:t>-program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14.- </a:t>
            </a:r>
            <a:r>
              <a:rPr lang="cs-CZ" dirty="0" smtClean="0">
                <a:hlinkClick r:id="rId4"/>
              </a:rPr>
              <a:t>http://nc-zpevnik.wz.cz/67_franky_dlouhan.html</a:t>
            </a:r>
            <a:endParaRPr lang="cs-CZ" dirty="0" smtClean="0"/>
          </a:p>
          <a:p>
            <a:r>
              <a:rPr lang="cs-CZ" dirty="0" smtClean="0"/>
              <a:t>14.-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zlutelazne.cz</a:t>
            </a:r>
            <a:r>
              <a:rPr lang="cs-CZ" dirty="0" smtClean="0">
                <a:hlinkClick r:id="rId5"/>
              </a:rPr>
              <a:t>/program/koncert-</a:t>
            </a:r>
            <a:r>
              <a:rPr lang="cs-CZ" dirty="0" err="1" smtClean="0">
                <a:hlinkClick r:id="rId5"/>
              </a:rPr>
              <a:t>cechomor</a:t>
            </a:r>
            <a:r>
              <a:rPr lang="cs-CZ" dirty="0" smtClean="0">
                <a:hlinkClick r:id="rId5"/>
              </a:rPr>
              <a:t>-98/</a:t>
            </a:r>
            <a:endParaRPr lang="cs-CZ" dirty="0" smtClean="0"/>
          </a:p>
          <a:p>
            <a:r>
              <a:rPr lang="cs-CZ" dirty="0" smtClean="0"/>
              <a:t>15.- </a:t>
            </a:r>
            <a:r>
              <a:rPr lang="cs-CZ" dirty="0" smtClean="0">
                <a:hlinkClick r:id="rId6"/>
              </a:rPr>
              <a:t>http://autogramy.</a:t>
            </a:r>
            <a:r>
              <a:rPr lang="cs-CZ" dirty="0" err="1" smtClean="0">
                <a:hlinkClick r:id="rId6"/>
              </a:rPr>
              <a:t>blgz.cz</a:t>
            </a:r>
            <a:r>
              <a:rPr lang="cs-CZ" dirty="0" smtClean="0">
                <a:hlinkClick r:id="rId6"/>
              </a:rPr>
              <a:t>/2011/07/</a:t>
            </a:r>
            <a:r>
              <a:rPr lang="cs-CZ" dirty="0" err="1" smtClean="0">
                <a:hlinkClick r:id="rId6"/>
              </a:rPr>
              <a:t>Folkova</a:t>
            </a:r>
            <a:r>
              <a:rPr lang="cs-CZ" dirty="0" smtClean="0">
                <a:hlinkClick r:id="rId6"/>
              </a:rPr>
              <a:t>-skupina-HOP-</a:t>
            </a:r>
            <a:r>
              <a:rPr lang="cs-CZ" dirty="0" err="1" smtClean="0">
                <a:hlinkClick r:id="rId6"/>
              </a:rPr>
              <a:t>TROP</a:t>
            </a:r>
            <a:r>
              <a:rPr lang="cs-CZ" dirty="0" smtClean="0">
                <a:hlinkClick r:id="rId6"/>
              </a:rPr>
              <a:t>.</a:t>
            </a:r>
            <a:r>
              <a:rPr lang="cs-CZ" dirty="0" err="1" smtClean="0">
                <a:hlinkClick r:id="rId6"/>
              </a:rPr>
              <a:t>html</a:t>
            </a:r>
            <a:endParaRPr lang="cs-CZ" dirty="0" smtClean="0"/>
          </a:p>
          <a:p>
            <a:r>
              <a:rPr lang="cs-CZ" dirty="0" smtClean="0"/>
              <a:t>16.-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literarky.cz</a:t>
            </a:r>
            <a:r>
              <a:rPr lang="cs-CZ" dirty="0" smtClean="0">
                <a:hlinkClick r:id="rId7"/>
              </a:rPr>
              <a:t>/index_o.</a:t>
            </a:r>
            <a:r>
              <a:rPr lang="cs-CZ" dirty="0" err="1" smtClean="0">
                <a:hlinkClick r:id="rId7"/>
              </a:rPr>
              <a:t>php</a:t>
            </a:r>
            <a:r>
              <a:rPr lang="cs-CZ" dirty="0" smtClean="0">
                <a:hlinkClick r:id="rId7"/>
              </a:rPr>
              <a:t>?p=</a:t>
            </a:r>
            <a:r>
              <a:rPr lang="cs-CZ" dirty="0" err="1" smtClean="0">
                <a:hlinkClick r:id="rId7"/>
              </a:rPr>
              <a:t>clanek</a:t>
            </a:r>
            <a:r>
              <a:rPr lang="cs-CZ" dirty="0" smtClean="0">
                <a:hlinkClick r:id="rId7"/>
              </a:rPr>
              <a:t>&amp;id=2192&amp;rok=2006&amp;</a:t>
            </a:r>
            <a:r>
              <a:rPr lang="cs-CZ" dirty="0" err="1" smtClean="0">
                <a:hlinkClick r:id="rId7"/>
              </a:rPr>
              <a:t>cislo</a:t>
            </a:r>
            <a:r>
              <a:rPr lang="cs-CZ" dirty="0" smtClean="0">
                <a:hlinkClick r:id="rId7"/>
              </a:rPr>
              <a:t>=22</a:t>
            </a:r>
            <a:endParaRPr lang="cs-CZ" dirty="0" smtClean="0"/>
          </a:p>
          <a:p>
            <a:r>
              <a:rPr lang="cs-CZ" dirty="0" smtClean="0"/>
              <a:t>16.-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gramofonove</a:t>
            </a:r>
            <a:r>
              <a:rPr lang="cs-CZ" dirty="0" smtClean="0">
                <a:hlinkClick r:id="rId8"/>
              </a:rPr>
              <a:t>-desky.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okudzava</a:t>
            </a:r>
            <a:r>
              <a:rPr lang="cs-CZ" dirty="0" smtClean="0">
                <a:hlinkClick r:id="rId8"/>
              </a:rPr>
              <a:t>-bulat-bulat-</a:t>
            </a:r>
            <a:r>
              <a:rPr lang="cs-CZ" dirty="0" err="1" smtClean="0">
                <a:hlinkClick r:id="rId8"/>
              </a:rPr>
              <a:t>okudzava</a:t>
            </a:r>
            <a:r>
              <a:rPr lang="cs-CZ" dirty="0" smtClean="0">
                <a:hlinkClick r:id="rId8"/>
              </a:rPr>
              <a:t>/d-77207/</a:t>
            </a:r>
            <a:endParaRPr lang="cs-CZ" dirty="0" smtClean="0"/>
          </a:p>
          <a:p>
            <a:r>
              <a:rPr lang="cs-CZ" dirty="0" smtClean="0"/>
              <a:t>16.- </a:t>
            </a:r>
            <a:r>
              <a:rPr lang="cs-CZ" dirty="0" smtClean="0">
                <a:hlinkClick r:id="rId9"/>
              </a:rPr>
              <a:t>http://cs.wikipedia.org/wiki/Bob_Dylan</a:t>
            </a:r>
            <a:endParaRPr lang="cs-CZ" dirty="0" smtClean="0"/>
          </a:p>
          <a:p>
            <a:r>
              <a:rPr lang="cs-CZ" dirty="0" smtClean="0"/>
              <a:t>17.-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dokempu.cz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clanky</a:t>
            </a:r>
            <a:r>
              <a:rPr lang="cs-CZ" dirty="0" smtClean="0">
                <a:hlinkClick r:id="rId10"/>
              </a:rPr>
              <a:t>/festival-porta-25-27-6-2010-683/</a:t>
            </a:r>
            <a:endParaRPr lang="cs-CZ" dirty="0" smtClean="0"/>
          </a:p>
          <a:p>
            <a:r>
              <a:rPr lang="cs-CZ" dirty="0" smtClean="0"/>
              <a:t>17.- </a:t>
            </a:r>
            <a:r>
              <a:rPr lang="cs-CZ" dirty="0" smtClean="0">
                <a:hlinkClick r:id="rId11"/>
              </a:rPr>
              <a:t>http://vrtaci.ic.cz/?q=porta-plzen-1988</a:t>
            </a:r>
            <a:endParaRPr lang="cs-CZ" dirty="0" smtClean="0"/>
          </a:p>
          <a:p>
            <a:r>
              <a:rPr lang="cs-CZ" dirty="0" smtClean="0"/>
              <a:t>18.- </a:t>
            </a:r>
            <a:r>
              <a:rPr lang="cs-CZ" dirty="0" smtClean="0">
                <a:hlinkClick r:id="rId12"/>
              </a:rPr>
              <a:t>http://worldnaturephoto.com/galerie/lide-people-leute/lide-people-leute/6430-porta-plzen-1989</a:t>
            </a:r>
            <a:endParaRPr lang="cs-CZ" dirty="0" smtClean="0"/>
          </a:p>
          <a:p>
            <a:r>
              <a:rPr lang="cs-CZ" dirty="0" smtClean="0"/>
              <a:t>22.- </a:t>
            </a:r>
            <a:r>
              <a:rPr lang="cs-CZ" dirty="0" smtClean="0">
                <a:hlinkClick r:id="rId13"/>
              </a:rPr>
              <a:t>http://jizak.info/?p=306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Folk</a:t>
            </a:r>
            <a:endParaRPr lang="cs-CZ" sz="60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 dirty="0" smtClean="0"/>
              <a:t>zpracovala:</a:t>
            </a:r>
          </a:p>
          <a:p>
            <a:r>
              <a:rPr lang="cs-CZ" sz="2800" dirty="0" smtClean="0"/>
              <a:t>Mgr. Ilona Daňková</a:t>
            </a:r>
            <a:endParaRPr lang="cs-CZ" sz="2800" dirty="0"/>
          </a:p>
        </p:txBody>
      </p:sp>
      <p:pic>
        <p:nvPicPr>
          <p:cNvPr id="6" name="Picture 2" descr="http://jizak.info/wp-content/uploads/2010/04/kytara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44155">
            <a:off x="-103041" y="2182854"/>
            <a:ext cx="5616961" cy="3583623"/>
          </a:xfrm>
          <a:prstGeom prst="hear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99AB98-EDB8-4751-8A09-FEE86E107ABB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>
          <a:xfrm>
            <a:off x="1600200" y="6309320"/>
            <a:ext cx="4555976" cy="474004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3" name="applause.wav"/>
      </p:stSnd>
    </p:sndAc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152</TotalTime>
  <Words>621</Words>
  <Application>Microsoft Office PowerPoint</Application>
  <PresentationFormat>Předvádění na obrazovce (4:3)</PresentationFormat>
  <Paragraphs>195</Paragraphs>
  <Slides>22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Lití písma</vt:lpstr>
      <vt:lpstr>FOLK</vt:lpstr>
      <vt:lpstr>Folk</vt:lpstr>
      <vt:lpstr>Folk</vt:lpstr>
      <vt:lpstr>Folk  v českých zemích</vt:lpstr>
      <vt:lpstr>Prezentace aplikace PowerPoint</vt:lpstr>
      <vt:lpstr>Folkoví interpreti</vt:lpstr>
      <vt:lpstr>Folkoví interpreti</vt:lpstr>
      <vt:lpstr>Prezentace aplikace PowerPoint</vt:lpstr>
      <vt:lpstr>Typické nástroje</vt:lpstr>
      <vt:lpstr>Příbuzné žánry</vt:lpstr>
      <vt:lpstr>Folkoví interpreti</vt:lpstr>
      <vt:lpstr>Prezentace aplikace PowerPoint</vt:lpstr>
      <vt:lpstr>Folkové skupiny</vt:lpstr>
      <vt:lpstr>Prezentace aplikace PowerPoint</vt:lpstr>
      <vt:lpstr>Zahraniční folkoví intrepreti</vt:lpstr>
      <vt:lpstr>Prezentace aplikace PowerPoint</vt:lpstr>
      <vt:lpstr>Festival Porta</vt:lpstr>
      <vt:lpstr>Prezentace aplikace PowerPoint</vt:lpstr>
      <vt:lpstr>Folk</vt:lpstr>
      <vt:lpstr>Zdroje použitých obrázků:</vt:lpstr>
      <vt:lpstr>Prezentace aplikace PowerPoint</vt:lpstr>
      <vt:lpstr>Folk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Ilonka</dc:creator>
  <cp:lastModifiedBy>Vaše jméno</cp:lastModifiedBy>
  <cp:revision>18</cp:revision>
  <dcterms:created xsi:type="dcterms:W3CDTF">2013-01-26T21:16:55Z</dcterms:created>
  <dcterms:modified xsi:type="dcterms:W3CDTF">2013-01-27T16:10:42Z</dcterms:modified>
</cp:coreProperties>
</file>