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handoutMasterIdLst>
    <p:handoutMasterId r:id="rId9"/>
  </p:handoutMasterIdLst>
  <p:sldIdLst>
    <p:sldId id="267" r:id="rId2"/>
    <p:sldId id="257" r:id="rId3"/>
    <p:sldId id="258" r:id="rId4"/>
    <p:sldId id="259" r:id="rId5"/>
    <p:sldId id="260" r:id="rId6"/>
    <p:sldId id="263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76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17FEEE-2498-42F1-A362-4CE245E988D5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1E75B9-26A2-417B-8068-9AB8891285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908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5400" dirty="0" smtClean="0">
                <a:ea typeface="Calibri"/>
                <a:cs typeface="Times New Roman"/>
              </a:rPr>
              <a:t> </a:t>
            </a:r>
            <a:br>
              <a:rPr lang="cs-CZ" sz="5400" dirty="0" smtClean="0">
                <a:ea typeface="Calibri"/>
                <a:cs typeface="Times New Roman"/>
              </a:rPr>
            </a:br>
            <a:r>
              <a:rPr lang="cs-CZ" sz="5400" dirty="0" smtClean="0">
                <a:ea typeface="Calibri"/>
                <a:cs typeface="Times New Roman"/>
              </a:rPr>
              <a:t> </a:t>
            </a:r>
            <a:endParaRPr lang="cs-CZ" sz="5400" dirty="0">
              <a:ea typeface="Calibri"/>
              <a:cs typeface="Times New Roman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619661791"/>
              </p:ext>
            </p:extLst>
          </p:nvPr>
        </p:nvGraphicFramePr>
        <p:xfrm>
          <a:off x="971600" y="2276875"/>
          <a:ext cx="7056784" cy="3763819"/>
        </p:xfrm>
        <a:graphic>
          <a:graphicData uri="http://schemas.openxmlformats.org/drawingml/2006/table">
            <a:tbl>
              <a:tblPr firstRow="1" firstCol="1" bandRow="1">
                <a:tableStyleId>{284E427A-3D55-4303-BF80-6455036E1DE7}</a:tableStyleId>
              </a:tblPr>
              <a:tblGrid>
                <a:gridCol w="1595920"/>
                <a:gridCol w="5460864"/>
              </a:tblGrid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Základní škola Tehov, okres Praha-východ, Tehov 78, 251 01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Mgr. Radana</a:t>
                      </a:r>
                      <a:r>
                        <a:rPr lang="cs-CZ" sz="1400" baseline="0" dirty="0" smtClean="0">
                          <a:effectLst/>
                        </a:rPr>
                        <a:t> Šimčíková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VY_32_INOVACE_CJ.3.01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Vyjmenovaná slova po b:</a:t>
                      </a:r>
                      <a:r>
                        <a:rPr lang="cs-CZ" sz="1400" baseline="0" dirty="0" smtClean="0">
                          <a:effectLst/>
                        </a:rPr>
                        <a:t> být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hodiny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Vyjmenovaná slova po b 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Český jazyk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3.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Vysvětlení významu a použití vyjmenovaných slov a slov příbuzných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ověření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13.11.2012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654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Prezentace, pracovní list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 flipV="1">
            <a:off x="1665288" y="3527424"/>
            <a:ext cx="859534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6787" y="473074"/>
            <a:ext cx="6996861" cy="144375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xmlns="" val="383685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352928" cy="1138138"/>
          </a:xfrm>
        </p:spPr>
        <p:txBody>
          <a:bodyPr>
            <a:normAutofit/>
          </a:bodyPr>
          <a:lstStyle/>
          <a:p>
            <a:pPr algn="l"/>
            <a:r>
              <a:rPr lang="cs-CZ" sz="2000" b="1" dirty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být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6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l doma, b</a:t>
            </a:r>
            <a:r>
              <a:rPr lang="cs-CZ" sz="36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vá doma, ab</a:t>
            </a:r>
            <a:r>
              <a:rPr lang="cs-CZ" sz="36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s, ab</a:t>
            </a:r>
            <a:r>
              <a:rPr lang="cs-CZ" sz="36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ch, b</a:t>
            </a:r>
            <a:r>
              <a:rPr lang="cs-CZ" sz="36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, kdyb</a:t>
            </a:r>
            <a:r>
              <a:rPr lang="cs-CZ" sz="36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ch, b</a:t>
            </a:r>
            <a:r>
              <a:rPr lang="cs-CZ" sz="36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tost, živob</a:t>
            </a:r>
            <a:r>
              <a:rPr lang="cs-CZ" sz="36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tí, neodb</a:t>
            </a:r>
            <a:r>
              <a:rPr lang="cs-CZ" sz="36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tný, starob</a:t>
            </a:r>
            <a:r>
              <a:rPr lang="cs-CZ" sz="36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lý, zab</a:t>
            </a:r>
            <a:r>
              <a:rPr lang="cs-CZ" sz="36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vat se, odb</a:t>
            </a:r>
            <a:r>
              <a:rPr lang="cs-CZ" sz="36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t úkol, jít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     na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odb</a:t>
            </a:r>
            <a:r>
              <a:rPr lang="cs-CZ" sz="36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t, pob</a:t>
            </a:r>
            <a:r>
              <a:rPr lang="cs-CZ" sz="36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vat, přib</a:t>
            </a:r>
            <a:r>
              <a:rPr lang="cs-CZ" sz="36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vat a ub</a:t>
            </a:r>
            <a:r>
              <a:rPr lang="cs-CZ" sz="36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vat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   na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váze, zb</a:t>
            </a:r>
            <a:r>
              <a:rPr lang="cs-CZ" sz="36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tek, zb</a:t>
            </a:r>
            <a:r>
              <a:rPr lang="cs-CZ" sz="36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tečný, nezb</a:t>
            </a:r>
            <a:r>
              <a:rPr lang="cs-CZ" sz="36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lo nic, přeb</a:t>
            </a:r>
            <a:r>
              <a:rPr lang="cs-CZ" sz="36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tek, zb</a:t>
            </a:r>
            <a:r>
              <a:rPr lang="cs-CZ" sz="36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l nám přeb</a:t>
            </a:r>
            <a:r>
              <a:rPr lang="cs-CZ" sz="36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tečný dort, b</a:t>
            </a:r>
            <a:r>
              <a:rPr lang="cs-CZ" sz="36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valá, nezb</a:t>
            </a:r>
            <a:r>
              <a:rPr lang="cs-CZ" sz="36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tný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1236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157592" cy="1143000"/>
          </a:xfrm>
        </p:spPr>
        <p:txBody>
          <a:bodyPr>
            <a:normAutofit/>
          </a:bodyPr>
          <a:lstStyle/>
          <a:p>
            <a:r>
              <a:rPr lang="cs-CZ" sz="2000" b="1" dirty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Vyjmenovaná slova po b 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>být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16832"/>
            <a:ext cx="8229600" cy="438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solidFill>
                  <a:srgbClr val="00B050"/>
                </a:solidFill>
              </a:rPr>
              <a:t>Pomůcka: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1"/>
                </a:solidFill>
              </a:rPr>
              <a:t>y</a:t>
            </a:r>
            <a:r>
              <a:rPr lang="cs-CZ" sz="2800" dirty="0"/>
              <a:t> </a:t>
            </a:r>
            <a:r>
              <a:rPr lang="cs-CZ" sz="2800" dirty="0" smtClean="0"/>
              <a:t>       nab</a:t>
            </a:r>
            <a:r>
              <a:rPr lang="cs-CZ" sz="2800" dirty="0" smtClean="0">
                <a:solidFill>
                  <a:schemeClr val="accent2"/>
                </a:solidFill>
              </a:rPr>
              <a:t>u</a:t>
            </a:r>
            <a:r>
              <a:rPr lang="cs-CZ" sz="2800" dirty="0" smtClean="0"/>
              <a:t>de </a:t>
            </a:r>
            <a:r>
              <a:rPr lang="cs-CZ" sz="2800" dirty="0"/>
              <a:t>– nab</a:t>
            </a:r>
            <a:r>
              <a:rPr lang="cs-CZ" sz="2800" dirty="0">
                <a:solidFill>
                  <a:schemeClr val="accent1"/>
                </a:solidFill>
              </a:rPr>
              <a:t>y</a:t>
            </a:r>
            <a:r>
              <a:rPr lang="cs-CZ" sz="2800" dirty="0"/>
              <a:t>l majetek, odb</a:t>
            </a:r>
            <a:r>
              <a:rPr lang="cs-CZ" sz="2800" dirty="0">
                <a:solidFill>
                  <a:schemeClr val="accent2"/>
                </a:solidFill>
              </a:rPr>
              <a:t>u</a:t>
            </a:r>
            <a:r>
              <a:rPr lang="cs-CZ" sz="2800" dirty="0"/>
              <a:t>de – odb</a:t>
            </a:r>
            <a:r>
              <a:rPr lang="cs-CZ" sz="2800" dirty="0">
                <a:solidFill>
                  <a:schemeClr val="accent1"/>
                </a:solidFill>
              </a:rPr>
              <a:t>y</a:t>
            </a:r>
            <a:r>
              <a:rPr lang="cs-CZ" sz="2800" dirty="0"/>
              <a:t>l </a:t>
            </a:r>
            <a:r>
              <a:rPr lang="cs-CZ" sz="2800" dirty="0" smtClean="0"/>
              <a:t>       spolužáka</a:t>
            </a:r>
            <a:r>
              <a:rPr lang="cs-CZ" sz="2800" dirty="0"/>
              <a:t>, úkol, b</a:t>
            </a:r>
            <a:r>
              <a:rPr lang="cs-CZ" sz="2800" dirty="0">
                <a:solidFill>
                  <a:schemeClr val="accent2"/>
                </a:solidFill>
              </a:rPr>
              <a:t>u</a:t>
            </a:r>
            <a:r>
              <a:rPr lang="cs-CZ" sz="2800" dirty="0"/>
              <a:t>de – b</a:t>
            </a:r>
            <a:r>
              <a:rPr lang="cs-CZ" sz="2800" dirty="0">
                <a:solidFill>
                  <a:schemeClr val="accent1"/>
                </a:solidFill>
              </a:rPr>
              <a:t>y</a:t>
            </a:r>
            <a:r>
              <a:rPr lang="cs-CZ" sz="2800" dirty="0"/>
              <a:t>l doma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i </a:t>
            </a:r>
            <a:r>
              <a:rPr lang="cs-CZ" sz="2800" dirty="0" smtClean="0">
                <a:solidFill>
                  <a:srgbClr val="FF0000"/>
                </a:solidFill>
              </a:rPr>
              <a:t>     nabije </a:t>
            </a:r>
            <a:r>
              <a:rPr lang="cs-CZ" sz="2800" dirty="0">
                <a:solidFill>
                  <a:srgbClr val="FF0000"/>
                </a:solidFill>
              </a:rPr>
              <a:t>– nabil pušku, mobil, odbije </a:t>
            </a:r>
            <a:r>
              <a:rPr lang="cs-CZ" sz="2800">
                <a:solidFill>
                  <a:srgbClr val="FF0000"/>
                </a:solidFill>
              </a:rPr>
              <a:t>– </a:t>
            </a:r>
            <a:r>
              <a:rPr lang="cs-CZ" sz="2800" smtClean="0">
                <a:solidFill>
                  <a:srgbClr val="FF0000"/>
                </a:solidFill>
              </a:rPr>
              <a:t>zvon odbil</a:t>
            </a:r>
            <a:r>
              <a:rPr lang="cs-CZ" sz="2800" dirty="0">
                <a:solidFill>
                  <a:srgbClr val="FF0000"/>
                </a:solidFill>
              </a:rPr>
              <a:t>,   </a:t>
            </a:r>
            <a:r>
              <a:rPr lang="cs-CZ" sz="2800" dirty="0" smtClean="0">
                <a:solidFill>
                  <a:srgbClr val="FF0000"/>
                </a:solidFill>
              </a:rPr>
              <a:t>bije </a:t>
            </a:r>
            <a:r>
              <a:rPr lang="cs-CZ" sz="2800" dirty="0">
                <a:solidFill>
                  <a:srgbClr val="FF0000"/>
                </a:solidFill>
              </a:rPr>
              <a:t>– bil </a:t>
            </a:r>
            <a:r>
              <a:rPr lang="cs-CZ" sz="2800" dirty="0" smtClean="0">
                <a:solidFill>
                  <a:srgbClr val="FF0000"/>
                </a:solidFill>
              </a:rPr>
              <a:t>kamaráda, </a:t>
            </a:r>
            <a:r>
              <a:rPr lang="cs-CZ" sz="2800" dirty="0">
                <a:solidFill>
                  <a:srgbClr val="FF0000"/>
                </a:solidFill>
              </a:rPr>
              <a:t>bigbít </a:t>
            </a:r>
            <a:r>
              <a:rPr lang="cs-CZ" sz="2800" dirty="0" smtClean="0">
                <a:solidFill>
                  <a:srgbClr val="FF0000"/>
                </a:solidFill>
              </a:rPr>
              <a:t>– z angl. big beat, velký tlukot (do bubnů)  </a:t>
            </a:r>
            <a:endParaRPr lang="cs-CZ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>
                <a:solidFill>
                  <a:srgbClr val="7030A0"/>
                </a:solidFill>
              </a:rPr>
              <a:t>Pamatuj: hbitý, líbil, chlubil, slíbil, přebil kartu, dobil kredit, baterie, oblíbil, způsobil, přibil – přitloukl</a:t>
            </a:r>
          </a:p>
        </p:txBody>
      </p:sp>
    </p:spTree>
    <p:extLst>
      <p:ext uri="{BB962C8B-B14F-4D97-AF65-F5344CB8AC3E}">
        <p14:creationId xmlns:p14="http://schemas.microsoft.com/office/powerpoint/2010/main" xmlns="" val="3877373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200" b="1" dirty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Vyjmenovaná slova po b 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>být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Co k sobě patří? </a:t>
            </a:r>
          </a:p>
          <a:p>
            <a:pPr marL="0" indent="0">
              <a:buNone/>
            </a:pPr>
            <a:r>
              <a:rPr lang="cs-CZ" dirty="0"/>
              <a:t>nabyl                                                   hřebík</a:t>
            </a:r>
          </a:p>
          <a:p>
            <a:pPr marL="0" indent="0">
              <a:buNone/>
            </a:pPr>
            <a:r>
              <a:rPr lang="cs-CZ" dirty="0"/>
              <a:t>nabil                                                    barva </a:t>
            </a:r>
          </a:p>
          <a:p>
            <a:pPr marL="0" indent="0">
              <a:buNone/>
            </a:pPr>
            <a:r>
              <a:rPr lang="cs-CZ" dirty="0"/>
              <a:t>zbylá                                                   </a:t>
            </a:r>
            <a:r>
              <a:rPr lang="cs-CZ" dirty="0" smtClean="0"/>
              <a:t>práci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zbil                                                      hodiny </a:t>
            </a:r>
          </a:p>
          <a:p>
            <a:pPr marL="0" indent="0">
              <a:buNone/>
            </a:pPr>
            <a:r>
              <a:rPr lang="cs-CZ" dirty="0"/>
              <a:t>přibil                                                   venku </a:t>
            </a:r>
          </a:p>
          <a:p>
            <a:pPr marL="0" indent="0">
              <a:buNone/>
            </a:pPr>
            <a:r>
              <a:rPr lang="cs-CZ" dirty="0"/>
              <a:t>byl               </a:t>
            </a:r>
            <a:r>
              <a:rPr lang="cs-CZ" dirty="0" smtClean="0"/>
              <a:t>                                        </a:t>
            </a:r>
            <a:r>
              <a:rPr lang="cs-CZ" dirty="0"/>
              <a:t>bratra</a:t>
            </a:r>
          </a:p>
          <a:p>
            <a:pPr marL="0" indent="0">
              <a:buNone/>
            </a:pPr>
            <a:r>
              <a:rPr lang="cs-CZ" dirty="0"/>
              <a:t>bil                                                       </a:t>
            </a:r>
            <a:r>
              <a:rPr lang="cs-CZ" dirty="0" smtClean="0"/>
              <a:t> peníze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odbyl                                                   mobil </a:t>
            </a:r>
          </a:p>
          <a:p>
            <a:pPr marL="0" indent="0">
              <a:buNone/>
            </a:pPr>
            <a:r>
              <a:rPr lang="cs-CZ" dirty="0"/>
              <a:t>odbily                                                  psa</a:t>
            </a:r>
          </a:p>
        </p:txBody>
      </p:sp>
    </p:spTree>
    <p:extLst>
      <p:ext uri="{BB962C8B-B14F-4D97-AF65-F5344CB8AC3E}">
        <p14:creationId xmlns:p14="http://schemas.microsoft.com/office/powerpoint/2010/main" xmlns="" val="3642079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200" b="1" dirty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Vyjmenovaná slova po b 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>být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Zkontroluj si!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nabyl peníze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nabil mobil</a:t>
            </a:r>
          </a:p>
          <a:p>
            <a:pPr marL="0" indent="0">
              <a:buNone/>
            </a:pPr>
            <a:r>
              <a:rPr lang="cs-CZ" dirty="0"/>
              <a:t>zbylá barva</a:t>
            </a:r>
          </a:p>
          <a:p>
            <a:pPr marL="0" indent="0">
              <a:buNone/>
            </a:pPr>
            <a:r>
              <a:rPr lang="cs-CZ" dirty="0"/>
              <a:t>zbila psa</a:t>
            </a:r>
          </a:p>
          <a:p>
            <a:pPr marL="0" indent="0">
              <a:buNone/>
            </a:pPr>
            <a:r>
              <a:rPr lang="cs-CZ" dirty="0"/>
              <a:t>přibil hřebík</a:t>
            </a:r>
          </a:p>
          <a:p>
            <a:pPr marL="0" indent="0">
              <a:buNone/>
            </a:pPr>
            <a:r>
              <a:rPr lang="cs-CZ" dirty="0"/>
              <a:t>byl venku</a:t>
            </a:r>
          </a:p>
          <a:p>
            <a:pPr marL="0" indent="0">
              <a:buNone/>
            </a:pPr>
            <a:r>
              <a:rPr lang="cs-CZ" dirty="0"/>
              <a:t>bil bratra</a:t>
            </a:r>
          </a:p>
          <a:p>
            <a:pPr marL="0" indent="0">
              <a:buNone/>
            </a:pPr>
            <a:r>
              <a:rPr lang="cs-CZ" dirty="0"/>
              <a:t>odbyl práci</a:t>
            </a:r>
          </a:p>
          <a:p>
            <a:pPr marL="0" indent="0">
              <a:buNone/>
            </a:pPr>
            <a:r>
              <a:rPr lang="cs-CZ" dirty="0"/>
              <a:t>odbily hodiny</a:t>
            </a:r>
          </a:p>
        </p:txBody>
      </p:sp>
    </p:spTree>
    <p:extLst>
      <p:ext uri="{BB962C8B-B14F-4D97-AF65-F5344CB8AC3E}">
        <p14:creationId xmlns:p14="http://schemas.microsoft.com/office/powerpoint/2010/main" xmlns="" val="1393786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200" b="1" dirty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Vyjmenovaná slova po b   </a:t>
            </a:r>
            <a:r>
              <a:rPr lang="cs-CZ" b="1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>být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Doplň </a:t>
            </a:r>
            <a:r>
              <a:rPr lang="cs-CZ">
                <a:solidFill>
                  <a:srgbClr val="FF0000"/>
                </a:solidFill>
              </a:rPr>
              <a:t>y</a:t>
            </a:r>
            <a:r>
              <a:rPr lang="cs-CZ" smtClean="0">
                <a:solidFill>
                  <a:srgbClr val="FF0000"/>
                </a:solidFill>
              </a:rPr>
              <a:t>, </a:t>
            </a:r>
            <a:r>
              <a:rPr lang="cs-CZ" dirty="0">
                <a:solidFill>
                  <a:srgbClr val="FF0000"/>
                </a:solidFill>
              </a:rPr>
              <a:t>ý, 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smtClean="0">
                <a:solidFill>
                  <a:srgbClr val="FF0000"/>
                </a:solidFill>
              </a:rPr>
              <a:t>, í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Pavel </a:t>
            </a:r>
            <a:r>
              <a:rPr lang="cs-CZ" dirty="0" smtClean="0"/>
              <a:t>b-l </a:t>
            </a:r>
            <a:r>
              <a:rPr lang="cs-CZ" dirty="0"/>
              <a:t>včera doma. Myslivec </a:t>
            </a:r>
            <a:r>
              <a:rPr lang="cs-CZ" dirty="0" err="1"/>
              <a:t>nab</a:t>
            </a:r>
            <a:r>
              <a:rPr lang="cs-CZ" dirty="0"/>
              <a:t>-l pušku. Mohu si </a:t>
            </a:r>
            <a:r>
              <a:rPr lang="cs-CZ" dirty="0" err="1"/>
              <a:t>nab</a:t>
            </a:r>
            <a:r>
              <a:rPr lang="cs-CZ" dirty="0"/>
              <a:t>-t mobil? Popelka je pohádková b-</a:t>
            </a:r>
            <a:r>
              <a:rPr lang="cs-CZ" dirty="0" err="1"/>
              <a:t>tost</a:t>
            </a:r>
            <a:r>
              <a:rPr lang="cs-CZ" dirty="0"/>
              <a:t>. Honza chtěl b-t včera venku, úkol trochu </a:t>
            </a:r>
            <a:r>
              <a:rPr lang="cs-CZ" dirty="0" err="1"/>
              <a:t>odb</a:t>
            </a:r>
            <a:r>
              <a:rPr lang="cs-CZ" dirty="0"/>
              <a:t>-l. </a:t>
            </a:r>
            <a:r>
              <a:rPr lang="cs-CZ" dirty="0" err="1"/>
              <a:t>Nezb-lo</a:t>
            </a:r>
            <a:r>
              <a:rPr lang="cs-CZ" dirty="0"/>
              <a:t> ti trochu červené barvy? </a:t>
            </a:r>
            <a:r>
              <a:rPr lang="cs-CZ" dirty="0" err="1"/>
              <a:t>Nezb-lo</a:t>
            </a:r>
            <a:r>
              <a:rPr lang="cs-CZ" dirty="0"/>
              <a:t>, ale </a:t>
            </a:r>
            <a:r>
              <a:rPr lang="cs-CZ" dirty="0" err="1"/>
              <a:t>přeb-vá</a:t>
            </a:r>
            <a:r>
              <a:rPr lang="cs-CZ" dirty="0"/>
              <a:t> mi modrá. Starob-</a:t>
            </a:r>
            <a:r>
              <a:rPr lang="cs-CZ" dirty="0" err="1"/>
              <a:t>lé</a:t>
            </a:r>
            <a:r>
              <a:rPr lang="cs-CZ" dirty="0"/>
              <a:t> hodiny </a:t>
            </a:r>
            <a:r>
              <a:rPr lang="cs-CZ" dirty="0" err="1"/>
              <a:t>odb-ly</a:t>
            </a:r>
            <a:r>
              <a:rPr lang="cs-CZ" dirty="0"/>
              <a:t> půl osmé. Lehko </a:t>
            </a:r>
            <a:r>
              <a:rPr lang="cs-CZ" dirty="0" err="1"/>
              <a:t>nab</a:t>
            </a:r>
            <a:r>
              <a:rPr lang="cs-CZ" dirty="0"/>
              <a:t>-l, lehko </a:t>
            </a:r>
            <a:r>
              <a:rPr lang="cs-CZ" dirty="0" err="1"/>
              <a:t>pozb</a:t>
            </a:r>
            <a:r>
              <a:rPr lang="cs-CZ" dirty="0"/>
              <a:t>-l. Musím </a:t>
            </a:r>
            <a:r>
              <a:rPr lang="cs-CZ" dirty="0" err="1"/>
              <a:t>přib</a:t>
            </a:r>
            <a:r>
              <a:rPr lang="cs-CZ" dirty="0"/>
              <a:t>-t věšák. Do naší třídy </a:t>
            </a:r>
            <a:r>
              <a:rPr lang="cs-CZ" dirty="0" err="1"/>
              <a:t>přib</a:t>
            </a:r>
            <a:r>
              <a:rPr lang="cs-CZ" dirty="0"/>
              <a:t>-l nový žák. Jen zlý člověk b-je zvířata.  Cukroví nám rychle </a:t>
            </a:r>
            <a:r>
              <a:rPr lang="cs-CZ" dirty="0" err="1"/>
              <a:t>ub-vá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24170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200" b="1" dirty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Vyjmenovaná slova po b 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>být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Zkontroluj si!</a:t>
            </a:r>
          </a:p>
          <a:p>
            <a:pPr marL="0" indent="0">
              <a:buNone/>
            </a:pPr>
            <a:endParaRPr lang="cs-CZ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dirty="0"/>
              <a:t>Pavel </a:t>
            </a:r>
            <a:r>
              <a:rPr lang="cs-CZ" dirty="0" smtClean="0"/>
              <a:t>byl </a:t>
            </a:r>
            <a:r>
              <a:rPr lang="cs-CZ" dirty="0"/>
              <a:t>včera doma. Myslivec </a:t>
            </a:r>
            <a:r>
              <a:rPr lang="cs-CZ" dirty="0" smtClean="0"/>
              <a:t>nabil </a:t>
            </a:r>
            <a:r>
              <a:rPr lang="cs-CZ" dirty="0"/>
              <a:t>pušku. Mohu si </a:t>
            </a:r>
            <a:r>
              <a:rPr lang="cs-CZ" dirty="0" smtClean="0"/>
              <a:t>nabít </a:t>
            </a:r>
            <a:r>
              <a:rPr lang="cs-CZ" dirty="0"/>
              <a:t>mobil? Popelka je pohádková </a:t>
            </a:r>
            <a:r>
              <a:rPr lang="cs-CZ" dirty="0" smtClean="0"/>
              <a:t>bytost</a:t>
            </a:r>
            <a:r>
              <a:rPr lang="cs-CZ" dirty="0"/>
              <a:t>. Honza chtěl </a:t>
            </a:r>
            <a:r>
              <a:rPr lang="cs-CZ" dirty="0" smtClean="0"/>
              <a:t>být včera </a:t>
            </a:r>
            <a:r>
              <a:rPr lang="cs-CZ" dirty="0"/>
              <a:t>venku, úkol trochu </a:t>
            </a:r>
            <a:r>
              <a:rPr lang="cs-CZ" dirty="0" smtClean="0"/>
              <a:t>odbyl</a:t>
            </a:r>
            <a:r>
              <a:rPr lang="cs-CZ" dirty="0"/>
              <a:t>. </a:t>
            </a:r>
            <a:r>
              <a:rPr lang="cs-CZ" dirty="0" smtClean="0"/>
              <a:t>Nezbylo </a:t>
            </a:r>
            <a:r>
              <a:rPr lang="cs-CZ" dirty="0"/>
              <a:t>ti trochu červené barvy? </a:t>
            </a:r>
            <a:r>
              <a:rPr lang="cs-CZ" dirty="0" smtClean="0"/>
              <a:t>Nezbylo</a:t>
            </a:r>
            <a:r>
              <a:rPr lang="cs-CZ" dirty="0"/>
              <a:t>, ale </a:t>
            </a:r>
            <a:r>
              <a:rPr lang="cs-CZ" dirty="0" smtClean="0"/>
              <a:t>přebývá </a:t>
            </a:r>
            <a:r>
              <a:rPr lang="cs-CZ" dirty="0"/>
              <a:t>mi modrá. </a:t>
            </a:r>
            <a:r>
              <a:rPr lang="cs-CZ" dirty="0" smtClean="0"/>
              <a:t>Starobylé </a:t>
            </a:r>
            <a:r>
              <a:rPr lang="cs-CZ" dirty="0"/>
              <a:t>hodiny </a:t>
            </a:r>
            <a:r>
              <a:rPr lang="cs-CZ" dirty="0" smtClean="0"/>
              <a:t>odbily </a:t>
            </a:r>
            <a:r>
              <a:rPr lang="cs-CZ" dirty="0"/>
              <a:t>půl osmé. Lehko </a:t>
            </a:r>
            <a:r>
              <a:rPr lang="cs-CZ" dirty="0" smtClean="0"/>
              <a:t>nabyl</a:t>
            </a:r>
            <a:r>
              <a:rPr lang="cs-CZ" dirty="0"/>
              <a:t>, lehko </a:t>
            </a:r>
            <a:r>
              <a:rPr lang="cs-CZ" dirty="0" smtClean="0"/>
              <a:t>pozbyl</a:t>
            </a:r>
            <a:r>
              <a:rPr lang="cs-CZ" dirty="0"/>
              <a:t>. Musím </a:t>
            </a:r>
            <a:r>
              <a:rPr lang="cs-CZ" dirty="0" smtClean="0"/>
              <a:t>přibít </a:t>
            </a:r>
            <a:r>
              <a:rPr lang="cs-CZ" dirty="0"/>
              <a:t>věšák. Do naší třídy </a:t>
            </a:r>
            <a:r>
              <a:rPr lang="cs-CZ" dirty="0" smtClean="0"/>
              <a:t>přibyl </a:t>
            </a:r>
            <a:r>
              <a:rPr lang="cs-CZ" dirty="0"/>
              <a:t>nový žák. Jen zlý člověk </a:t>
            </a:r>
            <a:r>
              <a:rPr lang="cs-CZ" dirty="0" smtClean="0"/>
              <a:t>bije </a:t>
            </a:r>
            <a:r>
              <a:rPr lang="cs-CZ" dirty="0"/>
              <a:t>zvířata.  Cukroví nám rychle </a:t>
            </a:r>
            <a:r>
              <a:rPr lang="cs-CZ" dirty="0" smtClean="0"/>
              <a:t>ubývá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32190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50</TotalTime>
  <Words>384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   </vt:lpstr>
      <vt:lpstr>Vyjmenovaná slova po b    být</vt:lpstr>
      <vt:lpstr>Vyjmenovaná slova po b    být</vt:lpstr>
      <vt:lpstr>Vyjmenovaná slova po b    být</vt:lpstr>
      <vt:lpstr>Vyjmenovaná slova po b    být</vt:lpstr>
      <vt:lpstr>Vyjmenovaná slova po b    být</vt:lpstr>
      <vt:lpstr>Vyjmenovaná slova po b    být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Dum</cp:lastModifiedBy>
  <cp:revision>2</cp:revision>
  <dcterms:created xsi:type="dcterms:W3CDTF">2013-01-06T18:39:23Z</dcterms:created>
  <dcterms:modified xsi:type="dcterms:W3CDTF">2013-01-27T18:57:37Z</dcterms:modified>
</cp:coreProperties>
</file>