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68" r:id="rId4"/>
    <p:sldId id="269" r:id="rId5"/>
    <p:sldId id="271" r:id="rId6"/>
    <p:sldId id="274" r:id="rId7"/>
    <p:sldId id="276" r:id="rId8"/>
    <p:sldId id="278" r:id="rId9"/>
    <p:sldId id="272" r:id="rId10"/>
    <p:sldId id="280" r:id="rId11"/>
    <p:sldId id="281" r:id="rId12"/>
    <p:sldId id="267" r:id="rId13"/>
    <p:sldId id="273" r:id="rId14"/>
    <p:sldId id="27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100" d="100"/>
          <a:sy n="100" d="100"/>
        </p:scale>
        <p:origin x="-366" y="6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8AE9CAF7-37F4-4406-9F0B-D3C4CC6B1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FEFDCC39-8F4F-4188-A044-EB555B59C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0364D5-4D6D-4127-9963-4E54A3F41FA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2257A97-4E32-4D2F-9745-8D2A523CD528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780921-8926-4DBD-9172-AE633EE00167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780921-8926-4DBD-9172-AE633EE00167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519D34-F9D0-4B75-A2AB-95933D0AB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5944C-A52F-455E-9CA8-CDB90A7EC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E5BE0-004A-423E-9576-1D8418816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6A3A2-7F64-46D9-B7CE-08379C87D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715E8-6678-4818-9F90-3D91DF51B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E54F1-7E62-4240-913A-9B6DAEE5E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82239-02FF-432C-879A-C8AFF4483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30B34A-3F3F-4716-9F2E-D916951D3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9283C2-C3E7-46AF-B2DC-6B0ED70B7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BDDA6-3E5B-4AC5-8F81-CDBC139DD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DD877-6B1D-4AE4-99AC-727CA6ED3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D1E25F-FDDC-412F-87A9-220AF0738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3E165-8236-498A-9BBE-841D715CB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E584F581-96AA-4F53-9414-64F6A1CCF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zakony.kurzy.cz/40-1964-obcansky-zakonik/" TargetMode="External"/><Relationship Id="rId4" Type="http://schemas.openxmlformats.org/officeDocument/2006/relationships/hyperlink" Target="http://obcanskyzakonik.justice.cz/tinymce-storage/files/sb0033-2012.pdf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zakony.kurzy.cz/40-1964-obcansky-zakonik/cast-8-hlava-7/" TargetMode="External"/><Relationship Id="rId13" Type="http://schemas.openxmlformats.org/officeDocument/2006/relationships/hyperlink" Target="http://zakony.kurzy.cz/40-1964-obcansky-zakonik/cast-8-hlava-12/" TargetMode="External"/><Relationship Id="rId3" Type="http://schemas.openxmlformats.org/officeDocument/2006/relationships/hyperlink" Target="http://zakony.kurzy.cz/40-1964-obcansky-zakonik/cast-8-hlava-2/" TargetMode="External"/><Relationship Id="rId7" Type="http://schemas.openxmlformats.org/officeDocument/2006/relationships/hyperlink" Target="http://zakony.kurzy.cz/40-1964-obcansky-zakonik/cast-8-hlava-6/" TargetMode="External"/><Relationship Id="rId12" Type="http://schemas.openxmlformats.org/officeDocument/2006/relationships/hyperlink" Target="http://zakony.kurzy.cz/40-1964-obcansky-zakonik/cast-8-hlava-11/" TargetMode="External"/><Relationship Id="rId2" Type="http://schemas.openxmlformats.org/officeDocument/2006/relationships/hyperlink" Target="http://zakony.kurzy.cz/40-1964-obcansky-zakonik/cast-8-hlava-1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zakony.kurzy.cz/40-1964-obcansky-zakonik/cast-8-hlava-5/" TargetMode="External"/><Relationship Id="rId11" Type="http://schemas.openxmlformats.org/officeDocument/2006/relationships/hyperlink" Target="http://zakony.kurzy.cz/40-1964-obcansky-zakonik/cast-8-hlava-10/" TargetMode="External"/><Relationship Id="rId5" Type="http://schemas.openxmlformats.org/officeDocument/2006/relationships/hyperlink" Target="http://zakony.kurzy.cz/40-1964-obcansky-zakonik/cast-8-hlava-4/" TargetMode="External"/><Relationship Id="rId10" Type="http://schemas.openxmlformats.org/officeDocument/2006/relationships/hyperlink" Target="http://zakony.kurzy.cz/40-1964-obcansky-zakonik/cast-8-hlava-9/" TargetMode="External"/><Relationship Id="rId4" Type="http://schemas.openxmlformats.org/officeDocument/2006/relationships/hyperlink" Target="http://zakony.kurzy.cz/40-1964-obcansky-zakonik/cast-8-hlava-3/" TargetMode="External"/><Relationship Id="rId9" Type="http://schemas.openxmlformats.org/officeDocument/2006/relationships/hyperlink" Target="http://zakony.kurzy.cz/40-1964-obcansky-zakonik/cast-8-hlava-8/" TargetMode="External"/><Relationship Id="rId14" Type="http://schemas.openxmlformats.org/officeDocument/2006/relationships/hyperlink" Target="http://zakony.kurzy.cz/40-1964-obcansky-zakonik/cast-8-hlava-13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vymahani-pohledavky.cz/exekuce-a-exekutori.4/zastavni-pravo-k-obchodnimu-podilu.33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CF358D3-F3F5-43E5-9499-1938D157144C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DA6B0FC-8E86-44F3-A4BC-4A601571C0C2}" type="slidenum">
              <a:rPr lang="cs-CZ" smtClean="0"/>
              <a:pPr/>
              <a:t>2</a:t>
            </a:fld>
            <a:endParaRPr lang="cs-CZ" dirty="0" smtClean="0"/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3908440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ICT-SZ1_18  Právo  závazkové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 právní  úpravy majetkoprávních vztahů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 - nástavbové studium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výkladem, interaktivní odkazy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Učební materiál pro objasnění práva závazkového + příklady z praxe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vymahani-pohledavky.cz/img/full/0/2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1628" y="98556"/>
            <a:ext cx="5640752" cy="42305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436" y="4419132"/>
            <a:ext cx="8229600" cy="1143000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Právo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424" y="5499276"/>
            <a:ext cx="1638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000" b="1" dirty="0"/>
              <a:t>v</a:t>
            </a:r>
            <a:r>
              <a:rPr lang="cs-CZ" sz="4000" b="1" dirty="0" smtClean="0"/>
              <a:t>ěcné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1780" y="5499276"/>
            <a:ext cx="2722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000" b="1" dirty="0"/>
              <a:t>z</a:t>
            </a:r>
            <a:r>
              <a:rPr lang="cs-CZ" sz="4000" b="1" dirty="0" smtClean="0"/>
              <a:t>ávazkové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0" y="6642556"/>
            <a:ext cx="565214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vymahani</a:t>
            </a:r>
            <a:r>
              <a:rPr lang="cs-CZ" sz="800" dirty="0" smtClean="0"/>
              <a:t>-</a:t>
            </a:r>
            <a:r>
              <a:rPr lang="cs-CZ" sz="800" dirty="0" err="1" smtClean="0"/>
              <a:t>pohledavky.cz</a:t>
            </a:r>
            <a:r>
              <a:rPr lang="cs-CZ" sz="800" dirty="0" smtClean="0"/>
              <a:t>/exekuce-a-exekutori.4/</a:t>
            </a:r>
            <a:r>
              <a:rPr lang="cs-CZ" sz="800" dirty="0" err="1" smtClean="0"/>
              <a:t>zastavni</a:t>
            </a:r>
            <a:r>
              <a:rPr lang="cs-CZ" sz="800" dirty="0" smtClean="0"/>
              <a:t>-</a:t>
            </a:r>
            <a:r>
              <a:rPr lang="cs-CZ" sz="800" dirty="0" err="1" smtClean="0"/>
              <a:t>pravo</a:t>
            </a:r>
            <a:r>
              <a:rPr lang="cs-CZ" sz="800" dirty="0" smtClean="0"/>
              <a:t>-k-</a:t>
            </a:r>
            <a:r>
              <a:rPr lang="cs-CZ" sz="800" dirty="0" err="1" smtClean="0"/>
              <a:t>obchodnimu</a:t>
            </a:r>
            <a:r>
              <a:rPr lang="cs-CZ" sz="800" dirty="0" smtClean="0"/>
              <a:t>-podilu.33.html</a:t>
            </a:r>
            <a:endParaRPr lang="cs-CZ" sz="800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1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beck.cz/Files/obrazky/Novy_ObcZ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46645" y="4149080"/>
            <a:ext cx="1597355" cy="2574155"/>
          </a:xfrm>
          <a:prstGeom prst="rect">
            <a:avLst/>
          </a:prstGeom>
          <a:noFill/>
        </p:spPr>
      </p:pic>
      <p:pic>
        <p:nvPicPr>
          <p:cNvPr id="38914" name="Picture 2" descr="http://www.judrvylimcova.sk/img/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2175" y="0"/>
            <a:ext cx="3171825" cy="22764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515" y="773705"/>
            <a:ext cx="5220696" cy="638628"/>
          </a:xfrm>
        </p:spPr>
        <p:txBody>
          <a:bodyPr/>
          <a:lstStyle/>
          <a:p>
            <a:r>
              <a:rPr lang="cs-CZ" b="1" dirty="0" smtClean="0"/>
              <a:t>Právo závazkové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424" y="2348856"/>
            <a:ext cx="66321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 smtClean="0"/>
              <a:t>Závazková práva upravují vztahy mezi věřiteli a dlužníky.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424" y="3158964"/>
            <a:ext cx="73052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 smtClean="0"/>
              <a:t>Vždy se jedná o právo působící jen mezi smluvními subjekty a </a:t>
            </a:r>
          </a:p>
          <a:p>
            <a:pPr>
              <a:buNone/>
            </a:pPr>
            <a:r>
              <a:rPr lang="cs-CZ" sz="2000" dirty="0" smtClean="0"/>
              <a:t>vždy jen mezi živými</a:t>
            </a:r>
            <a:r>
              <a:rPr lang="pt-BR" sz="2000" dirty="0" smtClean="0"/>
              <a:t>.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7218048" y="2078820"/>
            <a:ext cx="192595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judrvylimcova.sk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/1.gif</a:t>
            </a:r>
            <a:endParaRPr lang="cs-CZ" sz="800" dirty="0"/>
          </a:p>
        </p:txBody>
      </p:sp>
      <p:sp>
        <p:nvSpPr>
          <p:cNvPr id="8" name="Obdélník 7"/>
          <p:cNvSpPr/>
          <p:nvPr/>
        </p:nvSpPr>
        <p:spPr>
          <a:xfrm>
            <a:off x="206515" y="4284095"/>
            <a:ext cx="78310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dirty="0" smtClean="0"/>
              <a:t>Soubor norem, které tvoří závazkové právo přesahuje Občanský zákoník. Zasahuje např. do Obchodního zákoníku, </a:t>
            </a:r>
            <a:r>
              <a:rPr lang="cs-CZ" sz="2000" dirty="0" err="1" smtClean="0"/>
              <a:t>Zákoníku</a:t>
            </a:r>
            <a:r>
              <a:rPr lang="cs-CZ" sz="2000" dirty="0" smtClean="0"/>
              <a:t> práce, zákonu o rodině apod.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1412" y="6129360"/>
            <a:ext cx="864115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>
                <a:hlinkClick r:id="rId4"/>
              </a:rPr>
              <a:t>http://obcanskyzakonik.justice.cz/tinymce-storage/files/sb0033-2012.pdf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161412" y="6399396"/>
            <a:ext cx="66065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>
                <a:hlinkClick r:id="rId5"/>
              </a:rPr>
              <a:t>http://zakony.kurzy.cz/40-1964-obcansky-zakonik/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6704475" y="6642556"/>
            <a:ext cx="2439525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beck.cz</a:t>
            </a:r>
            <a:r>
              <a:rPr lang="cs-CZ" sz="800" dirty="0" smtClean="0"/>
              <a:t>/</a:t>
            </a:r>
            <a:r>
              <a:rPr lang="cs-CZ" sz="800" dirty="0" err="1" smtClean="0"/>
              <a:t>Files</a:t>
            </a:r>
            <a:r>
              <a:rPr lang="cs-CZ" sz="800" dirty="0" smtClean="0"/>
              <a:t>/</a:t>
            </a:r>
            <a:r>
              <a:rPr lang="cs-CZ" sz="800" dirty="0" err="1" smtClean="0"/>
              <a:t>obrazky</a:t>
            </a:r>
            <a:r>
              <a:rPr lang="cs-CZ" sz="800" dirty="0" smtClean="0"/>
              <a:t>/Novy_</a:t>
            </a:r>
            <a:r>
              <a:rPr lang="cs-CZ" sz="800" dirty="0" err="1" smtClean="0"/>
              <a:t>ObcZ.jpg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1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media.novinky.cz/914/219144-top_foto1-ayp1j.jpg"/>
          <p:cNvPicPr>
            <a:picLocks noChangeAspect="1" noChangeArrowheads="1"/>
          </p:cNvPicPr>
          <p:nvPr/>
        </p:nvPicPr>
        <p:blipFill>
          <a:blip r:embed="rId2" cstate="print"/>
          <a:srcRect r="54142"/>
          <a:stretch>
            <a:fillRect/>
          </a:stretch>
        </p:blipFill>
        <p:spPr bwMode="auto">
          <a:xfrm>
            <a:off x="6872578" y="1853825"/>
            <a:ext cx="2271422" cy="2790310"/>
          </a:xfrm>
          <a:prstGeom prst="rect">
            <a:avLst/>
          </a:prstGeom>
          <a:noFill/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1436" y="188568"/>
            <a:ext cx="88025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/>
              <a:t>Základní pojmy: věřitel, dlužník, pohledávka, dluh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60" y="1538748"/>
            <a:ext cx="66255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Věřitel: </a:t>
            </a:r>
            <a:r>
              <a:rPr lang="cs-CZ" sz="2000" dirty="0" smtClean="0"/>
              <a:t>subjekt, který má pohledávku = právo požadovat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1460" y="2528880"/>
            <a:ext cx="41184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Dlužník: </a:t>
            </a:r>
            <a:r>
              <a:rPr lang="cs-CZ" sz="2000" dirty="0" smtClean="0"/>
              <a:t>subjekt povinný plnit dluh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7539" y="4734145"/>
            <a:ext cx="861646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Pohledávka: </a:t>
            </a:r>
            <a:r>
              <a:rPr lang="cs-CZ" sz="2000" dirty="0" smtClean="0"/>
              <a:t>je právo jednoho subjektu ( věřitele) požadovat od druhého </a:t>
            </a:r>
            <a:br>
              <a:rPr lang="cs-CZ" sz="2000" dirty="0" smtClean="0"/>
            </a:br>
            <a:r>
              <a:rPr lang="cs-CZ" sz="2000" dirty="0" smtClean="0"/>
              <a:t>                       subjektu (dlužníka) určité plnění. Nedojde – li ze strany </a:t>
            </a:r>
            <a:br>
              <a:rPr lang="cs-CZ" sz="2000" dirty="0" smtClean="0"/>
            </a:br>
            <a:r>
              <a:rPr lang="cs-CZ" sz="2000" dirty="0" smtClean="0"/>
              <a:t>                       dlužníka k dobrovolnému plnění, lze plnění vymáhat soudně.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545" y="5859270"/>
            <a:ext cx="8552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Dluh: </a:t>
            </a:r>
            <a:r>
              <a:rPr lang="cs-CZ" sz="2000" dirty="0" smtClean="0"/>
              <a:t>povinnost dlužníka poskytnout slíbené plnění = něco konat nebo dát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6443700" y="4599130"/>
            <a:ext cx="27003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http://media.novinky.</a:t>
            </a:r>
            <a:r>
              <a:rPr lang="cs-CZ" sz="800" dirty="0" err="1" smtClean="0"/>
              <a:t>cz</a:t>
            </a:r>
            <a:r>
              <a:rPr lang="cs-CZ" sz="800" dirty="0" smtClean="0"/>
              <a:t>/914/219144-top_foto1-ayp1j.jpg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 build="allAtOnce"/>
      <p:bldP spid="1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88640"/>
            <a:ext cx="51315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Závazkové právo podle obsahu závazku:</a:t>
            </a:r>
            <a:endParaRPr lang="cs-CZ" sz="20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91496" y="1268712"/>
            <a:ext cx="65934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Dát- </a:t>
            </a:r>
            <a:r>
              <a:rPr lang="cs-CZ" sz="2000" dirty="0" smtClean="0"/>
              <a:t>dlužník je povinen věřiteli něco dát ( např. zaplatit)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1484" y="2348856"/>
            <a:ext cx="6364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Konat - </a:t>
            </a:r>
            <a:r>
              <a:rPr lang="cs-CZ" sz="2000" dirty="0" smtClean="0"/>
              <a:t>dlužník je povinen něco vykonat ( např. práci) 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484" y="3429000"/>
            <a:ext cx="74751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Zdržet se - </a:t>
            </a:r>
            <a:r>
              <a:rPr lang="cs-CZ" sz="2000" dirty="0" smtClean="0"/>
              <a:t>dlužník je povinen něco nekonat</a:t>
            </a:r>
            <a:r>
              <a:rPr lang="cs-CZ" sz="2000" b="1" dirty="0" smtClean="0"/>
              <a:t> </a:t>
            </a:r>
            <a:r>
              <a:rPr lang="cs-CZ" sz="2000" dirty="0" smtClean="0"/>
              <a:t>( např. nehlasovat)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472" y="4689168"/>
            <a:ext cx="8028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Strpět - </a:t>
            </a:r>
            <a:r>
              <a:rPr lang="cs-CZ" sz="2000" dirty="0" smtClean="0"/>
              <a:t>dlužník je povinen něco strpět ( např. přejezd přes pozemek)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458604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Vznik závazků</a:t>
            </a:r>
            <a:r>
              <a:rPr lang="cs-CZ" sz="2000" dirty="0" smtClean="0"/>
              <a:t> - závazky vznikají nejčastěji ze </a:t>
            </a:r>
            <a:r>
              <a:rPr lang="cs-CZ" sz="2000" b="1" dirty="0" smtClean="0"/>
              <a:t>smluv</a:t>
            </a:r>
            <a:r>
              <a:rPr lang="cs-CZ" sz="2000" dirty="0" smtClean="0"/>
              <a:t> a z jiných právních</a:t>
            </a:r>
            <a:br>
              <a:rPr lang="cs-CZ" sz="2000" dirty="0" smtClean="0"/>
            </a:br>
            <a:r>
              <a:rPr lang="cs-CZ" sz="2000" dirty="0" smtClean="0"/>
              <a:t>                           úkonů. Mohou vzniknout i z jiné právní skutečnosti </a:t>
            </a:r>
            <a:br>
              <a:rPr lang="cs-CZ" sz="2000" dirty="0" smtClean="0"/>
            </a:br>
            <a:r>
              <a:rPr lang="cs-CZ" sz="2000" dirty="0" smtClean="0"/>
              <a:t>                           jako je bezdůvodné obohacení, způsobená škoda apod.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0" y="1808820"/>
            <a:ext cx="91440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Obsah závazku </a:t>
            </a:r>
            <a:r>
              <a:rPr lang="cs-CZ" sz="2000" dirty="0" smtClean="0"/>
              <a:t>-</a:t>
            </a:r>
            <a:r>
              <a:rPr lang="cs-CZ" sz="2000" b="1" dirty="0" smtClean="0"/>
              <a:t> </a:t>
            </a:r>
            <a:r>
              <a:rPr lang="cs-CZ" sz="2000" dirty="0" smtClean="0"/>
              <a:t>lze vždy změnit dohodou účastníků. </a:t>
            </a:r>
            <a:br>
              <a:rPr lang="cs-CZ" sz="2000" dirty="0" smtClean="0"/>
            </a:br>
            <a:r>
              <a:rPr lang="cs-CZ" sz="2000" dirty="0" smtClean="0"/>
              <a:t>                            </a:t>
            </a:r>
          </a:p>
          <a:p>
            <a:pPr>
              <a:buNone/>
            </a:pPr>
            <a:r>
              <a:rPr lang="cs-CZ" sz="2000" dirty="0" smtClean="0"/>
              <a:t>		   Automaticky se pak mění prodlením dlužníka i věřitele.</a:t>
            </a:r>
            <a:br>
              <a:rPr lang="cs-CZ" sz="2000" dirty="0" smtClean="0"/>
            </a:br>
            <a:r>
              <a:rPr lang="cs-CZ" sz="2000" dirty="0" smtClean="0"/>
              <a:t>                            </a:t>
            </a:r>
          </a:p>
          <a:p>
            <a:pPr>
              <a:buNone/>
            </a:pPr>
            <a:r>
              <a:rPr lang="cs-CZ" sz="2000" dirty="0" smtClean="0"/>
              <a:t>		   V době jeho trvání se také mohou změnit jeho účastníci,např.</a:t>
            </a:r>
            <a:br>
              <a:rPr lang="cs-CZ" sz="2000" dirty="0" smtClean="0"/>
            </a:br>
            <a:r>
              <a:rPr lang="cs-CZ" sz="2000" dirty="0" smtClean="0"/>
              <a:t>                             postoupením pohledávky jinému věřiteli, převzetím dluhu</a:t>
            </a:r>
            <a:br>
              <a:rPr lang="cs-CZ" sz="2000" dirty="0" smtClean="0"/>
            </a:br>
            <a:r>
              <a:rPr lang="cs-CZ" sz="2000" dirty="0" smtClean="0"/>
              <a:t>                             nebo tím, že k závazku přistoupí nový, resp. další dlužník.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  Závazek  lze zajistit i dalšími právními instituty, jako je např. 		  smluvní pokuta, ručení,</a:t>
            </a:r>
            <a:r>
              <a:rPr lang="cs-CZ" sz="2000" b="1" dirty="0" smtClean="0"/>
              <a:t> </a:t>
            </a:r>
            <a:r>
              <a:rPr lang="cs-CZ" sz="2000" dirty="0" smtClean="0"/>
              <a:t>dohodu o srážkách ze mzdy .</a:t>
            </a:r>
          </a:p>
          <a:p>
            <a:pPr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		  Závazek zanikne především splněním, ale také výpovědí, 		  dohodou o jeho nahrazení jiným závazkem apod.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uiExpan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ediace-ul.cz/picts/spoje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8025" y="3106948"/>
            <a:ext cx="5595975" cy="3751052"/>
          </a:xfrm>
          <a:prstGeom prst="rect">
            <a:avLst/>
          </a:prstGeom>
          <a:noFill/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1412" y="0"/>
            <a:ext cx="56707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Základní zásady uzavření smluv dle OZ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61412" y="540072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000" dirty="0" smtClean="0"/>
              <a:t>smluvní svoboda stran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61412" y="1080144"/>
            <a:ext cx="17347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000" dirty="0" smtClean="0"/>
              <a:t>rovnost stran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61412" y="1620216"/>
            <a:ext cx="16786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000" dirty="0" smtClean="0"/>
              <a:t>dobré mravy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61412" y="2160288"/>
            <a:ext cx="14077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000" dirty="0" smtClean="0"/>
              <a:t>dobrá víra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61412" y="2700360"/>
            <a:ext cx="78518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000" dirty="0" smtClean="0"/>
              <a:t>zákaz zneužití práva </a:t>
            </a:r>
            <a:r>
              <a:rPr lang="cs-CZ" sz="1400" dirty="0" smtClean="0"/>
              <a:t>(</a:t>
            </a:r>
            <a:r>
              <a:rPr lang="cs-CZ" sz="1400" i="1" dirty="0" smtClean="0"/>
              <a:t>nikdo nesmí těžit ze svého nepoctivého nebo protiprávního činu )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3536885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http://www.mediace-</a:t>
            </a:r>
            <a:r>
              <a:rPr lang="cs-CZ" sz="1000" dirty="0" err="1" smtClean="0"/>
              <a:t>ul.cz</a:t>
            </a:r>
            <a:r>
              <a:rPr lang="cs-CZ" sz="1000" dirty="0" smtClean="0"/>
              <a:t>/</a:t>
            </a:r>
            <a:r>
              <a:rPr lang="cs-CZ" sz="1000" dirty="0" err="1" smtClean="0"/>
              <a:t>picts</a:t>
            </a:r>
            <a:r>
              <a:rPr lang="cs-CZ" sz="1000" dirty="0" smtClean="0"/>
              <a:t>/spojeni.JPG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86A3A2-7F64-46D9-B7CE-08379C87DA79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41530" y="1448780"/>
          <a:ext cx="7515833" cy="408456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285365"/>
                <a:gridCol w="1170130"/>
                <a:gridCol w="3060338"/>
              </a:tblGrid>
              <a:tr h="247805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2"/>
                        </a:rPr>
                        <a:t>HLAVA PRVNÍ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2"/>
                        </a:rPr>
                        <a:t>§ 488-587</a:t>
                      </a:r>
                      <a:endParaRPr lang="cs-CZ" sz="1400" dirty="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2"/>
                        </a:rPr>
                        <a:t>Obecná ustanovení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3"/>
                        </a:rPr>
                        <a:t>HLAVA DRUHÁ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3"/>
                        </a:rPr>
                        <a:t>§ 588-627</a:t>
                      </a:r>
                      <a:endParaRPr lang="cs-CZ" sz="1400" dirty="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3"/>
                        </a:rPr>
                        <a:t>Kupní a směnná smlouva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4"/>
                        </a:rPr>
                        <a:t>HLAVA TŘETÍ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4"/>
                        </a:rPr>
                        <a:t>§ 628-630</a:t>
                      </a:r>
                      <a:endParaRPr lang="cs-CZ" sz="1400" dirty="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4"/>
                        </a:rPr>
                        <a:t>Darovací smlouva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3463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5"/>
                        </a:rPr>
                        <a:t>HLAVA ČTVRTÁ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5"/>
                        </a:rPr>
                        <a:t>§ 631-656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5"/>
                        </a:rPr>
                        <a:t>Smlouva o dílo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805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6"/>
                        </a:rPr>
                        <a:t>HLAVA PÁTÁ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6"/>
                        </a:rPr>
                        <a:t>§ 657-658</a:t>
                      </a:r>
                      <a:endParaRPr lang="cs-CZ" sz="1400" dirty="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6"/>
                        </a:rPr>
                        <a:t>Smlouva o půjčce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7"/>
                        </a:rPr>
                        <a:t>HLAVA ŠESTÁ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7"/>
                        </a:rPr>
                        <a:t>§ 659-662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7"/>
                        </a:rPr>
                        <a:t>Smlouva o výpůjčce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8"/>
                        </a:rPr>
                        <a:t>HLAVA SEDMÁ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8"/>
                        </a:rPr>
                        <a:t>§ 663-723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8"/>
                        </a:rPr>
                        <a:t>Nájemní smlouva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9"/>
                        </a:rPr>
                        <a:t>HLAVA OSMÁ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9"/>
                        </a:rPr>
                        <a:t>§ 724-741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9"/>
                        </a:rPr>
                        <a:t>Příkazní smlouva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>
                          <a:hlinkClick r:id="rId10"/>
                        </a:rPr>
                        <a:t>HLAVA DEVÁTÁ</a:t>
                      </a:r>
                      <a:endParaRPr lang="cs-CZ" sz="140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10"/>
                        </a:rPr>
                        <a:t>§ 742-746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0"/>
                        </a:rPr>
                        <a:t>Jednatelství bez příkazu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1"/>
                        </a:rPr>
                        <a:t>HLAVA DESÁTÁ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11"/>
                        </a:rPr>
                        <a:t>§ 747-753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1"/>
                        </a:rPr>
                        <a:t>Smlouva o úschově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2"/>
                        </a:rPr>
                        <a:t>HLAVA JEDENÁCTÁ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2"/>
                        </a:rPr>
                        <a:t>§ 754-759</a:t>
                      </a:r>
                      <a:endParaRPr lang="cs-CZ" sz="1400" dirty="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2"/>
                        </a:rPr>
                        <a:t>Smlouva o ubytování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146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3"/>
                        </a:rPr>
                        <a:t>HLAVA DVANÁCTÁ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hlinkClick r:id="rId13"/>
                        </a:rPr>
                        <a:t>§ 760-773</a:t>
                      </a:r>
                      <a:endParaRPr lang="cs-CZ" sz="1400"/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3"/>
                        </a:rPr>
                        <a:t>Smlouvy o přepravě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sz="1400" dirty="0">
                          <a:hlinkClick r:id="rId14"/>
                        </a:rPr>
                        <a:t>HLAVA TŘINÁCTÁ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14"/>
                        </a:rPr>
                        <a:t>§ 774-777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 marL="24780" marR="24780" marT="12390" marB="1239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hlinkClick r:id="rId14"/>
                        </a:rPr>
                        <a:t>Smlouva zprostředkovatelská</a:t>
                      </a:r>
                      <a:endParaRPr lang="cs-CZ" sz="1400" dirty="0" smtClean="0"/>
                    </a:p>
                    <a:p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24780" marR="24780" marT="12390" marB="1239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51520" y="593685"/>
            <a:ext cx="56707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Nejběžnější typy smluv dle OZ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0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http://zakony.kurzy.cz/40-1964-obcansky-zakonik/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0" y="233645"/>
            <a:ext cx="1678152" cy="754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8600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8600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KUPNÍ SMLOUVA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8600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6905" y="18288"/>
            <a:ext cx="4566285" cy="683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0" y="6611779"/>
            <a:ext cx="376191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czechbikers.cz</a:t>
            </a:r>
            <a:r>
              <a:rPr lang="cs-CZ" sz="1000" dirty="0" smtClean="0"/>
              <a:t>/</a:t>
            </a:r>
            <a:r>
              <a:rPr lang="cs-CZ" sz="1000" dirty="0" err="1" smtClean="0"/>
              <a:t>clanky</a:t>
            </a:r>
            <a:r>
              <a:rPr lang="cs-CZ" sz="1000" dirty="0" smtClean="0"/>
              <a:t>/technika/</a:t>
            </a:r>
            <a:r>
              <a:rPr lang="cs-CZ" sz="1000" dirty="0" err="1" smtClean="0"/>
              <a:t>kupni</a:t>
            </a:r>
            <a:r>
              <a:rPr lang="cs-CZ" sz="1000" dirty="0" smtClean="0"/>
              <a:t>-smlouva/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3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pic>
        <p:nvPicPr>
          <p:cNvPr id="35842" name="Picture 2" descr="http://www.aforismy.eu/citaty/d/obrazy/dluznik_kdyz_zada_pyri_se_a_kdyz_ma_platiti_bledne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96725" y="323656"/>
            <a:ext cx="5085565" cy="303438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366755" y="3068960"/>
            <a:ext cx="4761275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http://www.aforismy.</a:t>
            </a:r>
            <a:r>
              <a:rPr lang="cs-CZ" sz="800" dirty="0" err="1" smtClean="0"/>
              <a:t>eu</a:t>
            </a:r>
            <a:r>
              <a:rPr lang="cs-CZ" sz="800" dirty="0" smtClean="0"/>
              <a:t>/</a:t>
            </a:r>
            <a:r>
              <a:rPr lang="cs-CZ" sz="800" dirty="0" err="1" smtClean="0"/>
              <a:t>citaty</a:t>
            </a:r>
            <a:r>
              <a:rPr lang="cs-CZ" sz="800" dirty="0" smtClean="0"/>
              <a:t>/d/obrazy/</a:t>
            </a:r>
            <a:r>
              <a:rPr lang="cs-CZ" sz="800" dirty="0" err="1" smtClean="0"/>
              <a:t>dluznik</a:t>
            </a:r>
            <a:r>
              <a:rPr lang="cs-CZ" sz="800" dirty="0" smtClean="0"/>
              <a:t>_</a:t>
            </a:r>
            <a:r>
              <a:rPr lang="cs-CZ" sz="800" dirty="0" err="1" smtClean="0"/>
              <a:t>kdyz</a:t>
            </a:r>
            <a:r>
              <a:rPr lang="cs-CZ" sz="800" dirty="0" smtClean="0"/>
              <a:t>_</a:t>
            </a:r>
            <a:r>
              <a:rPr lang="cs-CZ" sz="800" dirty="0" err="1" smtClean="0"/>
              <a:t>zada</a:t>
            </a:r>
            <a:r>
              <a:rPr lang="cs-CZ" sz="800" dirty="0" smtClean="0"/>
              <a:t>_</a:t>
            </a:r>
            <a:r>
              <a:rPr lang="cs-CZ" sz="800" dirty="0" err="1" smtClean="0"/>
              <a:t>pyri</a:t>
            </a:r>
            <a:r>
              <a:rPr lang="cs-CZ" sz="800" dirty="0" smtClean="0"/>
              <a:t>_se_a_</a:t>
            </a:r>
            <a:r>
              <a:rPr lang="cs-CZ" sz="800" dirty="0" err="1" smtClean="0"/>
              <a:t>kdyz</a:t>
            </a:r>
            <a:r>
              <a:rPr lang="cs-CZ" sz="800" dirty="0" smtClean="0"/>
              <a:t>_</a:t>
            </a:r>
            <a:r>
              <a:rPr lang="cs-CZ" sz="800" dirty="0" err="1" smtClean="0"/>
              <a:t>ma</a:t>
            </a:r>
            <a:r>
              <a:rPr lang="cs-CZ" sz="800" dirty="0" smtClean="0"/>
              <a:t>_</a:t>
            </a:r>
            <a:r>
              <a:rPr lang="cs-CZ" sz="800" dirty="0" err="1" smtClean="0"/>
              <a:t>platiti</a:t>
            </a:r>
            <a:r>
              <a:rPr lang="cs-CZ" sz="800" dirty="0" smtClean="0"/>
              <a:t>_bledne.</a:t>
            </a:r>
            <a:r>
              <a:rPr lang="cs-CZ" sz="800" dirty="0" err="1" smtClean="0"/>
              <a:t>jpg</a:t>
            </a:r>
            <a:endParaRPr lang="cs-CZ" sz="800" dirty="0"/>
          </a:p>
        </p:txBody>
      </p:sp>
      <p:pic>
        <p:nvPicPr>
          <p:cNvPr id="35844" name="Picture 4" descr="http://img.mf.cz/879/745/2-profimedia_009538123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7095" y="4226562"/>
            <a:ext cx="3716905" cy="263143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047910" y="6642556"/>
            <a:ext cx="309609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http://img.mf.cz/879/745/2-profimedia_0095381239.jpg</a:t>
            </a:r>
            <a:endParaRPr lang="cs-CZ" sz="800" dirty="0"/>
          </a:p>
        </p:txBody>
      </p:sp>
      <p:pic>
        <p:nvPicPr>
          <p:cNvPr id="35846" name="Picture 6" descr="http://nasepenize.cz.imag3box.com/images/image/00/penize/penize-ceske-papirove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8217" r="1802"/>
          <a:stretch>
            <a:fillRect/>
          </a:stretch>
        </p:blipFill>
        <p:spPr bwMode="auto">
          <a:xfrm>
            <a:off x="0" y="4194085"/>
            <a:ext cx="4725525" cy="266391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800" dirty="0" smtClean="0"/>
              <a:t>http://nasepenize.cz.imag3box.com/</a:t>
            </a:r>
            <a:r>
              <a:rPr lang="cs-CZ" sz="800" dirty="0" err="1" smtClean="0"/>
              <a:t>images</a:t>
            </a:r>
            <a:r>
              <a:rPr lang="cs-CZ" sz="800" dirty="0" smtClean="0"/>
              <a:t>/image/00/</a:t>
            </a:r>
            <a:r>
              <a:rPr lang="cs-CZ" sz="800" dirty="0" err="1" smtClean="0"/>
              <a:t>penize</a:t>
            </a:r>
            <a:r>
              <a:rPr lang="cs-CZ" sz="800" dirty="0" smtClean="0"/>
              <a:t>/</a:t>
            </a:r>
            <a:r>
              <a:rPr lang="cs-CZ" sz="800" dirty="0" err="1" smtClean="0"/>
              <a:t>penize</a:t>
            </a:r>
            <a:r>
              <a:rPr lang="cs-CZ" sz="800" dirty="0" smtClean="0"/>
              <a:t>-</a:t>
            </a:r>
            <a:r>
              <a:rPr lang="cs-CZ" sz="800" dirty="0" err="1" smtClean="0"/>
              <a:t>ceske</a:t>
            </a:r>
            <a:r>
              <a:rPr lang="cs-CZ" sz="800" dirty="0" smtClean="0"/>
              <a:t>-</a:t>
            </a:r>
            <a:r>
              <a:rPr lang="cs-CZ" sz="800" dirty="0" err="1" smtClean="0"/>
              <a:t>papirove.jpg</a:t>
            </a:r>
            <a:endParaRPr lang="cs-CZ" sz="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6665" y="3609020"/>
            <a:ext cx="16417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Začátek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2250" y="3609020"/>
            <a:ext cx="1346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 bwMode="auto">
          <a:xfrm flipV="1">
            <a:off x="3941930" y="3744035"/>
            <a:ext cx="1575175" cy="360040"/>
          </a:xfrm>
          <a:prstGeom prst="rightArrow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6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1000"/>
                            </p:stCondLst>
                            <p:childTnLst>
                              <p:par>
                                <p:cTn id="3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3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1" grpId="0"/>
      <p:bldP spid="12" grpId="0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E49EA27-D34B-4850-840C-B3E5819F2EBC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548616"/>
            <a:ext cx="6913563" cy="4410588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1400" dirty="0" smtClean="0"/>
              <a:t>http://obcanskyzakonik.justice.cz/tinymce-storage/files/sb0033-2012.pdf</a:t>
            </a:r>
          </a:p>
          <a:p>
            <a:pPr eaLnBrk="1" hangingPunct="1"/>
            <a:r>
              <a:rPr lang="cs-CZ" sz="1400" dirty="0" smtClean="0"/>
              <a:t>http://zakony.kurzy.cz/40-1964-obcansky-zakonik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dirty="0" smtClean="0"/>
              <a:t>http://cs.wikipedia.org/wiki/Závazkové_právo</a:t>
            </a:r>
          </a:p>
          <a:p>
            <a:pPr eaLnBrk="1" hangingPunct="1"/>
            <a:r>
              <a:rPr lang="cs-CZ" sz="1400" dirty="0" smtClean="0"/>
              <a:t>http://cs.wikipedia.org/wiki/Závazek</a:t>
            </a:r>
          </a:p>
          <a:p>
            <a:pPr eaLnBrk="1" hangingPunct="1"/>
            <a:r>
              <a:rPr lang="cs-CZ" sz="1400" dirty="0" smtClean="0"/>
              <a:t>http://cs.wikipedia.org/wiki/Dlužník</a:t>
            </a:r>
          </a:p>
          <a:p>
            <a:pPr eaLnBrk="1" hangingPunct="1"/>
            <a:r>
              <a:rPr lang="cs-CZ" sz="1400" dirty="0" smtClean="0"/>
              <a:t>http://cs.wikipedia.org/wiki/Závazkový_vztah</a:t>
            </a:r>
          </a:p>
          <a:p>
            <a:pPr eaLnBrk="1" hangingPunct="1"/>
            <a:r>
              <a:rPr lang="cs-CZ" sz="1400" dirty="0" smtClean="0"/>
              <a:t>http://cs.wikipedia.org/wiki/Pohledávka</a:t>
            </a:r>
          </a:p>
          <a:p>
            <a:pPr eaLnBrk="1" hangingPunct="1"/>
            <a:r>
              <a:rPr lang="cs-CZ" sz="1400" dirty="0" smtClean="0"/>
              <a:t>http://cs.wikipedia.org/wiki/Smlouva</a:t>
            </a:r>
          </a:p>
          <a:p>
            <a:pPr eaLnBrk="1" hangingPunct="1"/>
            <a:r>
              <a:rPr lang="cs-CZ" sz="1400" dirty="0" smtClean="0"/>
              <a:t>http://obcanskyzakonik.justice.cz/cz/texty-zakonu-.html</a:t>
            </a:r>
          </a:p>
          <a:p>
            <a:pPr eaLnBrk="1" hangingPunct="1"/>
            <a:r>
              <a:rPr lang="cs-CZ" sz="1400" dirty="0" smtClean="0"/>
              <a:t>http://zakony.kurzy.cz/40-1964-obcansky-zakonik/</a:t>
            </a:r>
            <a:endParaRPr lang="cs-CZ" sz="1400" b="1" dirty="0" smtClean="0">
              <a:solidFill>
                <a:srgbClr val="002060"/>
              </a:solidFill>
            </a:endParaRPr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0" y="6642556"/>
            <a:ext cx="565214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vymahani</a:t>
            </a:r>
            <a:r>
              <a:rPr lang="cs-CZ" sz="800" dirty="0" smtClean="0"/>
              <a:t>-</a:t>
            </a:r>
            <a:r>
              <a:rPr lang="cs-CZ" sz="800" dirty="0" err="1" smtClean="0"/>
              <a:t>pohledavky.cz</a:t>
            </a:r>
            <a:r>
              <a:rPr lang="cs-CZ" sz="800" dirty="0" smtClean="0"/>
              <a:t>/exekuce-a-exekutori.4/</a:t>
            </a:r>
            <a:r>
              <a:rPr lang="cs-CZ" sz="800" dirty="0" err="1" smtClean="0"/>
              <a:t>zastavni</a:t>
            </a:r>
            <a:r>
              <a:rPr lang="cs-CZ" sz="800" dirty="0" smtClean="0"/>
              <a:t>-</a:t>
            </a:r>
            <a:r>
              <a:rPr lang="cs-CZ" sz="800" dirty="0" err="1" smtClean="0"/>
              <a:t>pravo</a:t>
            </a:r>
            <a:r>
              <a:rPr lang="cs-CZ" sz="800" dirty="0" smtClean="0"/>
              <a:t>-k-</a:t>
            </a:r>
            <a:r>
              <a:rPr lang="cs-CZ" sz="800" dirty="0" err="1" smtClean="0"/>
              <a:t>obchodnimu</a:t>
            </a:r>
            <a:r>
              <a:rPr lang="cs-CZ" sz="800" dirty="0" smtClean="0"/>
              <a:t>-podilu.33.html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E49EA27-D34B-4850-840C-B3E5819F2EBC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206515" y="593685"/>
            <a:ext cx="8388065" cy="36686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endParaRPr lang="cs-CZ" sz="1400" dirty="0" smtClean="0">
              <a:hlinkClick r:id="rId4"/>
            </a:endParaRPr>
          </a:p>
          <a:p>
            <a:pPr>
              <a:buNone/>
            </a:pPr>
            <a:r>
              <a:rPr lang="cs-CZ" sz="1400" dirty="0" smtClean="0"/>
              <a:t>Použité obrázky</a:t>
            </a:r>
            <a:endParaRPr lang="cs-CZ" sz="1400" dirty="0">
              <a:hlinkClick r:id="rId4"/>
            </a:endParaRPr>
          </a:p>
          <a:p>
            <a:pPr>
              <a:buNone/>
            </a:pPr>
            <a:endParaRPr lang="cs-CZ" sz="1400" dirty="0" smtClean="0">
              <a:hlinkClick r:id="rId4"/>
            </a:endParaRP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vymahani</a:t>
            </a:r>
            <a:r>
              <a:rPr lang="cs-CZ" sz="1400" dirty="0" smtClean="0"/>
              <a:t>-</a:t>
            </a:r>
            <a:r>
              <a:rPr lang="cs-CZ" sz="1400" dirty="0" err="1" smtClean="0"/>
              <a:t>pohledavky.cz</a:t>
            </a:r>
            <a:r>
              <a:rPr lang="cs-CZ" sz="1400" dirty="0" smtClean="0"/>
              <a:t>/exekuce-a-exekutori.4/</a:t>
            </a:r>
            <a:r>
              <a:rPr lang="cs-CZ" sz="1400" dirty="0" err="1" smtClean="0"/>
              <a:t>zastavni</a:t>
            </a:r>
            <a:r>
              <a:rPr lang="cs-CZ" sz="1400" dirty="0" smtClean="0"/>
              <a:t>-</a:t>
            </a:r>
            <a:r>
              <a:rPr lang="cs-CZ" sz="1400" dirty="0" err="1" smtClean="0"/>
              <a:t>pravo</a:t>
            </a:r>
            <a:r>
              <a:rPr lang="cs-CZ" sz="1400" dirty="0" smtClean="0"/>
              <a:t>-k-</a:t>
            </a:r>
            <a:r>
              <a:rPr lang="cs-CZ" sz="1400" dirty="0" err="1" smtClean="0"/>
              <a:t>obchodnimu</a:t>
            </a:r>
            <a:r>
              <a:rPr lang="cs-CZ" sz="1400" dirty="0" smtClean="0"/>
              <a:t>-podilu.33.html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judrvylimcova.sk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/1.gif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judrvylimcova.sk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/1.gif</a:t>
            </a:r>
          </a:p>
          <a:p>
            <a:pPr>
              <a:buNone/>
            </a:pPr>
            <a:r>
              <a:rPr lang="cs-CZ" sz="1400" dirty="0" smtClean="0"/>
              <a:t>http://media.novinky.</a:t>
            </a:r>
            <a:r>
              <a:rPr lang="cs-CZ" sz="1400" dirty="0" err="1" smtClean="0"/>
              <a:t>cz</a:t>
            </a:r>
            <a:r>
              <a:rPr lang="cs-CZ" sz="1400" dirty="0" smtClean="0"/>
              <a:t>/914/219144-top_foto1-ayp1j.jpg</a:t>
            </a:r>
          </a:p>
          <a:p>
            <a:pPr>
              <a:buNone/>
            </a:pPr>
            <a:r>
              <a:rPr lang="cs-CZ" sz="1400" dirty="0" smtClean="0"/>
              <a:t>http://www.mediace-</a:t>
            </a:r>
            <a:r>
              <a:rPr lang="cs-CZ" sz="1400" dirty="0" err="1" smtClean="0"/>
              <a:t>ul.cz</a:t>
            </a:r>
            <a:r>
              <a:rPr lang="cs-CZ" sz="1400" dirty="0" smtClean="0"/>
              <a:t>/</a:t>
            </a:r>
            <a:r>
              <a:rPr lang="cs-CZ" sz="1400" dirty="0" err="1" smtClean="0"/>
              <a:t>picts</a:t>
            </a:r>
            <a:r>
              <a:rPr lang="cs-CZ" sz="1400" dirty="0" smtClean="0"/>
              <a:t>/spojeni.JPG</a:t>
            </a:r>
          </a:p>
          <a:p>
            <a:pPr>
              <a:buNone/>
            </a:pPr>
            <a:r>
              <a:rPr lang="cs-CZ" sz="1400" dirty="0" smtClean="0"/>
              <a:t>http://www.mediace-</a:t>
            </a:r>
            <a:r>
              <a:rPr lang="cs-CZ" sz="1400" dirty="0" err="1" smtClean="0"/>
              <a:t>ul.cz</a:t>
            </a:r>
            <a:r>
              <a:rPr lang="cs-CZ" sz="1400" dirty="0" smtClean="0"/>
              <a:t>/</a:t>
            </a:r>
            <a:r>
              <a:rPr lang="cs-CZ" sz="1400" dirty="0" err="1" smtClean="0"/>
              <a:t>picts</a:t>
            </a:r>
            <a:r>
              <a:rPr lang="cs-CZ" sz="1400" dirty="0" smtClean="0"/>
              <a:t>/spojeni.JPG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czechbikers.cz</a:t>
            </a:r>
            <a:r>
              <a:rPr lang="cs-CZ" sz="1400" dirty="0" smtClean="0"/>
              <a:t>/</a:t>
            </a:r>
            <a:r>
              <a:rPr lang="cs-CZ" sz="1400" dirty="0" err="1" smtClean="0"/>
              <a:t>clanky</a:t>
            </a:r>
            <a:r>
              <a:rPr lang="cs-CZ" sz="1400" dirty="0" smtClean="0"/>
              <a:t>/technika/</a:t>
            </a:r>
            <a:r>
              <a:rPr lang="cs-CZ" sz="1400" dirty="0" err="1" smtClean="0"/>
              <a:t>kupni</a:t>
            </a:r>
            <a:r>
              <a:rPr lang="cs-CZ" sz="1400" dirty="0" smtClean="0"/>
              <a:t>-smlouva/</a:t>
            </a:r>
          </a:p>
          <a:p>
            <a:pPr>
              <a:buNone/>
            </a:pPr>
            <a:r>
              <a:rPr lang="cs-CZ" sz="1400" dirty="0" smtClean="0"/>
              <a:t>http://www.aforismy.</a:t>
            </a:r>
            <a:r>
              <a:rPr lang="cs-CZ" sz="1400" dirty="0" err="1" smtClean="0"/>
              <a:t>eu</a:t>
            </a:r>
            <a:r>
              <a:rPr lang="cs-CZ" sz="1400" dirty="0" smtClean="0"/>
              <a:t>/</a:t>
            </a:r>
            <a:r>
              <a:rPr lang="cs-CZ" sz="1400" dirty="0" err="1" smtClean="0"/>
              <a:t>citaty</a:t>
            </a:r>
            <a:r>
              <a:rPr lang="cs-CZ" sz="1400" dirty="0" smtClean="0"/>
              <a:t>/d/obrazy/</a:t>
            </a:r>
            <a:r>
              <a:rPr lang="cs-CZ" sz="1400" dirty="0" err="1" smtClean="0"/>
              <a:t>dluznik</a:t>
            </a:r>
            <a:r>
              <a:rPr lang="cs-CZ" sz="1400" dirty="0" smtClean="0"/>
              <a:t>_</a:t>
            </a:r>
            <a:r>
              <a:rPr lang="cs-CZ" sz="1400" dirty="0" err="1" smtClean="0"/>
              <a:t>kdyz</a:t>
            </a:r>
            <a:r>
              <a:rPr lang="cs-CZ" sz="1400" dirty="0" smtClean="0"/>
              <a:t>_</a:t>
            </a:r>
            <a:r>
              <a:rPr lang="cs-CZ" sz="1400" dirty="0" err="1" smtClean="0"/>
              <a:t>zada</a:t>
            </a:r>
            <a:r>
              <a:rPr lang="cs-CZ" sz="1400" dirty="0" smtClean="0"/>
              <a:t>_</a:t>
            </a:r>
            <a:r>
              <a:rPr lang="cs-CZ" sz="1400" dirty="0" err="1" smtClean="0"/>
              <a:t>pyri</a:t>
            </a:r>
            <a:r>
              <a:rPr lang="cs-CZ" sz="1400" dirty="0" smtClean="0"/>
              <a:t>_se_a_</a:t>
            </a:r>
            <a:r>
              <a:rPr lang="cs-CZ" sz="1400" dirty="0" err="1" smtClean="0"/>
              <a:t>kdyz</a:t>
            </a:r>
            <a:r>
              <a:rPr lang="cs-CZ" sz="1400" dirty="0" smtClean="0"/>
              <a:t>_</a:t>
            </a:r>
            <a:r>
              <a:rPr lang="cs-CZ" sz="1400" dirty="0" err="1" smtClean="0"/>
              <a:t>ma</a:t>
            </a:r>
            <a:r>
              <a:rPr lang="cs-CZ" sz="1400" dirty="0" smtClean="0"/>
              <a:t>_</a:t>
            </a:r>
            <a:r>
              <a:rPr lang="cs-CZ" sz="1400" dirty="0" err="1" smtClean="0"/>
              <a:t>platiti</a:t>
            </a:r>
            <a:r>
              <a:rPr lang="cs-CZ" sz="1400" dirty="0" smtClean="0"/>
              <a:t>_bledne.</a:t>
            </a:r>
            <a:r>
              <a:rPr lang="cs-CZ" sz="1400" dirty="0" err="1" smtClean="0"/>
              <a:t>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http://nasepenize.cz.imag3box.com/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/image/00/</a:t>
            </a:r>
            <a:r>
              <a:rPr lang="cs-CZ" sz="1400" dirty="0" err="1" smtClean="0"/>
              <a:t>penize</a:t>
            </a:r>
            <a:r>
              <a:rPr lang="cs-CZ" sz="1400" dirty="0" smtClean="0"/>
              <a:t>/</a:t>
            </a:r>
            <a:r>
              <a:rPr lang="cs-CZ" sz="1400" dirty="0" err="1" smtClean="0"/>
              <a:t>penize</a:t>
            </a:r>
            <a:r>
              <a:rPr lang="cs-CZ" sz="1400" dirty="0" smtClean="0"/>
              <a:t>-</a:t>
            </a:r>
            <a:r>
              <a:rPr lang="cs-CZ" sz="1400" dirty="0" err="1" smtClean="0"/>
              <a:t>ceske</a:t>
            </a:r>
            <a:r>
              <a:rPr lang="cs-CZ" sz="1400" dirty="0" smtClean="0"/>
              <a:t>-</a:t>
            </a:r>
            <a:r>
              <a:rPr lang="cs-CZ" sz="1400" dirty="0" err="1" smtClean="0"/>
              <a:t>papirove.jpg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http://img.mf.cz/879/745/2-profimedia_0095381239.jpg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4149096"/>
            <a:ext cx="8622540" cy="2406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/>
              <a:t>Závazek označuje vztah mezi věřitelem a dlužníkem, jehož obsahem jsou práva a povinnosti těchto dvou (či více) osob pouze v rámci tohoto vztahu. Věřitel je tím, kdo má právo od dlužníka požadovat, aby pro něj (či pro jiného) např. něco vykonal nebo mu něco dal. Naopak dlužník je k tomuto povinen pouze vůči věřiteli - nikoli vůči jiným osobám. Závazky vznikají nejčastěji smlouvou. </a:t>
            </a:r>
          </a:p>
          <a:p>
            <a:pPr>
              <a:buNone/>
            </a:pPr>
            <a:endParaRPr lang="cs-CZ" sz="1600" u="sng" dirty="0" smtClean="0"/>
          </a:p>
          <a:p>
            <a:pPr>
              <a:buNone/>
            </a:pPr>
            <a:r>
              <a:rPr lang="cs-CZ" sz="1600" u="sng" dirty="0" smtClean="0"/>
              <a:t>Příklad:</a:t>
            </a:r>
            <a:r>
              <a:rPr lang="cs-CZ" sz="1600" dirty="0" smtClean="0"/>
              <a:t> </a:t>
            </a:r>
            <a:r>
              <a:rPr lang="cs-CZ" sz="1600" i="1" dirty="0" smtClean="0"/>
              <a:t>Prodávající (dlužník) se zavázal k tomu, že kupujícímu (věřiteli) prodá dům. Kupující se na oplátku zavázal k tomu, že prodávajícímu zaplatí sjednanou kupní cenu (v tomto vztahu má naopak postavení dlužníka on) Věřitel může plnění vymáhat pouze po dlužníkovi.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1638</TotalTime>
  <Words>685</Words>
  <Application>Microsoft Office PowerPoint</Application>
  <PresentationFormat>Předvádění na obrazovce (4:3)</PresentationFormat>
  <Paragraphs>162</Paragraphs>
  <Slides>14</Slides>
  <Notes>4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Využití ICT pro rozvoj klíčových kompetencí  CZ.1.07/1.5.00/34.0448</vt:lpstr>
      <vt:lpstr>Snímek 2</vt:lpstr>
      <vt:lpstr>Právo</vt:lpstr>
      <vt:lpstr>Právo závazkové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SOŠE Hluboká nad Vltavou</dc:creator>
  <cp:lastModifiedBy>FSC</cp:lastModifiedBy>
  <cp:revision>104</cp:revision>
  <dcterms:created xsi:type="dcterms:W3CDTF">2012-07-02T13:04:44Z</dcterms:created>
  <dcterms:modified xsi:type="dcterms:W3CDTF">2013-01-27T19:07:48Z</dcterms:modified>
</cp:coreProperties>
</file>