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3" r:id="rId3"/>
    <p:sldId id="281" r:id="rId4"/>
    <p:sldId id="282" r:id="rId5"/>
    <p:sldId id="283" r:id="rId6"/>
    <p:sldId id="279" r:id="rId7"/>
    <p:sldId id="280" r:id="rId8"/>
    <p:sldId id="266" r:id="rId9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  <a:srgbClr val="3333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28.1.2013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28.1.2013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28.1.2013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28.1.2013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28.1.2013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28.1.2013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28.1.2013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28.1.2013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28.1.2013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28.1.2013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28.1.2013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28.1.2013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VY_32_INOVACE_06_13</a:t>
              </a:r>
              <a:r>
                <a:rPr lang="cs-CZ" sz="1200" kern="0" dirty="0" smtClean="0">
                  <a:solidFill>
                    <a:srgbClr val="000000"/>
                  </a:solidFill>
                  <a:latin typeface="Calibri"/>
                </a:rPr>
                <a:t> Pohyb tělesa </a:t>
              </a:r>
              <a:endPara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7.roč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</a:t>
            </a:r>
            <a:r>
              <a:rPr lang="cs-CZ" sz="1400" dirty="0" smtClean="0">
                <a:solidFill>
                  <a:schemeClr val="tx1"/>
                </a:solidFill>
              </a:rPr>
              <a:t>7. </a:t>
            </a:r>
            <a:r>
              <a:rPr lang="cs-CZ" sz="1400" dirty="0">
                <a:solidFill>
                  <a:schemeClr val="tx1"/>
                </a:solidFill>
              </a:rPr>
              <a:t>ročníku. </a:t>
            </a:r>
            <a:r>
              <a:rPr lang="cs-CZ" sz="1400" dirty="0" smtClean="0">
                <a:solidFill>
                  <a:schemeClr val="tx1"/>
                </a:solidFill>
              </a:rPr>
              <a:t>Slouží ke společnému zopakování učiva s využitím interaktivní tabule, nebo lze tento materiál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použít  v tištěné podobě  jako pracovní list k samostatné práci 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Autor :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Jiří Toman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a formou pracovního listu procvičí učivo na téma  POHYB TĚLESA                               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Speciální potřeby : žádné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Druh učebního materiálu : </a:t>
            </a:r>
            <a:r>
              <a:rPr lang="cs-CZ" sz="1400" dirty="0" smtClean="0">
                <a:solidFill>
                  <a:schemeClr val="tx1"/>
                </a:solidFill>
              </a:rPr>
              <a:t>prezentace, pracovní list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Stupeň a typ vzdělávání : základní vzdělávání 2. stupeň 1.období, věková skupina : </a:t>
            </a:r>
            <a:r>
              <a:rPr lang="cs-CZ" sz="1400" dirty="0" smtClean="0">
                <a:solidFill>
                  <a:schemeClr val="tx1"/>
                </a:solidFill>
              </a:rPr>
              <a:t>13 - 14 </a:t>
            </a:r>
            <a:r>
              <a:rPr lang="cs-CZ" sz="1400" dirty="0">
                <a:solidFill>
                  <a:schemeClr val="tx1"/>
                </a:solidFill>
              </a:rPr>
              <a:t>let</a:t>
            </a:r>
          </a:p>
        </p:txBody>
      </p:sp>
    </p:spTree>
    <p:extLst>
      <p:ext uri="{BB962C8B-B14F-4D97-AF65-F5344CB8AC3E}">
        <p14:creationId xmlns:p14="http://schemas.microsoft.com/office/powerpoint/2010/main" xmlns="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76"/>
            <a:ext cx="8229600" cy="994084"/>
          </a:xfrm>
        </p:spPr>
        <p:txBody>
          <a:bodyPr/>
          <a:lstStyle/>
          <a:p>
            <a:pPr>
              <a:buNone/>
            </a:pPr>
            <a:r>
              <a:rPr lang="cs-CZ" u="sng" dirty="0" smtClean="0">
                <a:solidFill>
                  <a:schemeClr val="tx2"/>
                </a:solidFill>
              </a:rPr>
              <a:t>Klid a pohyb tělesa</a:t>
            </a:r>
            <a:endParaRPr lang="cs-CZ" u="sng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5040560"/>
          </a:xfrm>
        </p:spPr>
        <p:txBody>
          <a:bodyPr/>
          <a:lstStyle/>
          <a:p>
            <a:r>
              <a:rPr lang="cs-CZ" sz="2800" b="1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Těleso se pohybuje</a:t>
            </a:r>
            <a:r>
              <a:rPr lang="cs-CZ" sz="2800" dirty="0" smtClean="0"/>
              <a:t>, mění-li svou polohu vzhledem k jinému tělesu</a:t>
            </a:r>
          </a:p>
          <a:p>
            <a:r>
              <a:rPr lang="cs-CZ" sz="2800" b="1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Těleso je v klidu</a:t>
            </a:r>
            <a:r>
              <a:rPr lang="cs-CZ" sz="2800" dirty="0" smtClean="0"/>
              <a:t>, nemění-li svou polohu vzhledem k jinému tělesu</a:t>
            </a:r>
          </a:p>
          <a:p>
            <a:r>
              <a:rPr lang="cs-CZ" sz="2800" dirty="0" smtClean="0"/>
              <a:t>Totéž těleso může být v pohybu vzhledem </a:t>
            </a:r>
            <a:r>
              <a:rPr lang="cs-CZ" sz="2800" dirty="0" smtClean="0"/>
              <a:t>                 k </a:t>
            </a:r>
            <a:r>
              <a:rPr lang="cs-CZ" sz="2800" dirty="0" smtClean="0"/>
              <a:t>jednomu tělesu a současně v klidu vzhledem k druhému tělesu</a:t>
            </a:r>
          </a:p>
          <a:p>
            <a:r>
              <a:rPr lang="cs-CZ" sz="2800" dirty="0" smtClean="0"/>
              <a:t>Abychom mohli rozhodnout, zda se těleso pohybuje, nebo je v klidu, musíme uvést, </a:t>
            </a:r>
            <a:r>
              <a:rPr lang="cs-CZ" sz="2800" dirty="0" smtClean="0"/>
              <a:t>                   ke </a:t>
            </a:r>
            <a:r>
              <a:rPr lang="cs-CZ" sz="2800" dirty="0" smtClean="0"/>
              <a:t>kterému tělesu pohyb vztahujeme</a:t>
            </a: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76"/>
            <a:ext cx="8229600" cy="994084"/>
          </a:xfrm>
        </p:spPr>
        <p:txBody>
          <a:bodyPr/>
          <a:lstStyle/>
          <a:p>
            <a:pPr>
              <a:buNone/>
            </a:pPr>
            <a:endParaRPr lang="cs-CZ" u="sng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496944" cy="5040560"/>
          </a:xfrm>
        </p:spPr>
        <p:txBody>
          <a:bodyPr/>
          <a:lstStyle/>
          <a:p>
            <a:r>
              <a:rPr lang="cs-CZ" sz="2800" b="1" i="1" u="sng" dirty="0" smtClean="0">
                <a:solidFill>
                  <a:schemeClr val="accent2">
                    <a:lumMod val="75000"/>
                  </a:schemeClr>
                </a:solidFill>
              </a:rPr>
              <a:t>Trajektorie</a:t>
            </a:r>
            <a:r>
              <a:rPr lang="cs-CZ" sz="2800" dirty="0" smtClean="0"/>
              <a:t> pohybu tělesa – čára, kterou </a:t>
            </a:r>
            <a:r>
              <a:rPr lang="cs-CZ" sz="2800" dirty="0" smtClean="0"/>
              <a:t>                   při </a:t>
            </a:r>
            <a:r>
              <a:rPr lang="cs-CZ" sz="2800" dirty="0" smtClean="0"/>
              <a:t>pohybu těleso opisuje (stopa po lyžaři, koleje, stopa po tužce, mlžná stopa za letícím letadlem)</a:t>
            </a:r>
          </a:p>
          <a:p>
            <a:r>
              <a:rPr lang="cs-CZ" sz="2800" dirty="0" smtClean="0"/>
              <a:t>Podle</a:t>
            </a:r>
            <a:r>
              <a:rPr lang="cs-CZ" sz="2800" u="sng" dirty="0" smtClean="0"/>
              <a:t> </a:t>
            </a:r>
            <a:r>
              <a:rPr lang="cs-CZ" sz="2800" u="sng" dirty="0" smtClean="0">
                <a:solidFill>
                  <a:srgbClr val="00B050"/>
                </a:solidFill>
              </a:rPr>
              <a:t>tvaru trajektorie </a:t>
            </a:r>
            <a:r>
              <a:rPr lang="cs-CZ" sz="2800" dirty="0" smtClean="0"/>
              <a:t>rozlišujeme : </a:t>
            </a:r>
          </a:p>
          <a:p>
            <a:pPr>
              <a:buNone/>
            </a:pPr>
            <a:r>
              <a:rPr lang="cs-CZ" sz="2800" i="1" dirty="0" smtClean="0">
                <a:solidFill>
                  <a:srgbClr val="00B050"/>
                </a:solidFill>
              </a:rPr>
              <a:t>   - přímočarý pohyb</a:t>
            </a:r>
          </a:p>
          <a:p>
            <a:pPr>
              <a:buNone/>
            </a:pPr>
            <a:r>
              <a:rPr lang="cs-CZ" sz="2800" dirty="0" smtClean="0"/>
              <a:t>   </a:t>
            </a:r>
            <a:r>
              <a:rPr lang="cs-CZ" sz="2800" i="1" dirty="0" smtClean="0">
                <a:solidFill>
                  <a:srgbClr val="00B050"/>
                </a:solidFill>
              </a:rPr>
              <a:t>- křivočarý pohyb                            </a:t>
            </a:r>
          </a:p>
          <a:p>
            <a:r>
              <a:rPr lang="cs-CZ" sz="2800" b="1" i="1" u="sng" dirty="0" smtClean="0">
                <a:solidFill>
                  <a:schemeClr val="accent2">
                    <a:lumMod val="75000"/>
                  </a:schemeClr>
                </a:solidFill>
              </a:rPr>
              <a:t>Dráha</a:t>
            </a:r>
            <a:r>
              <a:rPr lang="cs-CZ" sz="2800" dirty="0" smtClean="0"/>
              <a:t> tělesa – délka trajektorie, kterou těleso opíše za určitou dobu.                                 Značka :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s                                                           </a:t>
            </a:r>
            <a:r>
              <a:rPr lang="cs-CZ" sz="2800" dirty="0" smtClean="0">
                <a:solidFill>
                  <a:schemeClr val="tx1"/>
                </a:solidFill>
              </a:rPr>
              <a:t>Jednotky :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sz="2800" dirty="0" smtClean="0">
                <a:solidFill>
                  <a:schemeClr val="tx1"/>
                </a:solidFill>
              </a:rPr>
              <a:t>, km</a:t>
            </a:r>
          </a:p>
          <a:p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76"/>
            <a:ext cx="8229600" cy="994084"/>
          </a:xfrm>
        </p:spPr>
        <p:txBody>
          <a:bodyPr/>
          <a:lstStyle/>
          <a:p>
            <a:pPr>
              <a:buNone/>
            </a:pPr>
            <a:endParaRPr lang="cs-CZ" u="sng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496944" cy="5040560"/>
          </a:xfr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Pro popis pohybu jednotlivých částí tělesa lze použít : </a:t>
            </a:r>
            <a:r>
              <a:rPr lang="cs-CZ" sz="2800" i="1" dirty="0" smtClean="0">
                <a:solidFill>
                  <a:schemeClr val="accent2">
                    <a:lumMod val="75000"/>
                  </a:schemeClr>
                </a:solidFill>
              </a:rPr>
              <a:t>- pohyb posuvný 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               </a:t>
            </a:r>
            <a:r>
              <a:rPr lang="cs-CZ" sz="2800" i="1" dirty="0" smtClean="0">
                <a:solidFill>
                  <a:schemeClr val="accent2">
                    <a:lumMod val="75000"/>
                  </a:schemeClr>
                </a:solidFill>
              </a:rPr>
              <a:t>- pohyb otáčivý</a:t>
            </a:r>
          </a:p>
          <a:p>
            <a:r>
              <a:rPr lang="cs-CZ" sz="2800" dirty="0" smtClean="0"/>
              <a:t>Jestliže těleso za stejné doby urazí vždy stejné dráhy, koná - </a:t>
            </a:r>
            <a:r>
              <a:rPr lang="cs-CZ" sz="2800" i="1" dirty="0" smtClean="0">
                <a:solidFill>
                  <a:srgbClr val="3333CC"/>
                </a:solidFill>
              </a:rPr>
              <a:t>rovnoměrný pohyb</a:t>
            </a:r>
          </a:p>
          <a:p>
            <a:r>
              <a:rPr lang="cs-CZ" sz="2800" dirty="0" smtClean="0"/>
              <a:t>Jestliže těleso za stejné doby urazí různé dráhy,  koná            </a:t>
            </a:r>
            <a:r>
              <a:rPr lang="cs-CZ" sz="2800" i="1" dirty="0" smtClean="0"/>
              <a:t>- </a:t>
            </a:r>
            <a:r>
              <a:rPr lang="cs-CZ" sz="2800" i="1" dirty="0" smtClean="0">
                <a:solidFill>
                  <a:srgbClr val="0000FF"/>
                </a:solidFill>
              </a:rPr>
              <a:t>nerovnoměrný pohyb</a:t>
            </a:r>
          </a:p>
          <a:p>
            <a:r>
              <a:rPr lang="cs-CZ" sz="2800" i="1" dirty="0" smtClean="0">
                <a:solidFill>
                  <a:srgbClr val="0000FF"/>
                </a:solidFill>
              </a:rPr>
              <a:t>Nerovnoměrný pohyb </a:t>
            </a:r>
            <a:r>
              <a:rPr lang="cs-CZ" sz="2800" dirty="0" smtClean="0">
                <a:solidFill>
                  <a:schemeClr val="tx1"/>
                </a:solidFill>
              </a:rPr>
              <a:t>může být :                             </a:t>
            </a:r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- zrychlený                                                              - zpomalený</a:t>
            </a:r>
          </a:p>
          <a:p>
            <a:endParaRPr lang="cs-CZ" sz="2800" i="1" dirty="0" smtClean="0">
              <a:solidFill>
                <a:srgbClr val="3333CC"/>
              </a:solidFill>
            </a:endParaRPr>
          </a:p>
          <a:p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771800" y="476672"/>
            <a:ext cx="3672408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POHYB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5257800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sz="3000" dirty="0" smtClean="0"/>
              <a:t>     složený             otáčivý</a:t>
            </a:r>
          </a:p>
          <a:p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   podle trajektorie                podle rychlosti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                                zpomalený          zrychlený</a:t>
            </a:r>
            <a:endParaRPr lang="cs-CZ" sz="3000" dirty="0"/>
          </a:p>
        </p:txBody>
      </p:sp>
      <p:sp>
        <p:nvSpPr>
          <p:cNvPr id="5" name="Zaoblený obdélník 4"/>
          <p:cNvSpPr/>
          <p:nvPr/>
        </p:nvSpPr>
        <p:spPr>
          <a:xfrm>
            <a:off x="6156176" y="2204864"/>
            <a:ext cx="2232248" cy="720080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827584" y="2276872"/>
            <a:ext cx="1800200" cy="72008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419872" y="2204864"/>
            <a:ext cx="1800200" cy="72008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67544" y="3429000"/>
            <a:ext cx="3168352" cy="720080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932040" y="3501008"/>
            <a:ext cx="3024336" cy="72008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ovací čára 33"/>
          <p:cNvCxnSpPr>
            <a:endCxn id="6" idx="0"/>
          </p:cNvCxnSpPr>
          <p:nvPr/>
        </p:nvCxnSpPr>
        <p:spPr>
          <a:xfrm flipH="1">
            <a:off x="1727684" y="1268760"/>
            <a:ext cx="1404156" cy="1008112"/>
          </a:xfrm>
          <a:prstGeom prst="line">
            <a:avLst/>
          </a:prstGeom>
          <a:ln w="381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>
            <a:endCxn id="7" idx="0"/>
          </p:cNvCxnSpPr>
          <p:nvPr/>
        </p:nvCxnSpPr>
        <p:spPr>
          <a:xfrm flipH="1">
            <a:off x="4319972" y="1268760"/>
            <a:ext cx="396044" cy="936104"/>
          </a:xfrm>
          <a:prstGeom prst="line">
            <a:avLst/>
          </a:prstGeom>
          <a:ln w="381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>
            <a:endCxn id="5" idx="0"/>
          </p:cNvCxnSpPr>
          <p:nvPr/>
        </p:nvCxnSpPr>
        <p:spPr>
          <a:xfrm>
            <a:off x="4932040" y="1268760"/>
            <a:ext cx="2340260" cy="936104"/>
          </a:xfrm>
          <a:prstGeom prst="line">
            <a:avLst/>
          </a:prstGeom>
          <a:ln w="381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Zaoblený obdélník 38"/>
          <p:cNvSpPr/>
          <p:nvPr/>
        </p:nvSpPr>
        <p:spPr>
          <a:xfrm>
            <a:off x="323528" y="4869160"/>
            <a:ext cx="1944216" cy="72008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Zaoblený obdélník 39"/>
          <p:cNvSpPr/>
          <p:nvPr/>
        </p:nvSpPr>
        <p:spPr>
          <a:xfrm>
            <a:off x="2555776" y="4869160"/>
            <a:ext cx="2088232" cy="72008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Zaoblený obdélník 42"/>
          <p:cNvSpPr/>
          <p:nvPr/>
        </p:nvSpPr>
        <p:spPr>
          <a:xfrm>
            <a:off x="4860032" y="4869160"/>
            <a:ext cx="1944216" cy="72008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Zaoblený obdélník 43"/>
          <p:cNvSpPr/>
          <p:nvPr/>
        </p:nvSpPr>
        <p:spPr>
          <a:xfrm>
            <a:off x="7020272" y="4869160"/>
            <a:ext cx="1944216" cy="720080"/>
          </a:xfrm>
          <a:prstGeom prst="round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Zaoblený obdélník 44"/>
          <p:cNvSpPr/>
          <p:nvPr/>
        </p:nvSpPr>
        <p:spPr>
          <a:xfrm>
            <a:off x="3707904" y="5949280"/>
            <a:ext cx="2232248" cy="72008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Zaoblený obdélník 45"/>
          <p:cNvSpPr/>
          <p:nvPr/>
        </p:nvSpPr>
        <p:spPr>
          <a:xfrm>
            <a:off x="6588224" y="5949280"/>
            <a:ext cx="1944216" cy="72008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8" name="Přímá spojovací čára 47"/>
          <p:cNvCxnSpPr>
            <a:stCxn id="44" idx="2"/>
            <a:endCxn id="45" idx="0"/>
          </p:cNvCxnSpPr>
          <p:nvPr/>
        </p:nvCxnSpPr>
        <p:spPr>
          <a:xfrm flipH="1">
            <a:off x="4824028" y="5589240"/>
            <a:ext cx="3168352" cy="36004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>
            <a:stCxn id="44" idx="2"/>
            <a:endCxn id="46" idx="0"/>
          </p:cNvCxnSpPr>
          <p:nvPr/>
        </p:nvCxnSpPr>
        <p:spPr>
          <a:xfrm flipH="1">
            <a:off x="7560332" y="5589240"/>
            <a:ext cx="432048" cy="36004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flipH="1">
            <a:off x="2051720" y="2924944"/>
            <a:ext cx="5400600" cy="50405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 flipH="1">
            <a:off x="6300192" y="2924944"/>
            <a:ext cx="1188132" cy="576064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>
            <a:stCxn id="9" idx="2"/>
            <a:endCxn id="43" idx="0"/>
          </p:cNvCxnSpPr>
          <p:nvPr/>
        </p:nvCxnSpPr>
        <p:spPr>
          <a:xfrm flipH="1">
            <a:off x="5832140" y="4221088"/>
            <a:ext cx="612068" cy="64807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>
            <a:stCxn id="9" idx="2"/>
            <a:endCxn id="44" idx="0"/>
          </p:cNvCxnSpPr>
          <p:nvPr/>
        </p:nvCxnSpPr>
        <p:spPr>
          <a:xfrm>
            <a:off x="6444208" y="4221088"/>
            <a:ext cx="1548172" cy="64807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>
            <a:stCxn id="8" idx="2"/>
            <a:endCxn id="39" idx="0"/>
          </p:cNvCxnSpPr>
          <p:nvPr/>
        </p:nvCxnSpPr>
        <p:spPr>
          <a:xfrm flipH="1">
            <a:off x="1295636" y="4149080"/>
            <a:ext cx="756084" cy="72008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>
            <a:stCxn id="8" idx="2"/>
            <a:endCxn id="40" idx="0"/>
          </p:cNvCxnSpPr>
          <p:nvPr/>
        </p:nvCxnSpPr>
        <p:spPr>
          <a:xfrm>
            <a:off x="2051720" y="4149080"/>
            <a:ext cx="1548172" cy="72008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771800" y="476672"/>
            <a:ext cx="3672408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  POHYB TĚLESA   -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5257800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sz="3000" dirty="0" smtClean="0"/>
              <a:t>     složený             otáčivý               </a:t>
            </a:r>
            <a:r>
              <a:rPr lang="cs-CZ" sz="2800" dirty="0" smtClean="0">
                <a:solidFill>
                  <a:srgbClr val="FF0000"/>
                </a:solidFill>
              </a:rPr>
              <a:t>posuvný</a:t>
            </a:r>
          </a:p>
          <a:p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   podle trajektorie                podle rychlosti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přímočarý</a:t>
            </a:r>
            <a:r>
              <a:rPr lang="cs-CZ" sz="2800" dirty="0" smtClean="0"/>
              <a:t>   </a:t>
            </a:r>
            <a:r>
              <a:rPr lang="cs-CZ" sz="2800" dirty="0" smtClean="0">
                <a:solidFill>
                  <a:srgbClr val="FF0000"/>
                </a:solidFill>
              </a:rPr>
              <a:t>křivočarý   rovnoměrný   nerovnoměrný                              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                                zpomalený          zrychlený</a:t>
            </a:r>
            <a:endParaRPr lang="cs-CZ" sz="3000" dirty="0"/>
          </a:p>
        </p:txBody>
      </p:sp>
      <p:sp>
        <p:nvSpPr>
          <p:cNvPr id="5" name="Zaoblený obdélník 4"/>
          <p:cNvSpPr/>
          <p:nvPr/>
        </p:nvSpPr>
        <p:spPr>
          <a:xfrm>
            <a:off x="6156176" y="2204864"/>
            <a:ext cx="2088232" cy="720080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827584" y="2276872"/>
            <a:ext cx="1800200" cy="72008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419872" y="2204864"/>
            <a:ext cx="1800200" cy="72008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67544" y="3429000"/>
            <a:ext cx="3168352" cy="720080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932040" y="3501008"/>
            <a:ext cx="3024336" cy="72008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ovací čára 33"/>
          <p:cNvCxnSpPr>
            <a:endCxn id="6" idx="0"/>
          </p:cNvCxnSpPr>
          <p:nvPr/>
        </p:nvCxnSpPr>
        <p:spPr>
          <a:xfrm flipH="1">
            <a:off x="1727684" y="1268760"/>
            <a:ext cx="1404156" cy="1008112"/>
          </a:xfrm>
          <a:prstGeom prst="line">
            <a:avLst/>
          </a:prstGeom>
          <a:ln w="381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>
            <a:endCxn id="7" idx="0"/>
          </p:cNvCxnSpPr>
          <p:nvPr/>
        </p:nvCxnSpPr>
        <p:spPr>
          <a:xfrm flipH="1">
            <a:off x="4319972" y="1268760"/>
            <a:ext cx="396044" cy="936104"/>
          </a:xfrm>
          <a:prstGeom prst="line">
            <a:avLst/>
          </a:prstGeom>
          <a:ln w="381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>
            <a:endCxn id="5" idx="0"/>
          </p:cNvCxnSpPr>
          <p:nvPr/>
        </p:nvCxnSpPr>
        <p:spPr>
          <a:xfrm>
            <a:off x="4932040" y="1268760"/>
            <a:ext cx="2268252" cy="936104"/>
          </a:xfrm>
          <a:prstGeom prst="line">
            <a:avLst/>
          </a:prstGeom>
          <a:ln w="381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Zaoblený obdélník 38"/>
          <p:cNvSpPr/>
          <p:nvPr/>
        </p:nvSpPr>
        <p:spPr>
          <a:xfrm>
            <a:off x="323528" y="4869160"/>
            <a:ext cx="1800200" cy="576064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Zaoblený obdélník 39"/>
          <p:cNvSpPr/>
          <p:nvPr/>
        </p:nvSpPr>
        <p:spPr>
          <a:xfrm>
            <a:off x="2267744" y="4869160"/>
            <a:ext cx="1584176" cy="576064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Zaoblený obdélník 42"/>
          <p:cNvSpPr/>
          <p:nvPr/>
        </p:nvSpPr>
        <p:spPr>
          <a:xfrm>
            <a:off x="3995936" y="4869160"/>
            <a:ext cx="2016224" cy="576064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Zaoblený obdélník 43"/>
          <p:cNvSpPr/>
          <p:nvPr/>
        </p:nvSpPr>
        <p:spPr>
          <a:xfrm>
            <a:off x="6156176" y="4869160"/>
            <a:ext cx="2448272" cy="576064"/>
          </a:xfrm>
          <a:prstGeom prst="round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Zaoblený obdélník 44"/>
          <p:cNvSpPr/>
          <p:nvPr/>
        </p:nvSpPr>
        <p:spPr>
          <a:xfrm>
            <a:off x="3707904" y="5949280"/>
            <a:ext cx="2232248" cy="72008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Zaoblený obdélník 45"/>
          <p:cNvSpPr/>
          <p:nvPr/>
        </p:nvSpPr>
        <p:spPr>
          <a:xfrm>
            <a:off x="6588224" y="5949280"/>
            <a:ext cx="1944216" cy="72008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8" name="Přímá spojovací čára 47"/>
          <p:cNvCxnSpPr>
            <a:stCxn id="44" idx="2"/>
            <a:endCxn id="45" idx="0"/>
          </p:cNvCxnSpPr>
          <p:nvPr/>
        </p:nvCxnSpPr>
        <p:spPr>
          <a:xfrm flipH="1">
            <a:off x="4824028" y="5445224"/>
            <a:ext cx="2556284" cy="504056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>
            <a:stCxn id="44" idx="2"/>
            <a:endCxn id="46" idx="0"/>
          </p:cNvCxnSpPr>
          <p:nvPr/>
        </p:nvCxnSpPr>
        <p:spPr>
          <a:xfrm>
            <a:off x="7380312" y="5445224"/>
            <a:ext cx="180020" cy="504056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flipH="1">
            <a:off x="2051720" y="2924944"/>
            <a:ext cx="5400600" cy="50405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 flipH="1">
            <a:off x="6300192" y="2924944"/>
            <a:ext cx="1188132" cy="576064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>
            <a:stCxn id="9" idx="2"/>
            <a:endCxn id="43" idx="0"/>
          </p:cNvCxnSpPr>
          <p:nvPr/>
        </p:nvCxnSpPr>
        <p:spPr>
          <a:xfrm flipH="1">
            <a:off x="5004048" y="4221088"/>
            <a:ext cx="1440160" cy="64807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>
            <a:stCxn id="9" idx="2"/>
            <a:endCxn id="44" idx="0"/>
          </p:cNvCxnSpPr>
          <p:nvPr/>
        </p:nvCxnSpPr>
        <p:spPr>
          <a:xfrm>
            <a:off x="6444208" y="4221088"/>
            <a:ext cx="936104" cy="64807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>
            <a:stCxn id="8" idx="2"/>
            <a:endCxn id="39" idx="0"/>
          </p:cNvCxnSpPr>
          <p:nvPr/>
        </p:nvCxnSpPr>
        <p:spPr>
          <a:xfrm flipH="1">
            <a:off x="1223628" y="4149080"/>
            <a:ext cx="828092" cy="72008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>
            <a:stCxn id="8" idx="2"/>
            <a:endCxn id="40" idx="0"/>
          </p:cNvCxnSpPr>
          <p:nvPr/>
        </p:nvCxnSpPr>
        <p:spPr>
          <a:xfrm>
            <a:off x="2051720" y="4149080"/>
            <a:ext cx="1008112" cy="72008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000" dirty="0" smtClean="0"/>
              <a:t>FYZIKA pro 7. ročník základní školy, Jiří </a:t>
            </a:r>
            <a:r>
              <a:rPr lang="cs-CZ" sz="2000" dirty="0" err="1" smtClean="0"/>
              <a:t>Bohuněk</a:t>
            </a:r>
            <a:r>
              <a:rPr lang="cs-CZ" sz="2000" dirty="0" smtClean="0"/>
              <a:t>, Růžena Kolářová. </a:t>
            </a:r>
            <a:r>
              <a:rPr lang="cs-CZ" sz="2000" smtClean="0"/>
              <a:t>Vydalo nakladatelství PROMETHEUS </a:t>
            </a:r>
            <a:r>
              <a:rPr lang="cs-CZ" sz="2000" dirty="0" smtClean="0"/>
              <a:t>v r. 2000.                  ISBN 80-7196-119-1</a:t>
            </a:r>
            <a:endParaRPr lang="cs-CZ" sz="20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138099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1133</TotalTime>
  <Words>393</Words>
  <Application>Microsoft Office PowerPoint</Application>
  <PresentationFormat>Předvádění na obrazovce (4:3)</PresentationFormat>
  <Paragraphs>52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Klid a pohyb tělesa</vt:lpstr>
      <vt:lpstr>Snímek 4</vt:lpstr>
      <vt:lpstr>Snímek 5</vt:lpstr>
      <vt:lpstr>POHYB TĚLESA</vt:lpstr>
      <vt:lpstr>                 POHYB TĚLESA   - řešení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Dum</cp:lastModifiedBy>
  <cp:revision>105</cp:revision>
  <dcterms:created xsi:type="dcterms:W3CDTF">2012-06-01T22:10:47Z</dcterms:created>
  <dcterms:modified xsi:type="dcterms:W3CDTF">2013-01-27T23:41:29Z</dcterms:modified>
</cp:coreProperties>
</file>