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73" r:id="rId5"/>
    <p:sldId id="274" r:id="rId6"/>
    <p:sldId id="275" r:id="rId7"/>
    <p:sldId id="276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VY_32_INOVACE_04_Have  </a:t>
          </a:r>
          <a:r>
            <a:rPr lang="cs-CZ" dirty="0" err="1" smtClean="0"/>
            <a:t>got</a:t>
          </a:r>
          <a:r>
            <a:rPr lang="cs-CZ" dirty="0" smtClean="0"/>
            <a:t> 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Have</a:t>
          </a:r>
          <a:r>
            <a:rPr lang="cs-CZ" dirty="0" smtClean="0"/>
            <a:t> 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1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</a:t>
          </a:r>
          <a:r>
            <a:rPr lang="cs-CZ" dirty="0" smtClean="0"/>
            <a:t>8. </a:t>
          </a:r>
          <a:r>
            <a:rPr lang="cs-CZ" dirty="0" smtClean="0"/>
            <a:t>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VY_32_INOVACE_04_Have  </a:t>
          </a:r>
          <a:r>
            <a:rPr lang="cs-CZ" sz="1400" kern="1200" dirty="0" err="1" smtClean="0"/>
            <a:t>got</a:t>
          </a:r>
          <a:r>
            <a:rPr lang="cs-CZ" sz="1400" kern="1200" dirty="0" smtClean="0"/>
            <a:t> 1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</a:t>
          </a:r>
          <a:r>
            <a:rPr lang="cs-CZ" sz="1400" kern="1200" dirty="0" smtClean="0"/>
            <a:t>8. </a:t>
          </a:r>
          <a:r>
            <a:rPr lang="cs-CZ" sz="1400" kern="1200" dirty="0" smtClean="0"/>
            <a:t>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Have</a:t>
          </a:r>
          <a:r>
            <a:rPr lang="cs-CZ" sz="1400" kern="1200" dirty="0" smtClean="0"/>
            <a:t> 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got</a:t>
          </a:r>
          <a:r>
            <a:rPr lang="cs-CZ" sz="1400" kern="1200" dirty="0" smtClean="0"/>
            <a:t> 1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1864497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4658900"/>
              </p:ext>
            </p:extLst>
          </p:nvPr>
        </p:nvGraphicFramePr>
        <p:xfrm>
          <a:off x="457200" y="1600200"/>
          <a:ext cx="8229600" cy="23926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</a:t>
                      </a:r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Výklad</a:t>
                      </a:r>
                      <a:r>
                        <a:rPr lang="cs-CZ" baseline="0" dirty="0" smtClean="0"/>
                        <a:t> a používání slovesa </a:t>
                      </a:r>
                      <a:r>
                        <a:rPr lang="cs-CZ" baseline="0" dirty="0" err="1" smtClean="0"/>
                        <a:t>have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got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have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smtClean="0"/>
                        <a:t>minulý čas slovesa </a:t>
                      </a:r>
                      <a:r>
                        <a:rPr lang="cs-CZ" baseline="0" dirty="0" err="1" smtClean="0"/>
                        <a:t>have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 zapíší poznámky do sešitu. Každý žák napíše 5 vět, kde použije sloveso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88840"/>
            <a:ext cx="8229600" cy="3312368"/>
          </a:xfrm>
        </p:spPr>
        <p:txBody>
          <a:bodyPr>
            <a:normAutofit/>
          </a:bodyPr>
          <a:lstStyle/>
          <a:p>
            <a:r>
              <a:rPr lang="en-GB" sz="6000" b="1" i="1" dirty="0" err="1">
                <a:solidFill>
                  <a:srgbClr val="94006B"/>
                </a:solidFill>
              </a:rPr>
              <a:t>Sloveso</a:t>
            </a:r>
            <a:r>
              <a:rPr lang="en-GB" sz="6000" b="1" i="1" dirty="0">
                <a:solidFill>
                  <a:srgbClr val="94006B"/>
                </a:solidFill>
              </a:rPr>
              <a:t> have / </a:t>
            </a:r>
            <a:r>
              <a:rPr lang="en-GB" sz="6000" b="1" i="1" dirty="0" err="1">
                <a:solidFill>
                  <a:srgbClr val="94006B"/>
                </a:solidFill>
              </a:rPr>
              <a:t>hav</a:t>
            </a:r>
            <a:r>
              <a:rPr lang="cs-CZ" sz="6000" b="1" i="1" dirty="0">
                <a:solidFill>
                  <a:srgbClr val="94006B"/>
                </a:solidFill>
              </a:rPr>
              <a:t>e</a:t>
            </a:r>
            <a:r>
              <a:rPr lang="en-GB" sz="6000" b="1" i="1" dirty="0">
                <a:solidFill>
                  <a:srgbClr val="94006B"/>
                </a:solidFill>
              </a:rPr>
              <a:t> got</a:t>
            </a:r>
            <a:br>
              <a:rPr lang="en-GB" sz="6000" b="1" i="1" dirty="0">
                <a:solidFill>
                  <a:srgbClr val="94006B"/>
                </a:solidFill>
              </a:rPr>
            </a:b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13160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Použití</a:t>
            </a:r>
            <a:r>
              <a:rPr lang="en-GB" b="1" dirty="0"/>
              <a:t> have/have got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3600" b="1" i="1" dirty="0">
                <a:solidFill>
                  <a:srgbClr val="DC2300"/>
                </a:solidFill>
              </a:rPr>
              <a:t>Have </a:t>
            </a:r>
            <a:r>
              <a:rPr lang="en-GB" sz="3600" b="1" i="1" dirty="0"/>
              <a:t>a </a:t>
            </a:r>
            <a:r>
              <a:rPr lang="en-GB" sz="3600" b="1" i="1" dirty="0">
                <a:solidFill>
                  <a:srgbClr val="DC2300"/>
                </a:solidFill>
              </a:rPr>
              <a:t>have got</a:t>
            </a:r>
            <a:r>
              <a:rPr lang="en-GB" sz="3600" b="1" dirty="0">
                <a:solidFill>
                  <a:srgbClr val="DC2300"/>
                </a:solidFill>
              </a:rPr>
              <a:t> </a:t>
            </a:r>
            <a:r>
              <a:rPr lang="en-GB" sz="3600" b="1" dirty="0" err="1"/>
              <a:t>mají</a:t>
            </a:r>
            <a:r>
              <a:rPr lang="en-GB" sz="3600" b="1" dirty="0"/>
              <a:t> </a:t>
            </a:r>
            <a:r>
              <a:rPr lang="en-GB" sz="3600" b="1" dirty="0" err="1"/>
              <a:t>stejný</a:t>
            </a:r>
            <a:r>
              <a:rPr lang="en-GB" sz="3600" b="1" dirty="0"/>
              <a:t> </a:t>
            </a:r>
            <a:r>
              <a:rPr lang="en-GB" sz="3600" b="1" dirty="0" err="1"/>
              <a:t>význam</a:t>
            </a:r>
            <a:r>
              <a:rPr lang="en-GB" sz="3600" b="1" dirty="0"/>
              <a:t>. Have got je</a:t>
            </a:r>
            <a:r>
              <a:rPr lang="en-GB" sz="3600" b="1" dirty="0">
                <a:solidFill>
                  <a:srgbClr val="0000FF"/>
                </a:solidFill>
              </a:rPr>
              <a:t> </a:t>
            </a:r>
            <a:r>
              <a:rPr lang="en-GB" sz="3600" b="1" dirty="0" err="1">
                <a:solidFill>
                  <a:srgbClr val="0000FF"/>
                </a:solidFill>
              </a:rPr>
              <a:t>méně</a:t>
            </a:r>
            <a:r>
              <a:rPr lang="en-GB" sz="3600" b="1" dirty="0">
                <a:solidFill>
                  <a:srgbClr val="0000FF"/>
                </a:solidFill>
              </a:rPr>
              <a:t> </a:t>
            </a:r>
            <a:r>
              <a:rPr lang="en-GB" sz="3600" b="1" dirty="0" err="1">
                <a:solidFill>
                  <a:srgbClr val="0000FF"/>
                </a:solidFill>
              </a:rPr>
              <a:t>formální</a:t>
            </a:r>
            <a:r>
              <a:rPr lang="en-GB" sz="3600" b="1" dirty="0"/>
              <a:t>. </a:t>
            </a:r>
            <a:r>
              <a:rPr lang="en-GB" sz="3600" b="1" dirty="0" err="1"/>
              <a:t>Tuto</a:t>
            </a:r>
            <a:r>
              <a:rPr lang="en-GB" sz="3600" b="1" dirty="0"/>
              <a:t> </a:t>
            </a:r>
            <a:r>
              <a:rPr lang="en-GB" sz="3600" b="1" dirty="0" err="1"/>
              <a:t>vazbu</a:t>
            </a:r>
            <a:r>
              <a:rPr lang="en-GB" sz="3600" b="1" dirty="0"/>
              <a:t>  </a:t>
            </a:r>
            <a:r>
              <a:rPr lang="en-GB" sz="3600" b="1" dirty="0" err="1"/>
              <a:t>používáme</a:t>
            </a:r>
            <a:r>
              <a:rPr lang="en-GB" sz="3600" b="1" dirty="0"/>
              <a:t> </a:t>
            </a:r>
            <a:r>
              <a:rPr lang="en-GB" sz="3600" b="1" dirty="0" err="1"/>
              <a:t>většinou</a:t>
            </a:r>
            <a:r>
              <a:rPr lang="en-GB" sz="3600" b="1" dirty="0"/>
              <a:t> v </a:t>
            </a:r>
            <a:r>
              <a:rPr lang="en-GB" sz="3600" b="1" dirty="0" err="1">
                <a:solidFill>
                  <a:srgbClr val="94006B"/>
                </a:solidFill>
              </a:rPr>
              <a:t>mluvené</a:t>
            </a:r>
            <a:r>
              <a:rPr lang="en-GB" sz="3600" b="1" dirty="0">
                <a:solidFill>
                  <a:srgbClr val="94006B"/>
                </a:solidFill>
              </a:rPr>
              <a:t> </a:t>
            </a:r>
            <a:r>
              <a:rPr lang="en-GB" sz="3600" b="1" dirty="0" err="1">
                <a:solidFill>
                  <a:srgbClr val="94006B"/>
                </a:solidFill>
              </a:rPr>
              <a:t>řeči</a:t>
            </a:r>
            <a:r>
              <a:rPr lang="en-GB" sz="3600" b="1" dirty="0"/>
              <a:t>, </a:t>
            </a:r>
            <a:r>
              <a:rPr lang="en-GB" sz="3600" b="1" dirty="0" err="1"/>
              <a:t>méně</a:t>
            </a:r>
            <a:r>
              <a:rPr lang="en-GB" sz="3600" b="1" dirty="0"/>
              <a:t> v </a:t>
            </a:r>
            <a:r>
              <a:rPr lang="en-GB" sz="3600" b="1" dirty="0" err="1"/>
              <a:t>psaném</a:t>
            </a:r>
            <a:r>
              <a:rPr lang="en-GB" sz="3600" b="1" dirty="0"/>
              <a:t> </a:t>
            </a:r>
            <a:r>
              <a:rPr lang="en-GB" sz="3600" b="1" dirty="0" err="1"/>
              <a:t>projevu</a:t>
            </a:r>
            <a:r>
              <a:rPr lang="en-GB" sz="3600" b="1" dirty="0"/>
              <a:t>.</a:t>
            </a:r>
          </a:p>
          <a:p>
            <a:pPr>
              <a:lnSpc>
                <a:spcPct val="14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3600" b="1" i="1" dirty="0">
                <a:solidFill>
                  <a:srgbClr val="FF3333"/>
                </a:solidFill>
              </a:rPr>
              <a:t>Have</a:t>
            </a:r>
            <a:r>
              <a:rPr lang="en-GB" sz="3600" b="1" dirty="0">
                <a:solidFill>
                  <a:srgbClr val="0000FF"/>
                </a:solidFill>
              </a:rPr>
              <a:t> you </a:t>
            </a:r>
            <a:r>
              <a:rPr lang="en-GB" sz="3600" b="1" i="1" dirty="0">
                <a:solidFill>
                  <a:srgbClr val="FF3333"/>
                </a:solidFill>
              </a:rPr>
              <a:t>got</a:t>
            </a:r>
            <a:r>
              <a:rPr lang="en-GB" sz="3600" b="1" dirty="0">
                <a:solidFill>
                  <a:srgbClr val="0000FF"/>
                </a:solidFill>
              </a:rPr>
              <a:t> a light?</a:t>
            </a:r>
          </a:p>
          <a:p>
            <a:pPr>
              <a:lnSpc>
                <a:spcPct val="14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3600" b="1" dirty="0">
                <a:solidFill>
                  <a:srgbClr val="0000FF"/>
                </a:solidFill>
              </a:rPr>
              <a:t>The Prime Minister </a:t>
            </a:r>
            <a:r>
              <a:rPr lang="en-GB" sz="3600" b="1" i="1" dirty="0">
                <a:solidFill>
                  <a:srgbClr val="FF3333"/>
                </a:solidFill>
              </a:rPr>
              <a:t>has </a:t>
            </a:r>
            <a:r>
              <a:rPr lang="en-GB" sz="3600" b="1" dirty="0">
                <a:solidFill>
                  <a:srgbClr val="0000FF"/>
                </a:solidFill>
              </a:rPr>
              <a:t>a meeting with the President today.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253512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b="1" dirty="0"/>
              <a:t>Have a have got </a:t>
            </a:r>
            <a:r>
              <a:rPr lang="en-GB" b="1" dirty="0" err="1"/>
              <a:t>vyjadřují</a:t>
            </a:r>
            <a:r>
              <a:rPr lang="en-GB" b="1" dirty="0"/>
              <a:t> </a:t>
            </a:r>
            <a:r>
              <a:rPr lang="en-GB" b="1" dirty="0" err="1"/>
              <a:t>vlastnictví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3900" b="1" dirty="0"/>
              <a:t>I </a:t>
            </a:r>
            <a:r>
              <a:rPr lang="en-GB" sz="3900" b="1" dirty="0">
                <a:solidFill>
                  <a:srgbClr val="FF0000"/>
                </a:solidFill>
              </a:rPr>
              <a:t>have </a:t>
            </a:r>
            <a:r>
              <a:rPr lang="en-GB" sz="3900" b="1" dirty="0"/>
              <a:t>a new </a:t>
            </a:r>
            <a:r>
              <a:rPr lang="cs-CZ" sz="3900" b="1" dirty="0" err="1" smtClean="0"/>
              <a:t>book</a:t>
            </a:r>
            <a:r>
              <a:rPr lang="en-GB" sz="3900" b="1" dirty="0" smtClean="0"/>
              <a:t>.</a:t>
            </a:r>
            <a:endParaRPr lang="en-GB" sz="3900" b="1" dirty="0"/>
          </a:p>
          <a:p>
            <a:pPr>
              <a:lnSpc>
                <a:spcPct val="14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3900" b="1" dirty="0"/>
              <a:t>I </a:t>
            </a:r>
            <a:r>
              <a:rPr lang="en-GB" sz="3900" b="1" dirty="0">
                <a:solidFill>
                  <a:srgbClr val="FF0000"/>
                </a:solidFill>
              </a:rPr>
              <a:t>have got</a:t>
            </a:r>
            <a:r>
              <a:rPr lang="en-GB" sz="3900" b="1" dirty="0"/>
              <a:t> a new </a:t>
            </a:r>
            <a:r>
              <a:rPr lang="cs-CZ" sz="3900" b="1" dirty="0" err="1" smtClean="0"/>
              <a:t>book</a:t>
            </a:r>
            <a:r>
              <a:rPr lang="en-GB" sz="3900" b="1" dirty="0" smtClean="0"/>
              <a:t>.</a:t>
            </a:r>
            <a:endParaRPr lang="en-GB" sz="3900" b="1" dirty="0"/>
          </a:p>
          <a:p>
            <a:pPr>
              <a:lnSpc>
                <a:spcPct val="14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3900" b="1" dirty="0" smtClean="0"/>
              <a:t>She </a:t>
            </a:r>
            <a:r>
              <a:rPr lang="en-GB" sz="3900" b="1" dirty="0">
                <a:solidFill>
                  <a:srgbClr val="FF0000"/>
                </a:solidFill>
              </a:rPr>
              <a:t>has </a:t>
            </a:r>
            <a:r>
              <a:rPr lang="en-GB" sz="3900" b="1" dirty="0"/>
              <a:t>two </a:t>
            </a:r>
            <a:r>
              <a:rPr lang="cs-CZ" sz="3900" b="1" dirty="0" err="1" smtClean="0"/>
              <a:t>brothers</a:t>
            </a:r>
            <a:r>
              <a:rPr lang="en-GB" sz="3900" b="1" dirty="0" smtClean="0"/>
              <a:t>.</a:t>
            </a:r>
            <a:endParaRPr lang="en-GB" sz="3900" b="1" dirty="0"/>
          </a:p>
          <a:p>
            <a:pPr>
              <a:lnSpc>
                <a:spcPct val="14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3900" b="1" dirty="0"/>
              <a:t>She </a:t>
            </a:r>
            <a:r>
              <a:rPr lang="en-GB" sz="3900" b="1" dirty="0">
                <a:solidFill>
                  <a:srgbClr val="FF0000"/>
                </a:solidFill>
              </a:rPr>
              <a:t>has got </a:t>
            </a:r>
            <a:r>
              <a:rPr lang="en-GB" sz="3900" b="1" dirty="0"/>
              <a:t>two </a:t>
            </a:r>
            <a:r>
              <a:rPr lang="cs-CZ" sz="3900" b="1" dirty="0" err="1" smtClean="0"/>
              <a:t>brothers</a:t>
            </a:r>
            <a:r>
              <a:rPr lang="en-GB" sz="3900" b="1" dirty="0" smtClean="0"/>
              <a:t>.</a:t>
            </a:r>
            <a:endParaRPr lang="en-GB" sz="3900" b="1" dirty="0"/>
          </a:p>
          <a:p>
            <a:pPr>
              <a:lnSpc>
                <a:spcPct val="14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3900" b="1" dirty="0" smtClean="0"/>
              <a:t>He </a:t>
            </a:r>
            <a:r>
              <a:rPr lang="en-GB" sz="3900" b="1" dirty="0">
                <a:solidFill>
                  <a:srgbClr val="FF0000"/>
                </a:solidFill>
              </a:rPr>
              <a:t>has </a:t>
            </a:r>
            <a:r>
              <a:rPr lang="en-GB" sz="3900" b="1" dirty="0" smtClean="0"/>
              <a:t>b</a:t>
            </a:r>
            <a:r>
              <a:rPr lang="cs-CZ" sz="3900" b="1" dirty="0" err="1" smtClean="0"/>
              <a:t>lue</a:t>
            </a:r>
            <a:r>
              <a:rPr lang="cs-CZ" sz="3900" b="1" dirty="0" smtClean="0"/>
              <a:t> </a:t>
            </a:r>
            <a:r>
              <a:rPr lang="cs-CZ" sz="3900" b="1" dirty="0" err="1" smtClean="0"/>
              <a:t>eyes</a:t>
            </a:r>
            <a:r>
              <a:rPr lang="en-GB" sz="3900" b="1" dirty="0" smtClean="0"/>
              <a:t>.</a:t>
            </a:r>
            <a:endParaRPr lang="en-GB" sz="3900" b="1" dirty="0"/>
          </a:p>
          <a:p>
            <a:pPr>
              <a:lnSpc>
                <a:spcPct val="14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3900" b="1" dirty="0"/>
              <a:t>He </a:t>
            </a:r>
            <a:r>
              <a:rPr lang="en-GB" sz="3900" b="1" dirty="0">
                <a:solidFill>
                  <a:srgbClr val="FF0000"/>
                </a:solidFill>
              </a:rPr>
              <a:t>has got</a:t>
            </a:r>
            <a:r>
              <a:rPr lang="en-GB" sz="3900" b="1" dirty="0"/>
              <a:t> </a:t>
            </a:r>
            <a:r>
              <a:rPr lang="en-GB" sz="3900" b="1" dirty="0" err="1" smtClean="0"/>
              <a:t>bl</a:t>
            </a:r>
            <a:r>
              <a:rPr lang="cs-CZ" sz="3900" b="1" dirty="0" err="1" smtClean="0"/>
              <a:t>ue</a:t>
            </a:r>
            <a:r>
              <a:rPr lang="cs-CZ" sz="3900" b="1" dirty="0" smtClean="0"/>
              <a:t> </a:t>
            </a:r>
            <a:r>
              <a:rPr lang="cs-CZ" sz="3900" b="1" dirty="0" err="1" smtClean="0"/>
              <a:t>eyes</a:t>
            </a:r>
            <a:r>
              <a:rPr lang="en-GB" sz="3900" b="1" dirty="0" smtClean="0"/>
              <a:t>.</a:t>
            </a:r>
            <a:endParaRPr lang="en-GB" sz="3900" b="1" dirty="0"/>
          </a:p>
          <a:p>
            <a:endParaRPr lang="cs-CZ" dirty="0"/>
          </a:p>
        </p:txBody>
      </p:sp>
      <p:pic>
        <p:nvPicPr>
          <p:cNvPr id="2050" name="Picture 2" descr="C:\Users\X\AppData\Local\Microsoft\Windows\Temporary Internet Files\Content.IE5\2TN04YLY\MP9004067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653136"/>
            <a:ext cx="2627783" cy="175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X\AppData\Local\Microsoft\Windows\Temporary Internet Files\Content.IE5\ZAVS63D2\MP9004220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780928"/>
            <a:ext cx="2228866" cy="1483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X\AppData\Local\Microsoft\Windows\Temporary Internet Files\Content.IE5\ZAVS63D2\MC9000147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544" y="1052736"/>
            <a:ext cx="1607506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8352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 lnSpcReduction="10000"/>
          </a:bodyPr>
          <a:lstStyle/>
          <a:p>
            <a:r>
              <a:rPr lang="en-GB" sz="3900" b="1" dirty="0" err="1"/>
              <a:t>Jestliže</a:t>
            </a:r>
            <a:r>
              <a:rPr lang="en-GB" sz="3900" b="1" dirty="0"/>
              <a:t> </a:t>
            </a:r>
            <a:r>
              <a:rPr lang="en-GB" sz="3900" b="1" i="1" dirty="0">
                <a:solidFill>
                  <a:srgbClr val="FF00FF"/>
                </a:solidFill>
              </a:rPr>
              <a:t>have</a:t>
            </a:r>
            <a:r>
              <a:rPr lang="en-GB" sz="3900" b="1" dirty="0"/>
              <a:t> + </a:t>
            </a:r>
            <a:r>
              <a:rPr lang="en-GB" sz="3900" b="1" dirty="0" err="1"/>
              <a:t>podstatné</a:t>
            </a:r>
            <a:r>
              <a:rPr lang="en-GB" sz="3900" b="1" dirty="0"/>
              <a:t> </a:t>
            </a:r>
            <a:r>
              <a:rPr lang="en-GB" sz="3900" b="1" dirty="0" err="1"/>
              <a:t>jméno</a:t>
            </a:r>
            <a:r>
              <a:rPr lang="en-GB" sz="3900" b="1" dirty="0"/>
              <a:t> </a:t>
            </a:r>
            <a:r>
              <a:rPr lang="en-GB" sz="3900" b="1" dirty="0" err="1"/>
              <a:t>vyjadřuje</a:t>
            </a:r>
            <a:r>
              <a:rPr lang="en-GB" sz="3900" b="1" dirty="0"/>
              <a:t> </a:t>
            </a:r>
            <a:r>
              <a:rPr lang="en-GB" sz="3900" b="1" dirty="0" err="1"/>
              <a:t>činnost</a:t>
            </a:r>
            <a:r>
              <a:rPr lang="en-GB" sz="3900" b="1" dirty="0"/>
              <a:t> </a:t>
            </a:r>
            <a:r>
              <a:rPr lang="en-GB" sz="3900" b="1" dirty="0" err="1"/>
              <a:t>nebo</a:t>
            </a:r>
            <a:r>
              <a:rPr lang="en-GB" sz="3900" b="1" dirty="0"/>
              <a:t> </a:t>
            </a:r>
            <a:r>
              <a:rPr lang="en-GB" sz="3900" b="1" dirty="0" err="1"/>
              <a:t>zvyk</a:t>
            </a:r>
            <a:r>
              <a:rPr lang="en-GB" sz="3900" b="1" dirty="0"/>
              <a:t>, </a:t>
            </a:r>
            <a:r>
              <a:rPr lang="en-GB" sz="3900" b="1" i="1" dirty="0">
                <a:solidFill>
                  <a:srgbClr val="FF00FF"/>
                </a:solidFill>
              </a:rPr>
              <a:t>have</a:t>
            </a:r>
            <a:r>
              <a:rPr lang="en-GB" sz="3900" b="1" i="1" dirty="0"/>
              <a:t> </a:t>
            </a:r>
            <a:r>
              <a:rPr lang="en-GB" sz="3900" b="1" dirty="0" err="1"/>
              <a:t>má</a:t>
            </a:r>
            <a:r>
              <a:rPr lang="en-GB" sz="3900" b="1" dirty="0"/>
              <a:t> </a:t>
            </a:r>
            <a:r>
              <a:rPr lang="en-GB" sz="3900" b="1" dirty="0" err="1"/>
              <a:t>charakter</a:t>
            </a:r>
            <a:r>
              <a:rPr lang="en-GB" sz="3900" b="1" dirty="0"/>
              <a:t> </a:t>
            </a:r>
            <a:r>
              <a:rPr lang="en-GB" sz="3900" b="1" dirty="0" err="1"/>
              <a:t>významového</a:t>
            </a:r>
            <a:r>
              <a:rPr lang="en-GB" sz="3900" b="1" dirty="0"/>
              <a:t> </a:t>
            </a:r>
            <a:r>
              <a:rPr lang="en-GB" sz="3900" b="1" dirty="0" err="1"/>
              <a:t>slovesa</a:t>
            </a:r>
            <a:r>
              <a:rPr lang="en-GB" sz="3900" b="1" dirty="0"/>
              <a:t>. To </a:t>
            </a:r>
            <a:r>
              <a:rPr lang="en-GB" sz="3900" b="1" dirty="0" err="1"/>
              <a:t>znamená</a:t>
            </a:r>
            <a:r>
              <a:rPr lang="en-GB" sz="3900" b="1" dirty="0"/>
              <a:t>, </a:t>
            </a:r>
            <a:r>
              <a:rPr lang="en-GB" sz="3900" b="1" dirty="0" err="1"/>
              <a:t>že</a:t>
            </a:r>
            <a:r>
              <a:rPr lang="en-GB" sz="3900" b="1" dirty="0"/>
              <a:t> </a:t>
            </a:r>
            <a:r>
              <a:rPr lang="en-GB" sz="3900" b="1" dirty="0" err="1"/>
              <a:t>otázka</a:t>
            </a:r>
            <a:r>
              <a:rPr lang="en-GB" sz="3900" b="1" dirty="0"/>
              <a:t> a </a:t>
            </a:r>
            <a:r>
              <a:rPr lang="en-GB" sz="3900" b="1" dirty="0" err="1"/>
              <a:t>zápor</a:t>
            </a:r>
            <a:r>
              <a:rPr lang="en-GB" sz="3900" b="1" dirty="0"/>
              <a:t> se </a:t>
            </a:r>
            <a:r>
              <a:rPr lang="en-GB" sz="3900" b="1" dirty="0" err="1"/>
              <a:t>tvoří</a:t>
            </a:r>
            <a:r>
              <a:rPr lang="en-GB" sz="3900" b="1" dirty="0"/>
              <a:t> </a:t>
            </a:r>
            <a:r>
              <a:rPr lang="en-GB" sz="3900" b="1" dirty="0" err="1"/>
              <a:t>pomocí</a:t>
            </a:r>
            <a:r>
              <a:rPr lang="en-GB" sz="3900" b="1" dirty="0"/>
              <a:t> </a:t>
            </a:r>
            <a:r>
              <a:rPr lang="en-GB" sz="3900" b="1" i="1" dirty="0">
                <a:solidFill>
                  <a:srgbClr val="FF00FF"/>
                </a:solidFill>
              </a:rPr>
              <a:t>do/does</a:t>
            </a:r>
            <a:r>
              <a:rPr lang="en-GB" sz="3900" b="1" dirty="0"/>
              <a:t> a </a:t>
            </a:r>
            <a:r>
              <a:rPr lang="en-GB" sz="3900" b="1" i="1" dirty="0" smtClean="0">
                <a:solidFill>
                  <a:srgbClr val="FF00FF"/>
                </a:solidFill>
              </a:rPr>
              <a:t>don´t/doesn´t</a:t>
            </a:r>
            <a:r>
              <a:rPr lang="en-GB" sz="3900" b="1" dirty="0" smtClean="0"/>
              <a:t>.</a:t>
            </a:r>
            <a:endParaRPr lang="cs-CZ" sz="3900" b="1" dirty="0" smtClean="0"/>
          </a:p>
          <a:p>
            <a:r>
              <a:rPr lang="en-GB" sz="3900" b="1" dirty="0" smtClean="0">
                <a:solidFill>
                  <a:srgbClr val="0047FF"/>
                </a:solidFill>
              </a:rPr>
              <a:t>V </a:t>
            </a:r>
            <a:r>
              <a:rPr lang="en-GB" sz="3900" b="1" dirty="0" err="1">
                <a:solidFill>
                  <a:srgbClr val="0047FF"/>
                </a:solidFill>
              </a:rPr>
              <a:t>tomto</a:t>
            </a:r>
            <a:r>
              <a:rPr lang="en-GB" sz="3900" b="1" dirty="0">
                <a:solidFill>
                  <a:srgbClr val="0047FF"/>
                </a:solidFill>
              </a:rPr>
              <a:t> </a:t>
            </a:r>
            <a:r>
              <a:rPr lang="en-GB" sz="3900" b="1" dirty="0" err="1">
                <a:solidFill>
                  <a:srgbClr val="0047FF"/>
                </a:solidFill>
              </a:rPr>
              <a:t>případě</a:t>
            </a:r>
            <a:r>
              <a:rPr lang="en-GB" sz="3900" b="1" dirty="0">
                <a:solidFill>
                  <a:srgbClr val="0047FF"/>
                </a:solidFill>
              </a:rPr>
              <a:t> se </a:t>
            </a:r>
            <a:r>
              <a:rPr lang="en-GB" sz="3900" b="1" dirty="0" err="1">
                <a:solidFill>
                  <a:srgbClr val="0047FF"/>
                </a:solidFill>
              </a:rPr>
              <a:t>vazba</a:t>
            </a:r>
            <a:r>
              <a:rPr lang="en-GB" sz="3900" b="1" dirty="0">
                <a:solidFill>
                  <a:srgbClr val="0047FF"/>
                </a:solidFill>
              </a:rPr>
              <a:t> have got </a:t>
            </a:r>
            <a:r>
              <a:rPr lang="en-GB" sz="3900" b="1" dirty="0" err="1" smtClean="0">
                <a:solidFill>
                  <a:srgbClr val="0047FF"/>
                </a:solidFill>
              </a:rPr>
              <a:t>nepoužívá</a:t>
            </a:r>
            <a:r>
              <a:rPr lang="en-GB" sz="3900" b="1" dirty="0" smtClean="0"/>
              <a:t>.</a:t>
            </a:r>
            <a:endParaRPr lang="cs-CZ" sz="3900" b="1" dirty="0" smtClean="0"/>
          </a:p>
          <a:p>
            <a:r>
              <a:rPr lang="en-GB" sz="3900" b="1" dirty="0" smtClean="0"/>
              <a:t>I </a:t>
            </a:r>
            <a:r>
              <a:rPr lang="en-GB" sz="3900" b="1" dirty="0">
                <a:solidFill>
                  <a:srgbClr val="FF0000"/>
                </a:solidFill>
              </a:rPr>
              <a:t>have </a:t>
            </a:r>
            <a:r>
              <a:rPr lang="en-GB" sz="3900" b="1" dirty="0"/>
              <a:t>a shower in the morning.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7685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b="1" dirty="0" err="1"/>
              <a:t>Minulý</a:t>
            </a:r>
            <a:r>
              <a:rPr lang="en-GB" b="1" dirty="0"/>
              <a:t> </a:t>
            </a:r>
            <a:r>
              <a:rPr lang="en-GB" b="1" dirty="0" err="1"/>
              <a:t>čas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20000"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3900" b="1" dirty="0">
                <a:solidFill>
                  <a:srgbClr val="94006B"/>
                </a:solidFill>
              </a:rPr>
              <a:t>V </a:t>
            </a:r>
            <a:r>
              <a:rPr lang="en-GB" sz="3900" b="1" dirty="0" err="1">
                <a:solidFill>
                  <a:srgbClr val="94006B"/>
                </a:solidFill>
              </a:rPr>
              <a:t>minulém</a:t>
            </a:r>
            <a:r>
              <a:rPr lang="en-GB" sz="3900" b="1" dirty="0">
                <a:solidFill>
                  <a:srgbClr val="94006B"/>
                </a:solidFill>
              </a:rPr>
              <a:t> </a:t>
            </a:r>
            <a:r>
              <a:rPr lang="en-GB" sz="3900" b="1" dirty="0" err="1">
                <a:solidFill>
                  <a:srgbClr val="94006B"/>
                </a:solidFill>
              </a:rPr>
              <a:t>čase</a:t>
            </a:r>
            <a:r>
              <a:rPr lang="en-GB" sz="3900" b="1" dirty="0">
                <a:solidFill>
                  <a:srgbClr val="94006B"/>
                </a:solidFill>
              </a:rPr>
              <a:t> </a:t>
            </a:r>
            <a:r>
              <a:rPr lang="cs-CZ" sz="3900" b="1" dirty="0" smtClean="0">
                <a:solidFill>
                  <a:srgbClr val="94006B"/>
                </a:solidFill>
              </a:rPr>
              <a:t>se</a:t>
            </a:r>
            <a:r>
              <a:rPr lang="en-GB" sz="3900" b="1" dirty="0" smtClean="0">
                <a:solidFill>
                  <a:srgbClr val="94006B"/>
                </a:solidFill>
              </a:rPr>
              <a:t> </a:t>
            </a:r>
            <a:r>
              <a:rPr lang="en-GB" sz="3900" b="1" dirty="0">
                <a:solidFill>
                  <a:srgbClr val="94006B"/>
                </a:solidFill>
              </a:rPr>
              <a:t>had got </a:t>
            </a:r>
            <a:r>
              <a:rPr lang="en-GB" sz="3900" b="1" dirty="0" smtClean="0">
                <a:solidFill>
                  <a:srgbClr val="94006B"/>
                </a:solidFill>
              </a:rPr>
              <a:t>ne</a:t>
            </a:r>
            <a:r>
              <a:rPr lang="cs-CZ" sz="3900" b="1" dirty="0" smtClean="0">
                <a:solidFill>
                  <a:srgbClr val="94006B"/>
                </a:solidFill>
              </a:rPr>
              <a:t>používá</a:t>
            </a:r>
            <a:r>
              <a:rPr lang="en-GB" sz="3900" b="1" dirty="0" smtClean="0">
                <a:solidFill>
                  <a:srgbClr val="94006B"/>
                </a:solidFill>
              </a:rPr>
              <a:t>.</a:t>
            </a:r>
            <a:endParaRPr lang="en-GB" sz="3900" b="1" dirty="0">
              <a:solidFill>
                <a:srgbClr val="94006B"/>
              </a:solidFill>
            </a:endParaRPr>
          </a:p>
          <a:p>
            <a:pPr>
              <a:lnSpc>
                <a:spcPct val="14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3900" b="1" dirty="0" err="1">
                <a:solidFill>
                  <a:srgbClr val="FF0000"/>
                </a:solidFill>
              </a:rPr>
              <a:t>Otázku</a:t>
            </a:r>
            <a:r>
              <a:rPr lang="en-GB" sz="3900" b="1" dirty="0">
                <a:solidFill>
                  <a:srgbClr val="FF0000"/>
                </a:solidFill>
              </a:rPr>
              <a:t> </a:t>
            </a:r>
            <a:r>
              <a:rPr lang="en-GB" sz="3900" b="1" dirty="0"/>
              <a:t>a</a:t>
            </a:r>
            <a:r>
              <a:rPr lang="en-GB" sz="3900" b="1" dirty="0">
                <a:solidFill>
                  <a:srgbClr val="FF0000"/>
                </a:solidFill>
              </a:rPr>
              <a:t> </a:t>
            </a:r>
            <a:r>
              <a:rPr lang="en-GB" sz="3900" b="1" dirty="0" err="1">
                <a:solidFill>
                  <a:srgbClr val="FF0000"/>
                </a:solidFill>
              </a:rPr>
              <a:t>zápor</a:t>
            </a:r>
            <a:r>
              <a:rPr lang="en-GB" sz="3900" b="1" dirty="0">
                <a:solidFill>
                  <a:srgbClr val="FF0000"/>
                </a:solidFill>
              </a:rPr>
              <a:t> </a:t>
            </a:r>
            <a:r>
              <a:rPr lang="en-GB" sz="3900" b="1" dirty="0"/>
              <a:t>v </a:t>
            </a:r>
            <a:r>
              <a:rPr lang="en-GB" sz="3900" b="1" dirty="0" err="1"/>
              <a:t>minulosti</a:t>
            </a:r>
            <a:r>
              <a:rPr lang="en-GB" sz="3900" b="1" dirty="0"/>
              <a:t> </a:t>
            </a:r>
            <a:r>
              <a:rPr lang="en-GB" sz="3900" b="1" dirty="0" err="1"/>
              <a:t>vyjadřujeme</a:t>
            </a:r>
            <a:r>
              <a:rPr lang="en-GB" sz="3900" b="1" dirty="0"/>
              <a:t> </a:t>
            </a:r>
            <a:r>
              <a:rPr lang="en-GB" sz="3900" b="1" dirty="0" err="1"/>
              <a:t>pomocí</a:t>
            </a:r>
            <a:r>
              <a:rPr lang="en-GB" sz="3900" b="1" dirty="0"/>
              <a:t> </a:t>
            </a:r>
            <a:r>
              <a:rPr lang="en-GB" sz="3900" b="1" dirty="0">
                <a:solidFill>
                  <a:srgbClr val="FF0000"/>
                </a:solidFill>
              </a:rPr>
              <a:t>did </a:t>
            </a:r>
            <a:r>
              <a:rPr lang="en-GB" sz="3900" b="1" dirty="0"/>
              <a:t>a</a:t>
            </a:r>
            <a:r>
              <a:rPr lang="en-GB" sz="3900" b="1" dirty="0">
                <a:solidFill>
                  <a:srgbClr val="FF0000"/>
                </a:solidFill>
              </a:rPr>
              <a:t> didn´t.</a:t>
            </a:r>
          </a:p>
          <a:p>
            <a:pPr>
              <a:lnSpc>
                <a:spcPct val="14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3900" b="1" dirty="0"/>
              <a:t>I </a:t>
            </a:r>
            <a:r>
              <a:rPr lang="en-GB" sz="3900" b="1" i="1" dirty="0">
                <a:solidFill>
                  <a:srgbClr val="0000FF"/>
                </a:solidFill>
              </a:rPr>
              <a:t>had</a:t>
            </a:r>
            <a:r>
              <a:rPr lang="en-GB" sz="3900" b="1" dirty="0"/>
              <a:t> a bicycle when I was young.</a:t>
            </a:r>
          </a:p>
          <a:p>
            <a:pPr>
              <a:lnSpc>
                <a:spcPct val="14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3900" b="1" i="1" dirty="0">
                <a:solidFill>
                  <a:srgbClr val="0000FF"/>
                </a:solidFill>
              </a:rPr>
              <a:t>Did</a:t>
            </a:r>
            <a:r>
              <a:rPr lang="en-GB" sz="3900" b="1" dirty="0"/>
              <a:t> you</a:t>
            </a:r>
            <a:r>
              <a:rPr lang="en-GB" sz="3900" b="1" i="1" dirty="0">
                <a:solidFill>
                  <a:srgbClr val="0000FF"/>
                </a:solidFill>
              </a:rPr>
              <a:t> have </a:t>
            </a:r>
            <a:r>
              <a:rPr lang="en-GB" sz="3900" b="1" dirty="0"/>
              <a:t>a nice weekend?</a:t>
            </a:r>
          </a:p>
          <a:p>
            <a:pPr>
              <a:lnSpc>
                <a:spcPct val="14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3900" b="1" dirty="0"/>
              <a:t>I </a:t>
            </a:r>
            <a:r>
              <a:rPr lang="en-GB" sz="3900" b="1" i="1" dirty="0">
                <a:solidFill>
                  <a:srgbClr val="0000FF"/>
                </a:solidFill>
              </a:rPr>
              <a:t>didn´t have</a:t>
            </a:r>
            <a:r>
              <a:rPr lang="en-GB" sz="3900" b="1" dirty="0"/>
              <a:t> any money when I was a student</a:t>
            </a:r>
            <a:r>
              <a:rPr lang="en-GB" sz="3900" dirty="0"/>
              <a:t>.</a:t>
            </a:r>
          </a:p>
          <a:p>
            <a:endParaRPr lang="cs-CZ" dirty="0"/>
          </a:p>
        </p:txBody>
      </p:sp>
      <p:pic>
        <p:nvPicPr>
          <p:cNvPr id="1026" name="Picture 2" descr="C:\Users\X\AppData\Local\Microsoft\Windows\Temporary Internet Files\Content.IE5\ZAVS63D2\MC900413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443312"/>
            <a:ext cx="1869360" cy="1414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0790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45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297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Sloveso have / have got </vt:lpstr>
      <vt:lpstr>Použití have/have got</vt:lpstr>
      <vt:lpstr>Have a have got vyjadřují vlastnictví</vt:lpstr>
      <vt:lpstr>Prezentace aplikace PowerPoint</vt:lpstr>
      <vt:lpstr>Minulý čas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22</cp:revision>
  <dcterms:created xsi:type="dcterms:W3CDTF">2011-11-09T14:01:04Z</dcterms:created>
  <dcterms:modified xsi:type="dcterms:W3CDTF">2012-02-11T16:16:56Z</dcterms:modified>
</cp:coreProperties>
</file>