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12"/>
  </p:notesMasterIdLst>
  <p:sldIdLst>
    <p:sldId id="266" r:id="rId3"/>
    <p:sldId id="263" r:id="rId4"/>
    <p:sldId id="260" r:id="rId5"/>
    <p:sldId id="259" r:id="rId6"/>
    <p:sldId id="257" r:id="rId7"/>
    <p:sldId id="258" r:id="rId8"/>
    <p:sldId id="262" r:id="rId9"/>
    <p:sldId id="264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2. 3. F 20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Chemie 8 – Oxidy síry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2778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66DB574-5D2C-4C03-B030-FDC09AAA72DB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D32CAB9-2779-405B-8EFD-BFEA5243F5C3}" type="presOf" srcId="{D1B46980-6531-4606-95E6-44980827E919}" destId="{2BE915AB-18AA-4053-B92C-3BFC9ED204BB}" srcOrd="1" destOrd="0" presId="urn:microsoft.com/office/officeart/2005/8/layout/target3"/>
    <dgm:cxn modelId="{2B9F0FCF-BED2-4818-86B2-51DBF656D7E0}" type="presOf" srcId="{4C35D32F-0EAB-4CD7-82EE-45574DC2A586}" destId="{8BEBB6EC-1DAA-4CAC-8A25-BC0FCBD5DBD5}" srcOrd="0" destOrd="0" presId="urn:microsoft.com/office/officeart/2005/8/layout/target3"/>
    <dgm:cxn modelId="{17642CE5-AC9C-4646-85D1-67FABA45EE38}" type="presOf" srcId="{757F3AB3-0718-4624-B441-E567A8F0AB56}" destId="{333A1088-737F-45CB-B68E-254E46348037}" srcOrd="0" destOrd="0" presId="urn:microsoft.com/office/officeart/2005/8/layout/target3"/>
    <dgm:cxn modelId="{8BC12736-2344-4C57-8F80-A25A4D12A56B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CC0281D-C246-4E3D-B084-21321DB64B73}" type="presOf" srcId="{D1B46980-6531-4606-95E6-44980827E919}" destId="{6140AFEC-043D-4C43-A2F9-D0F5331DF3A3}" srcOrd="0" destOrd="0" presId="urn:microsoft.com/office/officeart/2005/8/layout/target3"/>
    <dgm:cxn modelId="{C5310881-8F01-4B62-AEC7-E0CF69F612AE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0E933A-2F97-42B9-98EE-F053BDC44202}" type="presOf" srcId="{D1D4F407-5343-4D3F-B5B9-D407B03CAEB4}" destId="{AED2198E-93D5-4001-81B4-73124B309672}" srcOrd="1" destOrd="0" presId="urn:microsoft.com/office/officeart/2005/8/layout/target3"/>
    <dgm:cxn modelId="{21BACF8E-6495-434E-AE93-D45BE92E906B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F964D10-25D4-4CFE-9E49-1AA7E1C6A49D}" type="presOf" srcId="{4C35D32F-0EAB-4CD7-82EE-45574DC2A586}" destId="{890E4F0B-2866-4A3F-A3C7-2A14B1797930}" srcOrd="1" destOrd="0" presId="urn:microsoft.com/office/officeart/2005/8/layout/target3"/>
    <dgm:cxn modelId="{F37FF2BD-185D-49D6-B328-AE4CF07D8637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7520042-749C-4FA4-9FF9-DBEE6D509BEB}" type="presParOf" srcId="{333A1088-737F-45CB-B68E-254E46348037}" destId="{F5ABB229-8D3B-4694-996A-96F23CF14429}" srcOrd="0" destOrd="0" presId="urn:microsoft.com/office/officeart/2005/8/layout/target3"/>
    <dgm:cxn modelId="{9634B486-30DE-4573-B897-EB22C533EAEE}" type="presParOf" srcId="{333A1088-737F-45CB-B68E-254E46348037}" destId="{F41139FD-01EE-4571-8B17-4FB00FC51163}" srcOrd="1" destOrd="0" presId="urn:microsoft.com/office/officeart/2005/8/layout/target3"/>
    <dgm:cxn modelId="{B203CE85-971B-4DF5-B575-642821C3D60A}" type="presParOf" srcId="{333A1088-737F-45CB-B68E-254E46348037}" destId="{D005CE8C-CC26-4C3E-AC11-E15060ECD759}" srcOrd="2" destOrd="0" presId="urn:microsoft.com/office/officeart/2005/8/layout/target3"/>
    <dgm:cxn modelId="{8C09D8A9-D67D-4665-AF6D-9C862833EC7E}" type="presParOf" srcId="{333A1088-737F-45CB-B68E-254E46348037}" destId="{2C702D82-9B77-49B7-9568-BB8EB47C3372}" srcOrd="3" destOrd="0" presId="urn:microsoft.com/office/officeart/2005/8/layout/target3"/>
    <dgm:cxn modelId="{7930464A-84A3-46C2-8CFC-361E32275299}" type="presParOf" srcId="{333A1088-737F-45CB-B68E-254E46348037}" destId="{A52A0455-90FF-4808-ABD0-F02540D31D5A}" srcOrd="4" destOrd="0" presId="urn:microsoft.com/office/officeart/2005/8/layout/target3"/>
    <dgm:cxn modelId="{B8BB2D4E-9F8C-4838-B57C-E4ED66A8D080}" type="presParOf" srcId="{333A1088-737F-45CB-B68E-254E46348037}" destId="{6140AFEC-043D-4C43-A2F9-D0F5331DF3A3}" srcOrd="5" destOrd="0" presId="urn:microsoft.com/office/officeart/2005/8/layout/target3"/>
    <dgm:cxn modelId="{A5B67E2F-4952-4B38-B6A2-4A2FBD130AB4}" type="presParOf" srcId="{333A1088-737F-45CB-B68E-254E46348037}" destId="{9358AC05-5D7D-4327-9F80-1AD486AEA664}" srcOrd="6" destOrd="0" presId="urn:microsoft.com/office/officeart/2005/8/layout/target3"/>
    <dgm:cxn modelId="{06D17EFC-2D0D-4129-AB23-2D88EA0F1283}" type="presParOf" srcId="{333A1088-737F-45CB-B68E-254E46348037}" destId="{313FC574-E1CD-4FB4-B054-0B805CE0447D}" srcOrd="7" destOrd="0" presId="urn:microsoft.com/office/officeart/2005/8/layout/target3"/>
    <dgm:cxn modelId="{CC06EFEB-F58E-42EE-A59D-67666D90A4F3}" type="presParOf" srcId="{333A1088-737F-45CB-B68E-254E46348037}" destId="{619D679B-A015-4ECF-8348-D1034C574F40}" srcOrd="8" destOrd="0" presId="urn:microsoft.com/office/officeart/2005/8/layout/target3"/>
    <dgm:cxn modelId="{1E4E63E2-CC55-4E7C-85E9-475414E64AD0}" type="presParOf" srcId="{333A1088-737F-45CB-B68E-254E46348037}" destId="{322283A8-4A27-4CDA-BAE3-F381106A9174}" srcOrd="9" destOrd="0" presId="urn:microsoft.com/office/officeart/2005/8/layout/target3"/>
    <dgm:cxn modelId="{6D4B70A7-91EA-484C-975B-E33975327067}" type="presParOf" srcId="{333A1088-737F-45CB-B68E-254E46348037}" destId="{FFC9F71D-1B4F-4AD9-A4A6-86ADEFC8AF5C}" srcOrd="10" destOrd="0" presId="urn:microsoft.com/office/officeart/2005/8/layout/target3"/>
    <dgm:cxn modelId="{59BC641F-6D44-4A2A-A0F2-BF48FDD902C8}" type="presParOf" srcId="{333A1088-737F-45CB-B68E-254E46348037}" destId="{25B08C86-7E15-44DC-BE7F-FFB55DD49D12}" srcOrd="11" destOrd="0" presId="urn:microsoft.com/office/officeart/2005/8/layout/target3"/>
    <dgm:cxn modelId="{39A87D19-4D6D-4223-95CD-9F8DACC5B1DE}" type="presParOf" srcId="{333A1088-737F-45CB-B68E-254E46348037}" destId="{76644BE8-9D7C-4C09-B250-3D10AF48CBB7}" srcOrd="12" destOrd="0" presId="urn:microsoft.com/office/officeart/2005/8/layout/target3"/>
    <dgm:cxn modelId="{E56760FB-A560-4CBE-8437-02B8F4F96A66}" type="presParOf" srcId="{333A1088-737F-45CB-B68E-254E46348037}" destId="{EE85B701-7295-41C0-BA7A-34D3756A2AE6}" srcOrd="13" destOrd="0" presId="urn:microsoft.com/office/officeart/2005/8/layout/target3"/>
    <dgm:cxn modelId="{44822774-E63F-4B93-8AAE-D47027091E79}" type="presParOf" srcId="{333A1088-737F-45CB-B68E-254E46348037}" destId="{8BEBB6EC-1DAA-4CAC-8A25-BC0FCBD5DBD5}" srcOrd="14" destOrd="0" presId="urn:microsoft.com/office/officeart/2005/8/layout/target3"/>
    <dgm:cxn modelId="{122772E0-A9D8-4FCE-94A7-385E384E87D4}" type="presParOf" srcId="{333A1088-737F-45CB-B68E-254E46348037}" destId="{AED2198E-93D5-4001-81B4-73124B309672}" srcOrd="15" destOrd="0" presId="urn:microsoft.com/office/officeart/2005/8/layout/target3"/>
    <dgm:cxn modelId="{0C5DF4F0-B82C-4955-A8AB-AF1EA0E362F2}" type="presParOf" srcId="{333A1088-737F-45CB-B68E-254E46348037}" destId="{2BE915AB-18AA-4053-B92C-3BFC9ED204BB}" srcOrd="16" destOrd="0" presId="urn:microsoft.com/office/officeart/2005/8/layout/target3"/>
    <dgm:cxn modelId="{45BD6254-7CD6-4650-A81F-C4AE41FEF508}" type="presParOf" srcId="{333A1088-737F-45CB-B68E-254E46348037}" destId="{6BB5E863-4638-4E1D-BFDE-399D028AC4ED}" srcOrd="17" destOrd="0" presId="urn:microsoft.com/office/officeart/2005/8/layout/target3"/>
    <dgm:cxn modelId="{CBAF716D-D43C-4279-AF9A-2CD4D834E03F}" type="presParOf" srcId="{333A1088-737F-45CB-B68E-254E46348037}" destId="{5A5FFA88-C948-4069-8E93-59FA12366E83}" srcOrd="18" destOrd="0" presId="urn:microsoft.com/office/officeart/2005/8/layout/target3"/>
    <dgm:cxn modelId="{6C58CF0F-221E-4BA8-85E0-CBA64C88E4C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76069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VY_32_INOVACE_3. 2. 2. 3. F 20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Chemie 8 – Oxidy síry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FACBC5-FC09-4D88-B06E-5BD19F45A6A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FEDB76-C7D6-4461-AE56-53571C7B8D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14813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E2B91-8D3C-47FA-BD78-BE510405168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90B7F-ADFB-40D9-B922-BFAA883E5E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624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E2B91-8D3C-47FA-BD78-BE510405168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90B7F-ADFB-40D9-B922-BFAA883E5E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7634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E2B91-8D3C-47FA-BD78-BE510405168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90B7F-ADFB-40D9-B922-BFAA883E5E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230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E2B91-8D3C-47FA-BD78-BE510405168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90B7F-ADFB-40D9-B922-BFAA883E5E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352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E2B91-8D3C-47FA-BD78-BE510405168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90B7F-ADFB-40D9-B922-BFAA883E5E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33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E2B91-8D3C-47FA-BD78-BE510405168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90B7F-ADFB-40D9-B922-BFAA883E5E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040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E2B91-8D3C-47FA-BD78-BE510405168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90B7F-ADFB-40D9-B922-BFAA883E5E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7304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E2B91-8D3C-47FA-BD78-BE510405168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90B7F-ADFB-40D9-B922-BFAA883E5E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073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E2B91-8D3C-47FA-BD78-BE510405168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90B7F-ADFB-40D9-B922-BFAA883E5E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5307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E2B91-8D3C-47FA-BD78-BE510405168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90B7F-ADFB-40D9-B922-BFAA883E5E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9558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E2B91-8D3C-47FA-BD78-BE510405168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90B7F-ADFB-40D9-B922-BFAA883E5E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0927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83195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8361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22638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42659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5501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650321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937743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82672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81019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893288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20621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5E2B91-8D3C-47FA-BD78-BE510405168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390B7F-ADFB-40D9-B922-BFAA883E5E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06495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377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kom%C3%ADn&amp;ex=1&amp;origin=FX010132103#ai:MP900390146|" TargetMode="External"/><Relationship Id="rId3" Type="http://schemas.openxmlformats.org/officeDocument/2006/relationships/hyperlink" Target="http://www.emulgatory.cz/seznam-ecek?prisada=E220" TargetMode="External"/><Relationship Id="rId7" Type="http://schemas.openxmlformats.org/officeDocument/2006/relationships/hyperlink" Target="http://www.zschemie.euweb.cz/sira/Ananas.jpg" TargetMode="External"/><Relationship Id="rId2" Type="http://schemas.openxmlformats.org/officeDocument/2006/relationships/hyperlink" Target="http://cs.wikipedia.org/wiki/Oxid_si%C5%99i%C4%8Dit%C3%B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zschemie.euweb.cz/sira/merunky.jpg" TargetMode="External"/><Relationship Id="rId5" Type="http://schemas.openxmlformats.org/officeDocument/2006/relationships/hyperlink" Target="http://cs.wikipedia.org/wiki/Soubor:Acid_rain_woods1.JPG" TargetMode="External"/><Relationship Id="rId10" Type="http://schemas.openxmlformats.org/officeDocument/2006/relationships/hyperlink" Target="http://www.zschemie.euweb.cz/sira/kysely_dest.jpg" TargetMode="External"/><Relationship Id="rId4" Type="http://schemas.openxmlformats.org/officeDocument/2006/relationships/hyperlink" Target="http://cs.wikipedia.org/wiki/Soubor:Hazard_T.svg" TargetMode="External"/><Relationship Id="rId9" Type="http://schemas.openxmlformats.org/officeDocument/2006/relationships/hyperlink" Target="http://www.zschemie.euweb.cz/sira/su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1827847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860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Oxid siřičitý </a:t>
            </a:r>
            <a:r>
              <a:rPr lang="cs-CZ" dirty="0" smtClean="0"/>
              <a:t>SO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Spolu s oxidy dusíku je </a:t>
            </a:r>
            <a:r>
              <a:rPr lang="cs-CZ" b="1" dirty="0" smtClean="0"/>
              <a:t>příčinou vzniku „kyselých dešťů“!! </a:t>
            </a:r>
            <a:br>
              <a:rPr lang="cs-CZ" b="1" dirty="0" smtClean="0"/>
            </a:br>
            <a:endParaRPr lang="cs-CZ" b="1" dirty="0" smtClean="0"/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E220, Oxid siřičitý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274892"/>
            <a:ext cx="1695450" cy="180022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4274892"/>
            <a:ext cx="1695450" cy="1647825"/>
          </a:xfrm>
          <a:prstGeom prst="rect">
            <a:avLst/>
          </a:prstGeom>
        </p:spPr>
      </p:pic>
      <p:pic>
        <p:nvPicPr>
          <p:cNvPr id="1026" name="Picture 2" descr="Soubor:Acid rain woods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346740"/>
            <a:ext cx="3600400" cy="270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230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Oxid siřičitý   SO</a:t>
            </a:r>
            <a:r>
              <a:rPr lang="cs-CZ" baseline="-25000" dirty="0" smtClean="0"/>
              <a:t>2    </a:t>
            </a:r>
            <a:r>
              <a:rPr lang="cs-CZ" dirty="0" smtClean="0"/>
              <a:t>příprava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oxid </a:t>
            </a:r>
            <a:r>
              <a:rPr lang="cs-CZ" dirty="0" smtClean="0"/>
              <a:t>siřičitý se průmyslově připravuje především spalováním síry</a:t>
            </a:r>
          </a:p>
          <a:p>
            <a:pPr marL="0" indent="0">
              <a:buNone/>
            </a:pPr>
            <a:r>
              <a:rPr lang="cs-CZ" dirty="0" smtClean="0"/>
              <a:t>       S + O</a:t>
            </a:r>
            <a:r>
              <a:rPr lang="cs-CZ" baseline="-25000" dirty="0" smtClean="0"/>
              <a:t>2</a:t>
            </a:r>
            <a:r>
              <a:rPr lang="cs-CZ" dirty="0" smtClean="0"/>
              <a:t> → SO</a:t>
            </a:r>
            <a:r>
              <a:rPr lang="cs-CZ" baseline="-25000" dirty="0" smtClean="0"/>
              <a:t>2</a:t>
            </a:r>
            <a:endParaRPr lang="cs-CZ" dirty="0" smtClean="0"/>
          </a:p>
          <a:p>
            <a:r>
              <a:rPr lang="cs-CZ" dirty="0" smtClean="0"/>
              <a:t>nebo pražením pyritu</a:t>
            </a:r>
          </a:p>
          <a:p>
            <a:pPr marL="0" indent="0">
              <a:buNone/>
            </a:pPr>
            <a:r>
              <a:rPr lang="cs-CZ" dirty="0" smtClean="0"/>
              <a:t>      4 FeS</a:t>
            </a:r>
            <a:r>
              <a:rPr lang="cs-CZ" baseline="-25000" dirty="0" smtClean="0"/>
              <a:t>2</a:t>
            </a:r>
            <a:r>
              <a:rPr lang="cs-CZ" dirty="0" smtClean="0"/>
              <a:t> + 11 O</a:t>
            </a:r>
            <a:r>
              <a:rPr lang="cs-CZ" baseline="-25000" dirty="0" smtClean="0"/>
              <a:t>2</a:t>
            </a:r>
            <a:r>
              <a:rPr lang="cs-CZ" dirty="0" smtClean="0"/>
              <a:t> → 2 Fe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3</a:t>
            </a:r>
            <a:r>
              <a:rPr lang="cs-CZ" dirty="0" smtClean="0"/>
              <a:t> + 8 SO</a:t>
            </a:r>
            <a:r>
              <a:rPr lang="cs-CZ" baseline="-25000" dirty="0" smtClean="0"/>
              <a:t>2</a:t>
            </a:r>
          </a:p>
          <a:p>
            <a:r>
              <a:rPr lang="cs-CZ" dirty="0" smtClean="0"/>
              <a:t>je produktem hoření sulfanu (sirovodíku)</a:t>
            </a:r>
          </a:p>
          <a:p>
            <a:pPr marL="0" indent="0">
              <a:buNone/>
            </a:pPr>
            <a:r>
              <a:rPr lang="cs-CZ" dirty="0" smtClean="0"/>
              <a:t>      2 H</a:t>
            </a:r>
            <a:r>
              <a:rPr lang="cs-CZ" baseline="-25000" dirty="0" smtClean="0"/>
              <a:t>2</a:t>
            </a:r>
            <a:r>
              <a:rPr lang="cs-CZ" dirty="0" smtClean="0"/>
              <a:t>S + 3 O</a:t>
            </a:r>
            <a:r>
              <a:rPr lang="cs-CZ" baseline="-25000" dirty="0" smtClean="0"/>
              <a:t>2</a:t>
            </a:r>
            <a:r>
              <a:rPr lang="cs-CZ" dirty="0" smtClean="0"/>
              <a:t> → 2H</a:t>
            </a:r>
            <a:r>
              <a:rPr lang="cs-CZ" baseline="-25000" dirty="0" smtClean="0"/>
              <a:t>2</a:t>
            </a:r>
            <a:r>
              <a:rPr lang="cs-CZ" dirty="0" smtClean="0"/>
              <a:t>O + 2 SO</a:t>
            </a:r>
            <a:r>
              <a:rPr lang="cs-CZ" baseline="-25000" dirty="0" smtClean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2801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77788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Oxid siřičitý   SO</a:t>
            </a:r>
            <a:r>
              <a:rPr lang="cs-CZ" baseline="-25000" dirty="0" smtClean="0"/>
              <a:t>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/>
              <a:t>VLASTNOSTI: </a:t>
            </a:r>
            <a:endParaRPr lang="cs-CZ" dirty="0"/>
          </a:p>
          <a:p>
            <a:r>
              <a:rPr lang="cs-CZ" dirty="0"/>
              <a:t>Bezbarvý plyn, ostře zapáchající, </a:t>
            </a:r>
            <a:r>
              <a:rPr lang="cs-CZ" b="1" dirty="0"/>
              <a:t>jedovatý! </a:t>
            </a:r>
            <a:endParaRPr lang="cs-CZ" dirty="0"/>
          </a:p>
          <a:p>
            <a:r>
              <a:rPr lang="cs-CZ" dirty="0"/>
              <a:t>Dráždí dýchací cesty, dostavuje se kašel, v těžších případech vede až k edému plic </a:t>
            </a:r>
          </a:p>
          <a:p>
            <a:r>
              <a:rPr lang="cs-CZ" dirty="0"/>
              <a:t>Je toxický i pro rostliny, neboť reaguje s chlorofylem a narušuje fotosyntézu </a:t>
            </a:r>
            <a:endParaRPr lang="cs-CZ" dirty="0" smtClean="0"/>
          </a:p>
          <a:p>
            <a:r>
              <a:rPr lang="cs-CZ" dirty="0" smtClean="0"/>
              <a:t>Ve vodě se snadno rozpouští za vzniku tepla a kyseliny siřičité</a:t>
            </a:r>
          </a:p>
          <a:p>
            <a:pPr marL="0" indent="0">
              <a:buNone/>
            </a:pPr>
            <a:r>
              <a:rPr lang="cs-CZ" dirty="0" smtClean="0"/>
              <a:t>                            SO</a:t>
            </a:r>
            <a:r>
              <a:rPr lang="cs-CZ" baseline="-25000" dirty="0" smtClean="0"/>
              <a:t>2</a:t>
            </a:r>
            <a:r>
              <a:rPr lang="cs-CZ" dirty="0" smtClean="0"/>
              <a:t> + H</a:t>
            </a:r>
            <a:r>
              <a:rPr lang="cs-CZ" baseline="-25000" dirty="0" smtClean="0"/>
              <a:t>2</a:t>
            </a:r>
            <a:r>
              <a:rPr lang="cs-CZ" dirty="0" smtClean="0"/>
              <a:t>O → 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3</a:t>
            </a:r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32656"/>
            <a:ext cx="1706926" cy="1700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42879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Oxid siřičitý   SO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125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/>
              <a:t>VÝSKYT: </a:t>
            </a:r>
            <a:endParaRPr lang="cs-CZ" dirty="0"/>
          </a:p>
          <a:p>
            <a:r>
              <a:rPr lang="cs-CZ" dirty="0"/>
              <a:t>Sopečné plyny </a:t>
            </a:r>
          </a:p>
          <a:p>
            <a:r>
              <a:rPr lang="cs-CZ" dirty="0"/>
              <a:t>Rozpuštěný jako kyselina siřičitá v podzemních </a:t>
            </a:r>
          </a:p>
          <a:p>
            <a:r>
              <a:rPr lang="cs-CZ" dirty="0"/>
              <a:t>minerálních vodách ve vulkanicky aktivních oblastech </a:t>
            </a:r>
          </a:p>
          <a:p>
            <a:r>
              <a:rPr lang="cs-CZ" dirty="0"/>
              <a:t>Do ovzduší se dostává jako nežádoucí složka při hoření paliv, která obsahují sloučeniny síry (hnědé uhlí, nafta, topné oleje) </a:t>
            </a:r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5517232"/>
            <a:ext cx="1181017" cy="1176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budovy,fotografie,komíny,příroda,průmysl,továrny,výroba,životní prostředí,znečištění,znečištění ovzduš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4958" y="332657"/>
            <a:ext cx="201622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2904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Oxid siřičitý   SO</a:t>
            </a:r>
            <a:r>
              <a:rPr lang="cs-CZ" baseline="-25000" dirty="0" smtClean="0"/>
              <a:t>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/>
              <a:t>POUŽITÍ: </a:t>
            </a:r>
            <a:endParaRPr lang="cs-CZ" dirty="0"/>
          </a:p>
          <a:p>
            <a:r>
              <a:rPr lang="cs-CZ" b="1" dirty="0"/>
              <a:t>Desinfekce </a:t>
            </a:r>
            <a:r>
              <a:rPr lang="cs-CZ" dirty="0"/>
              <a:t>(síření) sudů, sklepních prostor, včelích úlů </a:t>
            </a:r>
          </a:p>
          <a:p>
            <a:r>
              <a:rPr lang="pl-PL" dirty="0"/>
              <a:t>Výroba celulózy a papíru ze dřeva </a:t>
            </a:r>
          </a:p>
          <a:p>
            <a:r>
              <a:rPr lang="cs-CZ" dirty="0"/>
              <a:t>Bělení přírodních materiálů – vlny, bavlny, slámy 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4560335"/>
            <a:ext cx="304800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7305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Oxid siřičitý v potravinách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E220, Oxid siřičitý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Konzervační látka - účinkuje proti bakteriím, plísním, kvasinkám i jako antioxidant. Jednou z nejstarších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konzervantů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 široké využití. Použití při výrobě marmelád, džemů, zavařenin, ovocných nápojů, nakládané zeleniny, bramborových výrobků, sušených meruněk! Může vyvolávat alergické reakce u astmatiků, dále bolení hlavy a průjem. Ničí vitamín B1. V ČR povoleno omezeně, v USA povoleno.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5618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Vznik kyselých dešťů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Oxid siřičitý se ve vzduchu oxiduje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kyslíkem na oxid sírový.</a:t>
            </a:r>
          </a:p>
          <a:p>
            <a:pPr marL="0" indent="0">
              <a:buNone/>
            </a:pPr>
            <a:r>
              <a:rPr lang="cs-CZ" dirty="0" smtClean="0"/>
              <a:t>      2 SO</a:t>
            </a:r>
            <a:r>
              <a:rPr lang="cs-CZ" baseline="-25000" dirty="0" smtClean="0"/>
              <a:t>2</a:t>
            </a:r>
            <a:r>
              <a:rPr lang="cs-CZ" dirty="0" smtClean="0"/>
              <a:t> + O</a:t>
            </a:r>
            <a:r>
              <a:rPr lang="cs-CZ" baseline="-25000" dirty="0" smtClean="0"/>
              <a:t>2</a:t>
            </a:r>
            <a:r>
              <a:rPr lang="cs-CZ" dirty="0" smtClean="0"/>
              <a:t>                  2 SO</a:t>
            </a:r>
            <a:r>
              <a:rPr lang="cs-CZ" baseline="-25000" dirty="0" smtClean="0"/>
              <a:t>3</a:t>
            </a:r>
            <a:endParaRPr lang="cs-CZ" dirty="0" smtClean="0"/>
          </a:p>
          <a:p>
            <a:r>
              <a:rPr lang="cs-CZ" dirty="0" smtClean="0"/>
              <a:t>Ve vzduchu jsou přítomny vodní páry. oxid siřičitý tyto páry pohlcuje a vzniká kyselina sírová.</a:t>
            </a:r>
          </a:p>
          <a:p>
            <a:pPr marL="0" indent="0">
              <a:buNone/>
            </a:pPr>
            <a:r>
              <a:rPr lang="cs-CZ" dirty="0" smtClean="0"/>
              <a:t>        SO</a:t>
            </a:r>
            <a:r>
              <a:rPr lang="cs-CZ" baseline="-25000" dirty="0" smtClean="0"/>
              <a:t>3</a:t>
            </a:r>
            <a:r>
              <a:rPr lang="cs-CZ" dirty="0" smtClean="0"/>
              <a:t> + H</a:t>
            </a:r>
            <a:r>
              <a:rPr lang="cs-CZ" baseline="-25000" dirty="0" smtClean="0"/>
              <a:t>2</a:t>
            </a:r>
            <a:r>
              <a:rPr lang="cs-CZ" dirty="0" smtClean="0"/>
              <a:t>O                   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4</a:t>
            </a:r>
            <a:endParaRPr lang="cs-CZ" dirty="0" smtClean="0"/>
          </a:p>
          <a:p>
            <a:r>
              <a:rPr lang="cs-CZ" dirty="0" smtClean="0"/>
              <a:t>Kyselina sírová pak padá s deštěm na zem. Kyselé deště poškozují rostliny, půdu i budovy.</a:t>
            </a:r>
          </a:p>
          <a:p>
            <a:endParaRPr lang="cs-CZ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2627784" y="2996952"/>
            <a:ext cx="12241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627784" y="4581128"/>
            <a:ext cx="12241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288239"/>
            <a:ext cx="2448272" cy="3060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901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500" i="1" dirty="0"/>
              <a:t>Cs.wikipedia.org</a:t>
            </a:r>
            <a:r>
              <a:rPr lang="cs-CZ" sz="1500" dirty="0"/>
              <a:t>: </a:t>
            </a:r>
            <a:r>
              <a:rPr lang="cs-CZ" sz="1500" i="1" dirty="0"/>
              <a:t>Oxid </a:t>
            </a:r>
            <a:r>
              <a:rPr lang="cs-CZ" sz="1500" i="1" dirty="0" smtClean="0"/>
              <a:t>siřičitý</a:t>
            </a:r>
            <a:r>
              <a:rPr lang="cs-CZ" sz="1500" dirty="0" smtClean="0"/>
              <a:t> </a:t>
            </a:r>
            <a:r>
              <a:rPr lang="cs-CZ" sz="1500" dirty="0"/>
              <a:t>[online]. 18. 2. 2012 [cit. 2012-02-23]. Dostupné z: </a:t>
            </a:r>
            <a:r>
              <a:rPr lang="cs-CZ" sz="1500" dirty="0" smtClean="0">
                <a:hlinkClick r:id="rId2"/>
              </a:rPr>
              <a:t>http://cs.wikipedia.org/wiki/Oxid_si%C5%99i%C4%8Dit%C3%BD</a:t>
            </a:r>
            <a:endParaRPr lang="cs-CZ" sz="1500" dirty="0" smtClean="0"/>
          </a:p>
          <a:p>
            <a:r>
              <a:rPr lang="cs-CZ" sz="1500" i="1" dirty="0"/>
              <a:t>Emulgatory.cz</a:t>
            </a:r>
            <a:r>
              <a:rPr lang="cs-CZ" sz="1500" dirty="0"/>
              <a:t>: </a:t>
            </a:r>
            <a:r>
              <a:rPr lang="cs-CZ" sz="1500" i="1" dirty="0"/>
              <a:t>Oxid siřičitý</a:t>
            </a:r>
            <a:r>
              <a:rPr lang="cs-CZ" sz="1500" dirty="0"/>
              <a:t> [online]. 2010 [cit. 2012-02-23]. Dostupné z: </a:t>
            </a:r>
            <a:r>
              <a:rPr lang="cs-CZ" sz="1500" dirty="0">
                <a:hlinkClick r:id="rId3"/>
              </a:rPr>
              <a:t>http://</a:t>
            </a:r>
            <a:r>
              <a:rPr lang="cs-CZ" sz="1500" dirty="0" smtClean="0">
                <a:hlinkClick r:id="rId3"/>
              </a:rPr>
              <a:t>www.emulgatory.cz/seznam-ecek?prisada=E220</a:t>
            </a:r>
            <a:endParaRPr lang="cs-CZ" sz="1500" dirty="0" smtClean="0"/>
          </a:p>
          <a:p>
            <a:r>
              <a:rPr lang="cs-CZ" sz="1500" dirty="0" smtClean="0"/>
              <a:t>Piktogram </a:t>
            </a:r>
            <a:r>
              <a:rPr lang="cs-CZ" sz="1500" dirty="0"/>
              <a:t>- toxický. In: </a:t>
            </a:r>
            <a:r>
              <a:rPr lang="cs-CZ" sz="1500" i="1" dirty="0" err="1"/>
              <a:t>Wikipedia</a:t>
            </a:r>
            <a:r>
              <a:rPr lang="cs-CZ" sz="1500" dirty="0"/>
              <a:t>: </a:t>
            </a:r>
            <a:r>
              <a:rPr lang="cs-CZ" sz="1500" i="1" dirty="0" err="1"/>
              <a:t>the</a:t>
            </a:r>
            <a:r>
              <a:rPr lang="cs-CZ" sz="1500" i="1" dirty="0"/>
              <a:t> free </a:t>
            </a:r>
            <a:r>
              <a:rPr lang="cs-CZ" sz="1500" i="1" dirty="0" err="1"/>
              <a:t>encyclopedia</a:t>
            </a:r>
            <a:r>
              <a:rPr lang="cs-CZ" sz="1500" dirty="0"/>
              <a:t> [online]. San Francisco (CA): </a:t>
            </a:r>
            <a:r>
              <a:rPr lang="cs-CZ" sz="1500" dirty="0" err="1"/>
              <a:t>Wikimedia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2001- [cit. 2012-03-11]. Dostupné z: </a:t>
            </a:r>
            <a:r>
              <a:rPr lang="cs-CZ" sz="1500" dirty="0">
                <a:hlinkClick r:id="rId4"/>
              </a:rPr>
              <a:t>http://</a:t>
            </a:r>
            <a:r>
              <a:rPr lang="cs-CZ" sz="1500" dirty="0" smtClean="0">
                <a:hlinkClick r:id="rId4"/>
              </a:rPr>
              <a:t>cs.wikipedia.org/wiki/Soubor:Hazard_T.svg</a:t>
            </a:r>
            <a:endParaRPr lang="cs-CZ" sz="1500" dirty="0" smtClean="0"/>
          </a:p>
          <a:p>
            <a:r>
              <a:rPr lang="cs-CZ" sz="1500" dirty="0"/>
              <a:t>Les po kyselých deštích. In: </a:t>
            </a:r>
            <a:r>
              <a:rPr lang="cs-CZ" sz="1500" i="1" dirty="0" err="1"/>
              <a:t>Wikipedia</a:t>
            </a:r>
            <a:r>
              <a:rPr lang="cs-CZ" sz="1500" dirty="0"/>
              <a:t>: </a:t>
            </a:r>
            <a:r>
              <a:rPr lang="cs-CZ" sz="1500" i="1" dirty="0" err="1"/>
              <a:t>the</a:t>
            </a:r>
            <a:r>
              <a:rPr lang="cs-CZ" sz="1500" i="1" dirty="0"/>
              <a:t> free </a:t>
            </a:r>
            <a:r>
              <a:rPr lang="cs-CZ" sz="1500" i="1" dirty="0" err="1"/>
              <a:t>encyclopedia</a:t>
            </a:r>
            <a:r>
              <a:rPr lang="cs-CZ" sz="1500" dirty="0"/>
              <a:t> [online]. San Francisco (CA): </a:t>
            </a:r>
            <a:r>
              <a:rPr lang="cs-CZ" sz="1500" dirty="0" err="1"/>
              <a:t>Wikimedia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2001- [cit. 2012-03-11]. Dostupné z: </a:t>
            </a:r>
            <a:r>
              <a:rPr lang="cs-CZ" sz="1500" dirty="0">
                <a:hlinkClick r:id="rId5"/>
              </a:rPr>
              <a:t>http://</a:t>
            </a:r>
            <a:r>
              <a:rPr lang="cs-CZ" sz="1500" dirty="0" smtClean="0">
                <a:hlinkClick r:id="rId5"/>
              </a:rPr>
              <a:t>cs.wikipedia.org/wiki/Soubor:Acid_rain_woods1.JPG</a:t>
            </a:r>
            <a:endParaRPr lang="cs-CZ" sz="1500" dirty="0" smtClean="0"/>
          </a:p>
          <a:p>
            <a:r>
              <a:rPr lang="cs-CZ" sz="1500" dirty="0"/>
              <a:t>Meruňky. </a:t>
            </a:r>
            <a:r>
              <a:rPr lang="cs-CZ" sz="1500" i="1" dirty="0"/>
              <a:t>Zschemie.euweb.cz</a:t>
            </a:r>
            <a:r>
              <a:rPr lang="cs-CZ" sz="1500" dirty="0"/>
              <a:t> [online]. 2010 [cit. 2012-03-11]. Dostupné z: </a:t>
            </a:r>
            <a:r>
              <a:rPr lang="cs-CZ" sz="1500" dirty="0">
                <a:hlinkClick r:id="rId6"/>
              </a:rPr>
              <a:t>http://</a:t>
            </a:r>
            <a:r>
              <a:rPr lang="cs-CZ" sz="1500" dirty="0" smtClean="0">
                <a:hlinkClick r:id="rId6"/>
              </a:rPr>
              <a:t>www.zschemie.euweb.cz/sira/merunky.jpg</a:t>
            </a:r>
            <a:r>
              <a:rPr lang="cs-CZ" sz="1500" dirty="0" smtClean="0"/>
              <a:t> </a:t>
            </a:r>
            <a:endParaRPr lang="cs-CZ" sz="1500" dirty="0"/>
          </a:p>
          <a:p>
            <a:r>
              <a:rPr lang="cs-CZ" sz="1500" dirty="0" smtClean="0"/>
              <a:t>Ananas.</a:t>
            </a:r>
            <a:r>
              <a:rPr lang="cs-CZ" sz="1500" dirty="0"/>
              <a:t> </a:t>
            </a:r>
            <a:r>
              <a:rPr lang="cs-CZ" sz="1500" i="1" dirty="0"/>
              <a:t>Zschemie.euweb.cz</a:t>
            </a:r>
            <a:r>
              <a:rPr lang="cs-CZ" sz="1500" dirty="0"/>
              <a:t> [online]. 2010 [cit. 2012-03-11]. Dostupné z: </a:t>
            </a:r>
            <a:r>
              <a:rPr lang="cs-CZ" sz="1500" dirty="0">
                <a:hlinkClick r:id="rId7"/>
              </a:rPr>
              <a:t>http://</a:t>
            </a:r>
            <a:r>
              <a:rPr lang="cs-CZ" sz="1500" dirty="0" smtClean="0">
                <a:hlinkClick r:id="rId7"/>
              </a:rPr>
              <a:t>www.zschemie.euweb.cz/sira/Ananas.jpg</a:t>
            </a:r>
            <a:r>
              <a:rPr lang="cs-CZ" sz="1500" dirty="0" smtClean="0"/>
              <a:t> </a:t>
            </a:r>
            <a:endParaRPr lang="cs-CZ" sz="1500" dirty="0"/>
          </a:p>
          <a:p>
            <a:r>
              <a:rPr lang="cs-CZ" sz="1500" dirty="0"/>
              <a:t>Komín. </a:t>
            </a:r>
            <a:r>
              <a:rPr lang="cs-CZ" sz="1500" i="1" dirty="0"/>
              <a:t>Office.com</a:t>
            </a:r>
            <a:r>
              <a:rPr lang="cs-CZ" sz="1500" dirty="0"/>
              <a:t> [online]. 2011 [cit. 2012-03-11]. Dostupné z: </a:t>
            </a:r>
            <a:r>
              <a:rPr lang="cs-CZ" sz="1500" dirty="0">
                <a:hlinkClick r:id="rId8"/>
              </a:rPr>
              <a:t>http://office.microsoft.com/cs-cz/images/results.aspx?qu=kom%C3%ADn&amp;ex=1&amp;origin=FX010132103#ai:MP900390146</a:t>
            </a:r>
            <a:r>
              <a:rPr lang="cs-CZ" sz="1500" dirty="0" smtClean="0">
                <a:hlinkClick r:id="rId8"/>
              </a:rPr>
              <a:t>|</a:t>
            </a:r>
            <a:endParaRPr lang="cs-CZ" sz="1500" dirty="0" smtClean="0"/>
          </a:p>
          <a:p>
            <a:r>
              <a:rPr lang="cs-CZ" sz="1500" dirty="0" smtClean="0"/>
              <a:t>Sud.</a:t>
            </a:r>
            <a:r>
              <a:rPr lang="cs-CZ" sz="1500" dirty="0"/>
              <a:t> </a:t>
            </a:r>
            <a:r>
              <a:rPr lang="cs-CZ" sz="1500" i="1" dirty="0"/>
              <a:t>Zschemie.euweb.cz</a:t>
            </a:r>
            <a:r>
              <a:rPr lang="cs-CZ" sz="1500" dirty="0"/>
              <a:t> [online]. 2010 [cit. 2012-03-11]. Dostupné z: </a:t>
            </a:r>
            <a:r>
              <a:rPr lang="cs-CZ" sz="1500" dirty="0">
                <a:hlinkClick r:id="rId9"/>
              </a:rPr>
              <a:t>http://</a:t>
            </a:r>
            <a:r>
              <a:rPr lang="cs-CZ" sz="1500" dirty="0" smtClean="0">
                <a:hlinkClick r:id="rId9"/>
              </a:rPr>
              <a:t>www.zschemie.euweb.cz/sira/sud.jpg</a:t>
            </a:r>
            <a:r>
              <a:rPr lang="cs-CZ" sz="1500" dirty="0" smtClean="0"/>
              <a:t> </a:t>
            </a:r>
            <a:endParaRPr lang="cs-CZ" sz="1500" dirty="0"/>
          </a:p>
          <a:p>
            <a:r>
              <a:rPr lang="cs-CZ" sz="1500" dirty="0" smtClean="0"/>
              <a:t> Kyselý déšť.</a:t>
            </a:r>
            <a:r>
              <a:rPr lang="cs-CZ" sz="1500" dirty="0"/>
              <a:t> </a:t>
            </a:r>
            <a:r>
              <a:rPr lang="cs-CZ" sz="1500" i="1" dirty="0"/>
              <a:t>Zschemie.euweb.cz</a:t>
            </a:r>
            <a:r>
              <a:rPr lang="cs-CZ" sz="1500" dirty="0"/>
              <a:t> [online]. 2010 [cit. 2012-03-11]. Dostupné z: </a:t>
            </a:r>
            <a:r>
              <a:rPr lang="cs-CZ" sz="1500" dirty="0">
                <a:hlinkClick r:id="rId10"/>
              </a:rPr>
              <a:t>http://</a:t>
            </a:r>
            <a:r>
              <a:rPr lang="cs-CZ" sz="1500" dirty="0" smtClean="0">
                <a:hlinkClick r:id="rId10"/>
              </a:rPr>
              <a:t>www.zschemie.euweb.cz/sira/kysely_dest.jpg</a:t>
            </a:r>
            <a:r>
              <a:rPr lang="cs-CZ" sz="1500" dirty="0" smtClean="0"/>
              <a:t> </a:t>
            </a:r>
            <a:endParaRPr lang="cs-CZ" sz="1500" dirty="0"/>
          </a:p>
        </p:txBody>
      </p:sp>
    </p:spTree>
    <p:extLst>
      <p:ext uri="{BB962C8B-B14F-4D97-AF65-F5344CB8AC3E}">
        <p14:creationId xmlns:p14="http://schemas.microsoft.com/office/powerpoint/2010/main" val="1930351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431</Words>
  <Application>Microsoft Office PowerPoint</Application>
  <PresentationFormat>Předvádění na obrazovce (4:3)</PresentationFormat>
  <Paragraphs>55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2_Motiv systému Office</vt:lpstr>
      <vt:lpstr>Prezentace aplikace PowerPoint</vt:lpstr>
      <vt:lpstr>Oxid siřičitý SO2</vt:lpstr>
      <vt:lpstr>Oxid siřičitý   SO2    příprava</vt:lpstr>
      <vt:lpstr>Oxid siřičitý   SO2</vt:lpstr>
      <vt:lpstr>Oxid siřičitý   SO2</vt:lpstr>
      <vt:lpstr>Oxid siřičitý   SO2</vt:lpstr>
      <vt:lpstr>Oxid siřičitý v potravinách</vt:lpstr>
      <vt:lpstr>Vznik kyselých dešťů</vt:lpstr>
      <vt:lpstr>Zdroje a 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Fiedlerová Ivana</dc:creator>
  <cp:lastModifiedBy>Fiedlerová Ivana</cp:lastModifiedBy>
  <cp:revision>23</cp:revision>
  <dcterms:created xsi:type="dcterms:W3CDTF">2012-02-05T09:59:51Z</dcterms:created>
  <dcterms:modified xsi:type="dcterms:W3CDTF">2012-03-11T12:46:47Z</dcterms:modified>
</cp:coreProperties>
</file>