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3"/>
  </p:notesMasterIdLst>
  <p:handoutMasterIdLst>
    <p:handoutMasterId r:id="rId14"/>
  </p:handoutMasterIdLst>
  <p:sldIdLst>
    <p:sldId id="261" r:id="rId2"/>
    <p:sldId id="268" r:id="rId3"/>
    <p:sldId id="269" r:id="rId4"/>
    <p:sldId id="274" r:id="rId5"/>
    <p:sldId id="272" r:id="rId6"/>
    <p:sldId id="275" r:id="rId7"/>
    <p:sldId id="276" r:id="rId8"/>
    <p:sldId id="277" r:id="rId9"/>
    <p:sldId id="278" r:id="rId10"/>
    <p:sldId id="27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  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hysicstasks.eu/" TargetMode="External"/><Relationship Id="rId3" Type="http://schemas.openxmlformats.org/officeDocument/2006/relationships/hyperlink" Target="http://etc.usf.edu/clipart/63100/63109/63109_fulcrum.htm" TargetMode="External"/><Relationship Id="rId7" Type="http://schemas.openxmlformats.org/officeDocument/2006/relationships/hyperlink" Target="http://www.metallan.cz/vazaci-prostredky/retezy-pro-tezbu-dreva/kladky-a-lanovice/montazni-kladka-a-lr.html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.rvp.cz/Kabinet%2FObrazky%2FFyzika%2FKladka%2FPevn%C3%A1_kladka" TargetMode="External"/><Relationship Id="rId11" Type="http://schemas.openxmlformats.org/officeDocument/2006/relationships/hyperlink" Target="http://anglie.svetadily.cz/clanky/londo-eye-ruske-kolo-trochu-jinak" TargetMode="External"/><Relationship Id="rId5" Type="http://schemas.openxmlformats.org/officeDocument/2006/relationships/hyperlink" Target="http://fyzweb.cuni.cz/dilna/sily/paka/vyuz.htm" TargetMode="External"/><Relationship Id="rId10" Type="http://schemas.openxmlformats.org/officeDocument/2006/relationships/hyperlink" Target="http://hrnarobin.wordpress.com/2011/10/31/kolo-na-hrideli-2/" TargetMode="External"/><Relationship Id="rId4" Type="http://schemas.openxmlformats.org/officeDocument/2006/relationships/hyperlink" Target="http://fyzika-sandra.blogerka.cz/Prace-na-jednoduchych-strojich/Prace-na-jednoduchych-strojich" TargetMode="External"/><Relationship Id="rId9" Type="http://schemas.openxmlformats.org/officeDocument/2006/relationships/hyperlink" Target="http://fyzika.jreichl.com/main.article/view/97-kolo-na-hridel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Člověk a technika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TECHNIKA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Jednoduché stroje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214290"/>
            <a:ext cx="8929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PÁKA</a:t>
            </a:r>
            <a:r>
              <a:rPr lang="cs-CZ" sz="2800" dirty="0" smtClean="0"/>
              <a:t>   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034" y="785794"/>
            <a:ext cx="750295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jednoduchý stroj k posouvání a zvedání břemene</a:t>
            </a:r>
          </a:p>
          <a:p>
            <a:pPr>
              <a:buFontTx/>
              <a:buChar char="-"/>
            </a:pPr>
            <a:r>
              <a:rPr lang="cs-CZ" sz="3200" dirty="0" smtClean="0"/>
              <a:t> pevná tyč opřená o opěrný bod</a:t>
            </a:r>
          </a:p>
          <a:p>
            <a:pPr>
              <a:buFontTx/>
              <a:buChar char="-"/>
            </a:pPr>
            <a:r>
              <a:rPr lang="cs-CZ" sz="3200" dirty="0" smtClean="0"/>
              <a:t> působíme silou</a:t>
            </a:r>
          </a:p>
          <a:p>
            <a:pPr>
              <a:buFontTx/>
              <a:buChar char="-"/>
            </a:pPr>
            <a:r>
              <a:rPr lang="cs-CZ" sz="3200" dirty="0" smtClean="0"/>
              <a:t>čím je tyč delší, tím potřebujeme menší sílu</a:t>
            </a:r>
            <a:endParaRPr lang="cs-CZ" sz="3200" dirty="0"/>
          </a:p>
        </p:txBody>
      </p:sp>
      <p:pic>
        <p:nvPicPr>
          <p:cNvPr id="12290" name="Picture 2" descr="Man with Lever and Fulcru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3214686"/>
            <a:ext cx="5572164" cy="278608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642918"/>
            <a:ext cx="97066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Příklady páky                                                           </a:t>
            </a:r>
            <a:endParaRPr lang="cs-CZ" sz="2800" dirty="0"/>
          </a:p>
        </p:txBody>
      </p:sp>
      <p:pic>
        <p:nvPicPr>
          <p:cNvPr id="5122" name="Picture 2" descr="http://t1.gstatic.com/images?q=tbn:ANd9GcQOZXZ62elDlfYMO5aKxvqOKxEW6GGVDDxiNAnHfybpxSP6jkA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428736"/>
            <a:ext cx="2400300" cy="1905000"/>
          </a:xfrm>
          <a:prstGeom prst="rect">
            <a:avLst/>
          </a:prstGeom>
          <a:noFill/>
        </p:spPr>
      </p:pic>
      <p:pic>
        <p:nvPicPr>
          <p:cNvPr id="5126" name="Picture 6" descr="http://www.brzobohaty.cz/photo.big/kancelarske_potreby/kw_trio_56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3571876"/>
            <a:ext cx="3567099" cy="2638409"/>
          </a:xfrm>
          <a:prstGeom prst="rect">
            <a:avLst/>
          </a:prstGeom>
          <a:noFill/>
        </p:spPr>
      </p:pic>
      <p:pic>
        <p:nvPicPr>
          <p:cNvPr id="10242" name="Picture 2" descr="http://t1.gstatic.com/images?q=tbn:ANd9GcTQ_bOO5oxkex0A8z_cTIXLOUvuctjgJ_UShOZBwTUH7dwOmNj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714356"/>
            <a:ext cx="4429156" cy="18573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8596" y="571480"/>
            <a:ext cx="8286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u="sng" dirty="0" smtClean="0"/>
              <a:t>KLADKA</a:t>
            </a:r>
            <a:endParaRPr lang="cs-CZ" sz="3200" b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1071546"/>
            <a:ext cx="808362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r>
              <a:rPr lang="cs-CZ" sz="3200" dirty="0" smtClean="0"/>
              <a:t>ulehčuje zvedání těžkých břemen</a:t>
            </a:r>
          </a:p>
          <a:p>
            <a:pPr>
              <a:buFontTx/>
              <a:buChar char="-"/>
            </a:pPr>
            <a:r>
              <a:rPr lang="cs-CZ" sz="3200" dirty="0" smtClean="0"/>
              <a:t>Kotouče s drážkou, kterou  prochází lano nebo řetěz</a:t>
            </a:r>
          </a:p>
          <a:p>
            <a:pPr>
              <a:buFontTx/>
              <a:buChar char="-"/>
            </a:pPr>
            <a:r>
              <a:rPr lang="cs-CZ" sz="3200" dirty="0" smtClean="0"/>
              <a:t> táhneme dolů, břemeno se pohybuje nahoru</a:t>
            </a:r>
          </a:p>
          <a:p>
            <a:pPr>
              <a:buFontTx/>
              <a:buChar char="-"/>
            </a:pPr>
            <a:r>
              <a:rPr lang="cs-CZ" sz="3200" dirty="0" smtClean="0"/>
              <a:t> kladkostroj – zvedá i těžké břemeno</a:t>
            </a:r>
            <a:endParaRPr lang="cs-CZ" sz="3200" dirty="0"/>
          </a:p>
        </p:txBody>
      </p:sp>
      <p:pic>
        <p:nvPicPr>
          <p:cNvPr id="4098" name="Picture 2" descr="http://rocnikovka.yc.cz/obr/pevna_klad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3071810"/>
            <a:ext cx="3214710" cy="350046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00043"/>
            <a:ext cx="27500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Příklady kladky</a:t>
            </a:r>
            <a:endParaRPr lang="cs-CZ" sz="3200" dirty="0"/>
          </a:p>
        </p:txBody>
      </p:sp>
      <p:pic>
        <p:nvPicPr>
          <p:cNvPr id="23554" name="Picture 2" descr="http://t0.gstatic.com/images?q=tbn:ANd9GcTZ9M99NHSPEE4oS8_yR1ZyXbv1HR96YsXzB__wrk4_G0rA6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2476500" cy="2286016"/>
          </a:xfrm>
          <a:prstGeom prst="rect">
            <a:avLst/>
          </a:prstGeom>
          <a:noFill/>
        </p:spPr>
      </p:pic>
      <p:pic>
        <p:nvPicPr>
          <p:cNvPr id="23558" name="Picture 6" descr="Nový rozměr použit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286256"/>
            <a:ext cx="3571875" cy="2095501"/>
          </a:xfrm>
          <a:prstGeom prst="rect">
            <a:avLst/>
          </a:prstGeom>
          <a:noFill/>
        </p:spPr>
      </p:pic>
      <p:pic>
        <p:nvPicPr>
          <p:cNvPr id="23560" name="Picture 8" descr="http://t0.gstatic.com/images?q=tbn:ANd9GcSz2g4gqzeGLGP6GFVmAqInm4N6o8U4dMXj0JKbv__krkCHzAfz&amp;t=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3929066"/>
            <a:ext cx="3429024" cy="2214578"/>
          </a:xfrm>
          <a:prstGeom prst="rect">
            <a:avLst/>
          </a:prstGeom>
          <a:noFill/>
        </p:spPr>
      </p:pic>
      <p:pic>
        <p:nvPicPr>
          <p:cNvPr id="7170" name="Picture 2" descr="http://www.sumo-fitness.cz/img/viceucelove/kladkauni/KLADKA-PRED-250-155-15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1142984"/>
            <a:ext cx="3300417" cy="236220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28662" y="642918"/>
            <a:ext cx="3600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KOLO NA HŘÍDELI</a:t>
            </a:r>
            <a:endParaRPr lang="cs-CZ" sz="3200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142984"/>
            <a:ext cx="6107762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součástí různých strojů</a:t>
            </a:r>
          </a:p>
          <a:p>
            <a:pPr>
              <a:buFontTx/>
              <a:buChar char="-"/>
            </a:pPr>
            <a:r>
              <a:rPr lang="cs-CZ" sz="3200" dirty="0" smtClean="0"/>
              <a:t> zvedání těžkých břemen po delší dráze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4580" name="Picture 4" descr="http://t2.gstatic.com/images?q=tbn:ANd9GcTK0kqZIEqY_VAQQPbUnkI_ZoTAsnfnO8JKbthgn8aDidHPMf8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2500306"/>
            <a:ext cx="3429024" cy="392909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2458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2911" y="428605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Příklady kola na hřídeli</a:t>
            </a:r>
            <a:endParaRPr lang="cs-CZ" sz="3200" dirty="0"/>
          </a:p>
        </p:txBody>
      </p:sp>
      <p:pic>
        <p:nvPicPr>
          <p:cNvPr id="25602" name="Picture 2" descr="http://t0.gstatic.com/images?q=tbn:ANd9GcRszNhdmbBY48EEI5kVDy74uQNfPsA2mlVK0Yq2idCaUKNGM6q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142984"/>
            <a:ext cx="2605094" cy="1590678"/>
          </a:xfrm>
          <a:prstGeom prst="rect">
            <a:avLst/>
          </a:prstGeom>
          <a:noFill/>
        </p:spPr>
      </p:pic>
      <p:pic>
        <p:nvPicPr>
          <p:cNvPr id="25604" name="Picture 4" descr="http://anglie.svetadily.cz/userfiles/image/clanky/anglie-oko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14290"/>
            <a:ext cx="3786182" cy="2143140"/>
          </a:xfrm>
          <a:prstGeom prst="rect">
            <a:avLst/>
          </a:prstGeom>
          <a:noFill/>
        </p:spPr>
      </p:pic>
      <p:pic>
        <p:nvPicPr>
          <p:cNvPr id="25606" name="Picture 6" descr="http://nd01.jxs.cz/045/735/a194c70fb3_2005657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4171949"/>
            <a:ext cx="3714776" cy="2328885"/>
          </a:xfrm>
          <a:prstGeom prst="rect">
            <a:avLst/>
          </a:prstGeom>
          <a:noFill/>
        </p:spPr>
      </p:pic>
      <p:pic>
        <p:nvPicPr>
          <p:cNvPr id="25608" name="Picture 8" descr="http://t0.gstatic.com/images?q=tbn:ANd9GcRcbtY6S2MJ96XU0jGki9783HWpWCnjgKE6e0wxFEtxSYN7NG2-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4744" y="2071678"/>
            <a:ext cx="2038350" cy="2238376"/>
          </a:xfrm>
          <a:prstGeom prst="rect">
            <a:avLst/>
          </a:prstGeom>
          <a:noFill/>
        </p:spPr>
      </p:pic>
      <p:pic>
        <p:nvPicPr>
          <p:cNvPr id="25610" name="Picture 10" descr="http://img.auto.cz/auto/base/2004-22/volant_40b306fb98d7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4000504"/>
            <a:ext cx="3119436" cy="22860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57166"/>
            <a:ext cx="550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NAKLONĚNÁ ROVINA</a:t>
            </a:r>
            <a:endParaRPr lang="cs-CZ" sz="32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000109"/>
            <a:ext cx="1026240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k zvedání břemen</a:t>
            </a:r>
          </a:p>
          <a:p>
            <a:pPr>
              <a:buFontTx/>
              <a:buChar char="-"/>
            </a:pPr>
            <a:r>
              <a:rPr lang="cs-CZ" sz="2800" dirty="0" smtClean="0"/>
              <a:t> šikmá plocha</a:t>
            </a:r>
          </a:p>
          <a:p>
            <a:pPr>
              <a:buFontTx/>
              <a:buChar char="-"/>
            </a:pPr>
            <a:r>
              <a:rPr lang="cs-CZ" sz="2800" dirty="0" smtClean="0"/>
              <a:t> čím je dráha nakloněné roviny delší, tím potřebujeme menší sílu</a:t>
            </a:r>
          </a:p>
          <a:p>
            <a:pPr>
              <a:buFontTx/>
              <a:buChar char="-"/>
            </a:pPr>
            <a:r>
              <a:rPr lang="cs-CZ" sz="2800" dirty="0" smtClean="0"/>
              <a:t> při posouvání vzniká tření – závisí na povrchu předmětů</a:t>
            </a:r>
          </a:p>
          <a:p>
            <a:r>
              <a:rPr lang="cs-CZ" sz="2800" dirty="0" smtClean="0"/>
              <a:t>                                              - hladké plochy – tření malé</a:t>
            </a:r>
          </a:p>
          <a:p>
            <a:r>
              <a:rPr lang="cs-CZ" sz="2800" dirty="0" smtClean="0"/>
              <a:t>                                              - tření snižujeme mazáním</a:t>
            </a:r>
          </a:p>
          <a:p>
            <a:r>
              <a:rPr lang="cs-CZ" sz="2800" dirty="0" smtClean="0"/>
              <a:t>                                              - možné posouvat po válcích</a:t>
            </a:r>
            <a:endParaRPr lang="cs-CZ" sz="2800" dirty="0"/>
          </a:p>
        </p:txBody>
      </p:sp>
      <p:pic>
        <p:nvPicPr>
          <p:cNvPr id="26626" name="Picture 2" descr="http://t3.gstatic.com/images?q=tbn:ANd9GcSXDuhHb1tW1jfjr7rUobVzPsATsPSNRUN2o2gVxbGsAy8T-VxCA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43248"/>
            <a:ext cx="2928958" cy="1928826"/>
          </a:xfrm>
          <a:prstGeom prst="rect">
            <a:avLst/>
          </a:prstGeom>
          <a:noFill/>
        </p:spPr>
      </p:pic>
      <p:pic>
        <p:nvPicPr>
          <p:cNvPr id="26628" name="Picture 4" descr="http://www.techmania.cz/edutorium/data/fil_0668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4071942"/>
            <a:ext cx="3167068" cy="22860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0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8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8596" y="357167"/>
            <a:ext cx="40476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Příklady nakloněné roviny</a:t>
            </a:r>
            <a:endParaRPr lang="cs-CZ" sz="3200" dirty="0"/>
          </a:p>
        </p:txBody>
      </p:sp>
      <p:pic>
        <p:nvPicPr>
          <p:cNvPr id="27652" name="Picture 4" descr="http://t2.gstatic.com/images?q=tbn:ANd9GcRLJ8NzTGxdtpPsjJtbO_WvnPH5BK2o-VoXA9nWtHwdtogNgt9fWkKbT96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857232"/>
            <a:ext cx="3929090" cy="2886087"/>
          </a:xfrm>
          <a:prstGeom prst="rect">
            <a:avLst/>
          </a:prstGeom>
          <a:noFill/>
        </p:spPr>
      </p:pic>
      <p:pic>
        <p:nvPicPr>
          <p:cNvPr id="27654" name="Picture 6" descr="http://horoklub.me.cz/2010/fotky/zell/zell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4143380"/>
            <a:ext cx="3810000" cy="2357434"/>
          </a:xfrm>
          <a:prstGeom prst="rect">
            <a:avLst/>
          </a:prstGeom>
          <a:noFill/>
        </p:spPr>
      </p:pic>
      <p:pic>
        <p:nvPicPr>
          <p:cNvPr id="3074" name="Picture 2" descr="http://www.vascak.cz/data/laboratorky/png/toboga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14422"/>
            <a:ext cx="3857652" cy="264320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http://etc.usf.edu/clipart/63100/63109/63109_fulcrum.htm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http://fyzika-</a:t>
            </a:r>
            <a:r>
              <a:rPr lang="cs-CZ" dirty="0" err="1" smtClean="0">
                <a:hlinkClick r:id="rId4"/>
              </a:rPr>
              <a:t>sandra.blogerka.cz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Prace</a:t>
            </a:r>
            <a:r>
              <a:rPr lang="cs-CZ" dirty="0" smtClean="0">
                <a:hlinkClick r:id="rId4"/>
              </a:rPr>
              <a:t>-na-</a:t>
            </a:r>
            <a:r>
              <a:rPr lang="cs-CZ" dirty="0" err="1" smtClean="0">
                <a:hlinkClick r:id="rId4"/>
              </a:rPr>
              <a:t>jednoduchych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strojich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Prace</a:t>
            </a:r>
            <a:r>
              <a:rPr lang="cs-CZ" dirty="0" smtClean="0">
                <a:hlinkClick r:id="rId4"/>
              </a:rPr>
              <a:t>-na-</a:t>
            </a:r>
            <a:r>
              <a:rPr lang="cs-CZ" dirty="0" err="1" smtClean="0">
                <a:hlinkClick r:id="rId4"/>
              </a:rPr>
              <a:t>jednoduchych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strojich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fyzweb.cuni.cz/dilna/sily/paka/vyuz.htm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wiki.rvp.cz/Kabinet%2FObrazky%2FFyzika%2FKladka%2FPevn%C3%A1_kladka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</a:t>
            </a:r>
            <a:r>
              <a:rPr lang="cs-CZ" dirty="0" err="1" smtClean="0">
                <a:hlinkClick r:id="rId7"/>
              </a:rPr>
              <a:t>metallan.cz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vazaci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prostredky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retezy</a:t>
            </a:r>
            <a:r>
              <a:rPr lang="cs-CZ" dirty="0" smtClean="0">
                <a:hlinkClick r:id="rId7"/>
              </a:rPr>
              <a:t>-pro-</a:t>
            </a:r>
            <a:r>
              <a:rPr lang="cs-CZ" dirty="0" err="1" smtClean="0">
                <a:hlinkClick r:id="rId7"/>
              </a:rPr>
              <a:t>tezbu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dreva</a:t>
            </a:r>
            <a:r>
              <a:rPr lang="cs-CZ" dirty="0" smtClean="0">
                <a:hlinkClick r:id="rId7"/>
              </a:rPr>
              <a:t>/kladky-a-</a:t>
            </a:r>
            <a:r>
              <a:rPr lang="cs-CZ" dirty="0" err="1" smtClean="0">
                <a:hlinkClick r:id="rId7"/>
              </a:rPr>
              <a:t>lanovice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montazni</a:t>
            </a:r>
            <a:r>
              <a:rPr lang="cs-CZ" dirty="0" smtClean="0">
                <a:hlinkClick r:id="rId7"/>
              </a:rPr>
              <a:t>-kladka-a-</a:t>
            </a:r>
            <a:r>
              <a:rPr lang="cs-CZ" dirty="0" err="1" smtClean="0">
                <a:hlinkClick r:id="rId7"/>
              </a:rPr>
              <a:t>lr.html</a:t>
            </a:r>
            <a:endParaRPr lang="cs-CZ" dirty="0" smtClean="0"/>
          </a:p>
          <a:p>
            <a:r>
              <a:rPr lang="cs-CZ" dirty="0" smtClean="0"/>
              <a:t>http://www.sumo-fitness.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univer</a:t>
            </a:r>
            <a:r>
              <a:rPr lang="cs-CZ" dirty="0" smtClean="0"/>
              <a:t>-4020.html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hlinkClick r:id="rId8"/>
              </a:rPr>
              <a:t>www.</a:t>
            </a:r>
            <a:r>
              <a:rPr lang="cs-CZ" dirty="0" err="1" smtClean="0">
                <a:hlinkClick r:id="rId8"/>
              </a:rPr>
              <a:t>physicstasks.eu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hlinkClick r:id="rId9"/>
              </a:rPr>
              <a:t>http</a:t>
            </a:r>
            <a:r>
              <a:rPr lang="cs-CZ" dirty="0" smtClean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fyzika.</a:t>
            </a:r>
            <a:r>
              <a:rPr lang="cs-CZ" dirty="0" err="1" smtClean="0">
                <a:hlinkClick r:id="rId9"/>
              </a:rPr>
              <a:t>jreichl.com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main.article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view</a:t>
            </a:r>
            <a:r>
              <a:rPr lang="cs-CZ" dirty="0" smtClean="0">
                <a:hlinkClick r:id="rId9"/>
              </a:rPr>
              <a:t>/97-kolo-na-</a:t>
            </a:r>
            <a:r>
              <a:rPr lang="cs-CZ" dirty="0" err="1" smtClean="0">
                <a:hlinkClick r:id="rId9"/>
              </a:rPr>
              <a:t>hrideli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smtClean="0">
                <a:hlinkClick r:id="rId10"/>
              </a:rPr>
              <a:t>http</a:t>
            </a:r>
            <a:r>
              <a:rPr lang="cs-CZ" dirty="0" smtClean="0">
                <a:hlinkClick r:id="rId10"/>
              </a:rPr>
              <a:t>://hrnarobin.wordpress.com/2011/10/31/kolo-na-hrideli-2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smtClean="0">
                <a:hlinkClick r:id="rId11"/>
              </a:rPr>
              <a:t>http</a:t>
            </a:r>
            <a:r>
              <a:rPr lang="cs-CZ" dirty="0" smtClean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anglie.svetadily.cz/clanky/londo-eye-ruske-kolo-trochu-jinak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smtClean="0"/>
              <a:t>http://www.</a:t>
            </a:r>
            <a:r>
              <a:rPr lang="cs-CZ" dirty="0" err="1" smtClean="0"/>
              <a:t>vascak.cz</a:t>
            </a:r>
            <a:r>
              <a:rPr lang="cs-CZ" dirty="0" smtClean="0"/>
              <a:t>/?</a:t>
            </a:r>
            <a:r>
              <a:rPr lang="cs-CZ" dirty="0" err="1" smtClean="0"/>
              <a:t>cat</a:t>
            </a:r>
            <a:r>
              <a:rPr lang="cs-CZ" dirty="0" smtClean="0"/>
              <a:t>=12    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ddp.fmph.uniba.sk</a:t>
            </a:r>
            <a:r>
              <a:rPr lang="cs-CZ" dirty="0" smtClean="0"/>
              <a:t>/~</a:t>
            </a:r>
            <a:r>
              <a:rPr lang="cs-CZ" dirty="0" err="1" smtClean="0"/>
              <a:t>koubek</a:t>
            </a:r>
            <a:r>
              <a:rPr lang="cs-CZ" dirty="0" smtClean="0"/>
              <a:t>/UT_</a:t>
            </a:r>
            <a:r>
              <a:rPr lang="cs-CZ" dirty="0" err="1" smtClean="0"/>
              <a:t>html</a:t>
            </a:r>
            <a:r>
              <a:rPr lang="cs-CZ" dirty="0" smtClean="0"/>
              <a:t>/</a:t>
            </a:r>
            <a:r>
              <a:rPr lang="cs-CZ" dirty="0" err="1" smtClean="0"/>
              <a:t>VsG</a:t>
            </a:r>
            <a:r>
              <a:rPr lang="cs-CZ" dirty="0" smtClean="0"/>
              <a:t>/Vs2-02.htm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820</TotalTime>
  <Words>295</Words>
  <Application>Microsoft Office PowerPoint</Application>
  <PresentationFormat>Předvádění na obrazovce (4:3)</PresentationFormat>
  <Paragraphs>98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Staré Město   Interaktivní škola pro žáka 21.století</vt:lpstr>
      <vt:lpstr>ČLOVĚK A TECHNIKA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83</cp:revision>
  <dcterms:created xsi:type="dcterms:W3CDTF">2010-07-04T09:26:34Z</dcterms:created>
  <dcterms:modified xsi:type="dcterms:W3CDTF">2013-01-28T14:56:14Z</dcterms:modified>
</cp:coreProperties>
</file>