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6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58" r:id="rId4"/>
    <p:sldId id="267" r:id="rId5"/>
    <p:sldId id="269" r:id="rId6"/>
    <p:sldId id="259" r:id="rId7"/>
    <p:sldId id="263" r:id="rId8"/>
    <p:sldId id="272" r:id="rId9"/>
    <p:sldId id="271" r:id="rId10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1408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36458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05DE49E0-BBBD-433D-8744-CD602FA3E4ED}" type="datetime1">
              <a:rPr lang="cs-CZ" smtClean="0"/>
              <a:pPr lvl="0"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A3F16C1-1C7D-4E22-B28F-3A27661C2888}" type="slidenum">
              <a:rPr lang="cs-CZ" smtClean="0"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2758873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82629752-C00F-4E55-8200-D90BE4D8F7A2}" type="datetime1">
              <a:rPr lang="cs-CZ" smtClean="0"/>
              <a:pPr lvl="0"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13969A5-9439-4194-BC25-502EA433F71A}" type="slidenum">
              <a:rPr lang="cs-CZ" smtClean="0"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23007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BB2C9E8-7490-4B7F-9539-A5775F141249}" type="datetime1">
              <a:rPr lang="cs-CZ" smtClean="0"/>
              <a:pPr lvl="0"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EBD56ED-0BAA-49E0-97D4-AC0858C89E07}" type="slidenum">
              <a:rPr lang="cs-CZ" smtClean="0"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7419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82629752-C00F-4E55-8200-D90BE4D8F7A2}" type="datetime1">
              <a:rPr lang="cs-CZ" smtClean="0"/>
              <a:pPr lvl="0"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13969A5-9439-4194-BC25-502EA433F71A}" type="slidenum">
              <a:rPr lang="cs-CZ" smtClean="0"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14901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82629752-C00F-4E55-8200-D90BE4D8F7A2}" type="datetime1">
              <a:rPr lang="cs-CZ" smtClean="0"/>
              <a:pPr lvl="0"/>
              <a:t>28.1.2013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13969A5-9439-4194-BC25-502EA433F71A}" type="slidenum">
              <a:rPr lang="cs-CZ" smtClean="0"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09000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F47F808-6E57-4471-B096-5585CAB52406}" type="datetime1">
              <a:rPr lang="cs-CZ" smtClean="0"/>
              <a:pPr lvl="0"/>
              <a:t>28.1.2013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1794A5A-43AE-45A4-A8D4-CC33CFA8F305}" type="slidenum">
              <a:rPr lang="cs-CZ" smtClean="0"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53205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07DDF4E-4E65-4F26-930F-662977369148}" type="datetime1">
              <a:rPr lang="cs-CZ" smtClean="0"/>
              <a:pPr lvl="0"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FEFCD94-D1D6-4070-B076-D87175088B88}" type="slidenum">
              <a:rPr lang="cs-CZ" smtClean="0"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82812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82629752-C00F-4E55-8200-D90BE4D8F7A2}" type="datetime1">
              <a:rPr lang="cs-CZ" smtClean="0"/>
              <a:pPr lvl="0"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13969A5-9439-4194-BC25-502EA433F71A}" type="slidenum">
              <a:rPr lang="cs-CZ" smtClean="0"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4306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82629752-C00F-4E55-8200-D90BE4D8F7A2}" type="datetime1">
              <a:rPr lang="cs-CZ" smtClean="0"/>
              <a:pPr lvl="0"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13969A5-9439-4194-BC25-502EA433F71A}" type="slidenum">
              <a:rPr lang="cs-CZ" smtClean="0"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48788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3E91838B-A3AC-43DE-83ED-4D9E51A99D05}" type="datetime1">
              <a:rPr lang="cs-CZ" smtClean="0"/>
              <a:pPr lvl="0"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7426098-43A5-4296-89F0-31D48ED20585}" type="slidenum">
              <a:rPr lang="cs-CZ" smtClean="0"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07753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BEADA67-A6EE-4E47-86CE-F14FB94F09D1}" type="datetime1">
              <a:rPr lang="cs-CZ" smtClean="0"/>
              <a:pPr lvl="0"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11CAB57-0EA0-4F68-8DB0-486603FF5A96}" type="slidenum">
              <a:rPr lang="cs-CZ" smtClean="0"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21916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28.1.2013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4BCB04-7D29-43D4-9781-D9A179EA10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7131006"/>
      </p:ext>
    </p:extLst>
  </p:cSld>
  <p:clrMapOvr>
    <a:masterClrMapping/>
  </p:clrMapOvr>
  <p:transition spd="med" advTm="1000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29E289-C688-4937-89E3-F0989669A2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8358550"/>
      </p:ext>
    </p:extLst>
  </p:cSld>
  <p:clrMapOvr>
    <a:masterClrMapping/>
  </p:clrMapOvr>
  <p:transition spd="med" advTm="1000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fld id="{82629752-C00F-4E55-8200-D90BE4D8F7A2}" type="datetime1">
              <a:rPr lang="cs-CZ" smtClean="0"/>
              <a:pPr lvl="0"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fld id="{813969A5-9439-4194-BC25-502EA433F71A}" type="slidenum">
              <a:rPr lang="cs-CZ" smtClean="0"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06200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emf"/><Relationship Id="rId4" Type="http://schemas.openxmlformats.org/officeDocument/2006/relationships/image" Target="../media/image3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Jiří 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NÁZEV: 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VY_32_INOVACE_06_02 </a:t>
              </a:r>
              <a:r>
                <a:rPr lang="cs-CZ" sz="1200" kern="0" dirty="0" smtClean="0">
                  <a:solidFill>
                    <a:srgbClr val="000000"/>
                  </a:solidFill>
                  <a:latin typeface="Calibri"/>
                </a:rPr>
                <a:t>Objem</a:t>
              </a:r>
              <a:endPara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: Fyzika 6. a 7.roč.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677576" y="2195977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 dirty="0">
                <a:solidFill>
                  <a:srgbClr val="0000FF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1800" dirty="0"/>
              <a:t>Prezentace je určena pro žáky 6. ročníku. Žákům jsou uvedeny jednotky </a:t>
            </a:r>
            <a:r>
              <a:rPr lang="cs-CZ" sz="1800" dirty="0" smtClean="0"/>
              <a:t>objemu a </a:t>
            </a:r>
            <a:r>
              <a:rPr lang="cs-CZ" sz="1800" dirty="0"/>
              <a:t>jejich převody. Grafickou formou jsou ukázány měřidla </a:t>
            </a:r>
            <a:r>
              <a:rPr lang="cs-CZ" sz="1800" dirty="0" smtClean="0"/>
              <a:t>objemu (kapalných a sypkých látek). </a:t>
            </a:r>
            <a:r>
              <a:rPr lang="cs-CZ" sz="1800" dirty="0"/>
              <a:t>Na pracovním listu si prakticky procvičí převody jednotek </a:t>
            </a:r>
            <a:r>
              <a:rPr lang="cs-CZ" sz="1800" dirty="0" smtClean="0"/>
              <a:t>objemu. </a:t>
            </a:r>
            <a:r>
              <a:rPr lang="cs-CZ" sz="1800" dirty="0"/>
              <a:t>Pracovní list lze použít i v tištěné podobě. Učební materiál je určen pro práci na interaktivní tabuli.</a:t>
            </a:r>
          </a:p>
          <a:p>
            <a:pPr lvl="0"/>
            <a:r>
              <a:rPr lang="cs-CZ" sz="1800" dirty="0"/>
              <a:t>Autor : </a:t>
            </a:r>
            <a:r>
              <a:rPr lang="cs-CZ" sz="1800" dirty="0" smtClean="0"/>
              <a:t> </a:t>
            </a:r>
            <a:r>
              <a:rPr lang="cs-CZ" sz="1800" dirty="0"/>
              <a:t>Jiří Toman</a:t>
            </a:r>
          </a:p>
          <a:p>
            <a:pPr lvl="0"/>
            <a:r>
              <a:rPr lang="cs-CZ" sz="1800" dirty="0"/>
              <a:t>Jazyk : čeština</a:t>
            </a:r>
          </a:p>
          <a:p>
            <a:pPr lvl="0"/>
            <a:r>
              <a:rPr lang="cs-CZ" sz="1800" dirty="0"/>
              <a:t>Očekávaný výstup : žáci se seznámí s měřidly </a:t>
            </a:r>
            <a:r>
              <a:rPr lang="cs-CZ" sz="1800" dirty="0" smtClean="0"/>
              <a:t>objemu používanými </a:t>
            </a:r>
            <a:r>
              <a:rPr lang="cs-CZ" sz="1800" dirty="0"/>
              <a:t>v minulosti a v současnosti    procvičí si převody jednotek </a:t>
            </a:r>
            <a:r>
              <a:rPr lang="cs-CZ" sz="1800" dirty="0" smtClean="0"/>
              <a:t>objemu</a:t>
            </a:r>
            <a:endParaRPr lang="cs-CZ" sz="1800" dirty="0"/>
          </a:p>
          <a:p>
            <a:pPr lvl="0"/>
            <a:r>
              <a:rPr lang="cs-CZ" sz="1800" dirty="0"/>
              <a:t>Speciální potřeby : žádné</a:t>
            </a:r>
          </a:p>
          <a:p>
            <a:pPr lvl="0"/>
            <a:r>
              <a:rPr lang="cs-CZ" sz="1800" dirty="0"/>
              <a:t>Druh učebního materiálu : prezentace a pracovní list</a:t>
            </a:r>
          </a:p>
          <a:p>
            <a:pPr lvl="0"/>
            <a:r>
              <a:rPr lang="cs-CZ" sz="1800" dirty="0"/>
              <a:t>Cílová skupina : žák</a:t>
            </a:r>
          </a:p>
          <a:p>
            <a:pPr lvl="0"/>
            <a:r>
              <a:rPr lang="cs-CZ" sz="1800" dirty="0"/>
              <a:t>Stupeň a typ vzdělávání : základní vzdělávání 2. stupeň 1.období, věková skupina : 12- 13 let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1143000"/>
          </a:xfrm>
        </p:spPr>
        <p:txBody>
          <a:bodyPr/>
          <a:lstStyle/>
          <a:p>
            <a:pPr lvl="0">
              <a:buNone/>
            </a:pPr>
            <a:r>
              <a:rPr lang="cs-CZ" b="1" i="1" u="sng" dirty="0" smtClean="0">
                <a:solidFill>
                  <a:schemeClr val="accent1"/>
                </a:solidFill>
              </a:rPr>
              <a:t>OBJEM</a:t>
            </a:r>
            <a:endParaRPr lang="cs-CZ" b="1" i="1" u="sng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 txBox="1"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4525923"/>
              </a:xfrm>
            </p:spPr>
            <p:txBody>
              <a:bodyPr lIns="91440" tIns="45720" rIns="91440" bIns="45720"/>
              <a:lstStyle/>
              <a:p>
                <a:pPr marL="343082" lvl="0" indent="-343082" hangingPunct="1">
                  <a:spcBef>
                    <a:spcPts val="800"/>
                  </a:spcBef>
                  <a:spcAft>
                    <a:spcPts val="0"/>
                  </a:spcAft>
                  <a:buSzPct val="100000"/>
                  <a:buFont typeface="Arial" pitchFamily="34"/>
                  <a:buChar char="•"/>
                </a:pPr>
                <a:r>
                  <a:rPr lang="cs-CZ" sz="3600" b="1" dirty="0">
                    <a:latin typeface="Calibri"/>
                  </a:rPr>
                  <a:t>Značka : </a:t>
                </a:r>
                <a:r>
                  <a:rPr lang="cs-CZ" sz="3600" b="1" dirty="0" smtClean="0">
                    <a:latin typeface="Calibri"/>
                  </a:rPr>
                  <a:t>V</a:t>
                </a:r>
                <a:endParaRPr lang="cs-CZ" sz="3600" b="1" dirty="0">
                  <a:latin typeface="Calibri"/>
                </a:endParaRPr>
              </a:p>
              <a:p>
                <a:pPr marL="343082" lvl="0" indent="-343082" hangingPunct="1">
                  <a:spcBef>
                    <a:spcPts val="800"/>
                  </a:spcBef>
                  <a:spcAft>
                    <a:spcPts val="0"/>
                  </a:spcAft>
                  <a:buSzPct val="100000"/>
                  <a:buFont typeface="Arial" pitchFamily="34"/>
                  <a:buChar char="•"/>
                </a:pPr>
                <a:r>
                  <a:rPr lang="cs-CZ" sz="3600" b="1" dirty="0">
                    <a:latin typeface="Calibri"/>
                  </a:rPr>
                  <a:t>Základní jednotka :</a:t>
                </a:r>
                <a:r>
                  <a:rPr lang="cs-CZ" sz="3600" b="1" dirty="0" smtClean="0">
                    <a:latin typeface="Calibri"/>
                  </a:rPr>
                  <a:t> m</a:t>
                </a:r>
                <a14:m>
                  <m:oMath xmlns:m="http://schemas.openxmlformats.org/officeDocument/2006/math">
                    <m:r>
                      <a:rPr lang="cs-CZ" sz="3600" b="1" i="1" smtClean="0">
                        <a:latin typeface="Cambria Math"/>
                      </a:rPr>
                      <m:t>³ </m:t>
                    </m:r>
                  </m:oMath>
                </a14:m>
                <a:r>
                  <a:rPr lang="cs-CZ" sz="3600" b="1" dirty="0" smtClean="0">
                    <a:latin typeface="Calibri"/>
                  </a:rPr>
                  <a:t>(metr krychlový)</a:t>
                </a:r>
                <a:endParaRPr lang="cs-CZ" sz="3600" b="1" dirty="0">
                  <a:latin typeface="Calibri"/>
                </a:endParaRPr>
              </a:p>
              <a:p>
                <a:pPr marL="343082" lvl="0" indent="-343082" hangingPunct="1">
                  <a:spcBef>
                    <a:spcPts val="800"/>
                  </a:spcBef>
                  <a:spcAft>
                    <a:spcPts val="0"/>
                  </a:spcAft>
                  <a:buSzPct val="100000"/>
                  <a:buFont typeface="Arial" pitchFamily="34"/>
                  <a:buChar char="•"/>
                </a:pPr>
                <a:endParaRPr lang="cs-CZ" sz="3600" b="1" dirty="0">
                  <a:latin typeface="Calibri"/>
                </a:endParaRPr>
              </a:p>
              <a:p>
                <a:pPr marL="343082" lvl="0" indent="-343082" hangingPunct="1">
                  <a:spcBef>
                    <a:spcPts val="800"/>
                  </a:spcBef>
                  <a:spcAft>
                    <a:spcPts val="0"/>
                  </a:spcAft>
                  <a:buSzPct val="100000"/>
                  <a:buFont typeface="Arial" pitchFamily="34"/>
                  <a:buChar char="•"/>
                </a:pPr>
                <a:endParaRPr lang="cs-CZ" dirty="0">
                  <a:latin typeface="Calibri"/>
                </a:endParaRPr>
              </a:p>
            </p:txBody>
          </p:sp>
        </mc:Choice>
        <mc:Fallback>
          <p:sp>
            <p:nvSpPr>
              <p:cNvPr id="3" name="Zástupný symbol pro obsah 2"/>
              <p:cNvSpPr txBox="1"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4525923"/>
              </a:xfrm>
              <a:blipFill rotWithShape="1">
                <a:blip r:embed="rId3" cstate="print"/>
                <a:stretch>
                  <a:fillRect l="-2000" t="-2022"/>
                </a:stretch>
              </a:blipFill>
            </p:spPr>
            <p:txBody>
              <a:bodyPr/>
              <a:lstStyle/>
              <a:p>
                <a:r>
                  <a:rPr lang="cs-CZ" dirty="0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140968"/>
            <a:ext cx="3096344" cy="27975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441354"/>
            <a:ext cx="2266950" cy="208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1962150"/>
            <a:ext cx="6491288" cy="4419600"/>
          </a:xfrm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dirty="0" smtClean="0"/>
              <a:t>	</a:t>
            </a:r>
            <a:r>
              <a:rPr lang="cs-CZ" sz="2400" dirty="0" smtClean="0"/>
              <a:t>Objem je prostor, které těleso tvoří.   Jednoduše řečeno to vyjadřuje, kolik vody tam můžete nalít. Objem se počítá v metrech krychlových a odvozených jednotkách. Objem můžeme vyjádřit i v dalších (a v běžném životě asi používanějších) jednotkách jako je např. litr. Objem se dá měřit např. odměrným válcem, nebo v nádobě, pokud  víme kolik vody se do ní vejde</a:t>
            </a:r>
            <a:r>
              <a:rPr lang="cs-CZ" sz="2800" dirty="0" smtClean="0"/>
              <a:t>.</a:t>
            </a:r>
          </a:p>
          <a:p>
            <a:pPr eaLnBrk="1" hangingPunct="1"/>
            <a:endParaRPr lang="cs-CZ" sz="2800" dirty="0" smtClean="0"/>
          </a:p>
        </p:txBody>
      </p:sp>
      <p:pic>
        <p:nvPicPr>
          <p:cNvPr id="3076" name="Picture 4" descr="kapalina_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463673">
            <a:off x="6935937" y="3638879"/>
            <a:ext cx="1176781" cy="2919322"/>
          </a:xfrm>
          <a:solidFill>
            <a:srgbClr val="FFFF00"/>
          </a:solidFill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32699" y="404664"/>
            <a:ext cx="800100" cy="183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Documents and Settings\User\Local Settings\Temporary Internet Files\Content.IE5\L6MIJMKX\MC9002903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310170"/>
            <a:ext cx="1230229" cy="1053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404736" y="332656"/>
            <a:ext cx="467596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Co je to objem?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09382908"/>
      </p:ext>
    </p:extLst>
  </p:cSld>
  <p:clrMapOvr>
    <a:masterClrMapping/>
  </p:clrMapOvr>
  <p:transition spd="med" advTm="14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07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sz="3600" dirty="0" smtClean="0">
                <a:solidFill>
                  <a:srgbClr val="00B050"/>
                </a:solidFill>
              </a:rPr>
              <a:t>Další používané jednotky</a:t>
            </a:r>
            <a:endParaRPr lang="cs-CZ" dirty="0" smtClean="0">
              <a:solidFill>
                <a:srgbClr val="00B050"/>
              </a:solidFill>
            </a:endParaRP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1196975"/>
            <a:ext cx="9144000" cy="5256213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182563" algn="l"/>
              </a:tabLst>
            </a:pPr>
            <a:r>
              <a:rPr lang="cs-CZ" sz="900" dirty="0" smtClean="0"/>
              <a:t>	</a:t>
            </a:r>
            <a:r>
              <a:rPr lang="cs-CZ" sz="2400" dirty="0" smtClean="0"/>
              <a:t>	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182563" algn="l"/>
              </a:tabLst>
            </a:pPr>
            <a:r>
              <a:rPr lang="cs-CZ" sz="2400" dirty="0" smtClean="0"/>
              <a:t>		</a:t>
            </a:r>
            <a:r>
              <a:rPr lang="cs-CZ" dirty="0" smtClean="0"/>
              <a:t>decimetr krychlový: dm³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182563" algn="l"/>
              </a:tabLst>
            </a:pPr>
            <a:r>
              <a:rPr lang="cs-CZ" dirty="0" smtClean="0"/>
              <a:t>		centimetr krychlový: cm³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182563" algn="l"/>
              </a:tabLst>
            </a:pPr>
            <a:r>
              <a:rPr lang="cs-CZ" dirty="0" smtClean="0"/>
              <a:t>		milimetr krychlový: mm³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182563" algn="l"/>
              </a:tabLst>
            </a:pPr>
            <a:r>
              <a:rPr lang="cs-CZ" dirty="0" smtClean="0"/>
              <a:t>		hektolitr: hl        1 hl = 100 l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182563" algn="l"/>
              </a:tabLst>
            </a:pPr>
            <a:r>
              <a:rPr lang="cs-CZ" dirty="0" smtClean="0"/>
              <a:t>		decilitr: dl            1 l = 10 dl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182563" algn="l"/>
              </a:tabLst>
            </a:pPr>
            <a:r>
              <a:rPr lang="cs-CZ" dirty="0" smtClean="0"/>
              <a:t>		centilitr: cl           1 l = 100 cl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182563" algn="l"/>
              </a:tabLst>
            </a:pPr>
            <a:r>
              <a:rPr lang="cs-CZ" dirty="0" smtClean="0"/>
              <a:t>		mililitr: ml           1 l = 1000 ml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182563" algn="l"/>
              </a:tabLst>
            </a:pPr>
            <a:endParaRPr lang="cs-CZ" sz="24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182563" algn="l"/>
              </a:tabLst>
            </a:pPr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8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182563" algn="l"/>
              </a:tabLst>
            </a:pPr>
            <a:endParaRPr lang="cs-CZ" sz="800" dirty="0" smtClean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844824"/>
            <a:ext cx="2629362" cy="2430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78332809"/>
      </p:ext>
    </p:extLst>
  </p:cSld>
  <p:clrMapOvr>
    <a:masterClrMapping/>
  </p:clrMapOvr>
  <p:transition spd="med" advTm="13000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151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151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15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1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1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50" presetID="2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1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61" presetID="2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61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72" presetID="2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61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83" presetID="2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61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94" presetID="2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61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05" presetID="2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61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1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 lIns="0" tIns="0" rIns="0" bIns="0"/>
          <a:lstStyle/>
          <a:p>
            <a:pPr lvl="0" hangingPunct="0">
              <a:buNone/>
            </a:pPr>
            <a:r>
              <a:rPr lang="cs-CZ" b="1" u="sng" dirty="0">
                <a:solidFill>
                  <a:srgbClr val="4700B8"/>
                </a:solidFill>
                <a:latin typeface="Arial" pitchFamily="18"/>
              </a:rPr>
              <a:t>Jednotky </a:t>
            </a:r>
            <a:r>
              <a:rPr lang="cs-CZ" b="1" u="sng" dirty="0" smtClean="0">
                <a:solidFill>
                  <a:srgbClr val="4700B8"/>
                </a:solidFill>
                <a:latin typeface="Arial" pitchFamily="18"/>
              </a:rPr>
              <a:t>objemu</a:t>
            </a:r>
            <a:endParaRPr lang="cs-CZ" b="1" u="sng" dirty="0">
              <a:solidFill>
                <a:srgbClr val="4700B8"/>
              </a:solidFill>
              <a:latin typeface="Arial" pitchFamily="18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 txBox="1">
                <a:spLocks noGrp="1"/>
              </p:cNvSpPr>
              <p:nvPr>
                <p:ph idx="1"/>
              </p:nvPr>
            </p:nvSpPr>
            <p:spPr>
              <a:xfrm>
                <a:off x="179512" y="1604515"/>
                <a:ext cx="8712968" cy="4525923"/>
              </a:xfrm>
            </p:spPr>
            <p:txBody>
              <a:bodyPr/>
              <a:lstStyle/>
              <a:p>
                <a:pPr lvl="0"/>
                <a:r>
                  <a:rPr lang="cs-CZ" u="sng" dirty="0">
                    <a:solidFill>
                      <a:srgbClr val="800000"/>
                    </a:solidFill>
                  </a:rPr>
                  <a:t>jednotka     </a:t>
                </a:r>
                <a:r>
                  <a:rPr lang="cs-CZ" u="sng" dirty="0" smtClean="0">
                    <a:solidFill>
                      <a:srgbClr val="800000"/>
                    </a:solidFill>
                  </a:rPr>
                  <a:t>           značka         převody</a:t>
                </a:r>
                <a:endParaRPr lang="cs-CZ" u="sng" dirty="0">
                  <a:solidFill>
                    <a:srgbClr val="800000"/>
                  </a:solidFill>
                </a:endParaRPr>
              </a:p>
              <a:p>
                <a:pPr lvl="0"/>
                <a:r>
                  <a:rPr lang="cs-CZ" u="sng" dirty="0"/>
                  <a:t>m</a:t>
                </a:r>
                <a:r>
                  <a:rPr lang="cs-CZ" u="sng" dirty="0" smtClean="0"/>
                  <a:t>etr krychlový       </a:t>
                </a:r>
                <a:r>
                  <a:rPr lang="cs-CZ" b="1" u="sng" dirty="0">
                    <a:latin typeface="Calibri"/>
                  </a:rPr>
                  <a:t>m</a:t>
                </a:r>
                <a14:m>
                  <m:oMath xmlns:m="http://schemas.openxmlformats.org/officeDocument/2006/math">
                    <m:r>
                      <a:rPr lang="cs-CZ" b="1" i="1" u="sng">
                        <a:latin typeface="Cambria Math"/>
                      </a:rPr>
                      <m:t>³</m:t>
                    </m:r>
                  </m:oMath>
                </a14:m>
                <a:r>
                  <a:rPr lang="cs-CZ" u="sng" dirty="0" smtClean="0"/>
                  <a:t>         1</a:t>
                </a:r>
                <a:r>
                  <a:rPr lang="cs-CZ" b="1" u="sng" dirty="0">
                    <a:latin typeface="Calibri"/>
                  </a:rPr>
                  <a:t> m</a:t>
                </a:r>
                <a14:m>
                  <m:oMath xmlns:m="http://schemas.openxmlformats.org/officeDocument/2006/math">
                    <m:r>
                      <a:rPr lang="cs-CZ" b="1" i="1" u="sng">
                        <a:latin typeface="Cambria Math"/>
                      </a:rPr>
                      <m:t>³</m:t>
                    </m:r>
                  </m:oMath>
                </a14:m>
                <a:r>
                  <a:rPr lang="cs-CZ" u="sng" dirty="0"/>
                  <a:t> </a:t>
                </a:r>
                <a:r>
                  <a:rPr lang="cs-CZ" u="sng" dirty="0" smtClean="0"/>
                  <a:t>= 1000 d</a:t>
                </a:r>
                <a:r>
                  <a:rPr lang="cs-CZ" b="1" u="sng" dirty="0">
                    <a:latin typeface="Calibri"/>
                  </a:rPr>
                  <a:t>m</a:t>
                </a:r>
                <a14:m>
                  <m:oMath xmlns:m="http://schemas.openxmlformats.org/officeDocument/2006/math">
                    <m:r>
                      <a:rPr lang="cs-CZ" b="1" i="1" u="sng">
                        <a:latin typeface="Cambria Math"/>
                      </a:rPr>
                      <m:t>³</m:t>
                    </m:r>
                  </m:oMath>
                </a14:m>
                <a:r>
                  <a:rPr lang="cs-CZ" u="sng" dirty="0"/>
                  <a:t> </a:t>
                </a:r>
              </a:p>
              <a:p>
                <a:r>
                  <a:rPr lang="cs-CZ" u="sng" dirty="0" smtClean="0"/>
                  <a:t>litr                              l             1 l = 1</a:t>
                </a:r>
                <a:r>
                  <a:rPr lang="cs-CZ" u="sng" dirty="0"/>
                  <a:t>d</a:t>
                </a:r>
                <a:r>
                  <a:rPr lang="cs-CZ" b="1" u="sng" dirty="0">
                    <a:latin typeface="Calibri"/>
                  </a:rPr>
                  <a:t>m</a:t>
                </a:r>
                <a14:m>
                  <m:oMath xmlns:m="http://schemas.openxmlformats.org/officeDocument/2006/math">
                    <m:r>
                      <a:rPr lang="cs-CZ" b="1" i="1" u="sng">
                        <a:latin typeface="Cambria Math"/>
                      </a:rPr>
                      <m:t>³</m:t>
                    </m:r>
                  </m:oMath>
                </a14:m>
                <a:r>
                  <a:rPr lang="cs-CZ" u="sng" dirty="0" smtClean="0"/>
                  <a:t>= 1000 ml</a:t>
                </a:r>
                <a:endParaRPr lang="cs-CZ" u="sng" dirty="0"/>
              </a:p>
              <a:p>
                <a:pPr lvl="0"/>
                <a:r>
                  <a:rPr lang="cs-CZ" u="sng" dirty="0"/>
                  <a:t>m</a:t>
                </a:r>
                <a:r>
                  <a:rPr lang="cs-CZ" u="sng" dirty="0" smtClean="0"/>
                  <a:t>ililitr                       ml          1ml = 0,001 l  </a:t>
                </a:r>
                <a:endParaRPr lang="cs-CZ" u="sng" dirty="0"/>
              </a:p>
              <a:p>
                <a:pPr lvl="0"/>
                <a:r>
                  <a:rPr lang="cs-CZ" u="sng" dirty="0"/>
                  <a:t>                                        </a:t>
                </a:r>
                <a:r>
                  <a:rPr lang="cs-CZ" u="sng" dirty="0" smtClean="0"/>
                  <a:t>          1ml </a:t>
                </a:r>
                <a:r>
                  <a:rPr lang="cs-CZ" u="sng" dirty="0"/>
                  <a:t>= 1 </a:t>
                </a:r>
                <a:r>
                  <a:rPr lang="cs-CZ" u="sng" dirty="0" smtClean="0"/>
                  <a:t>c</a:t>
                </a:r>
                <a:r>
                  <a:rPr lang="cs-CZ" b="1" u="sng" dirty="0">
                    <a:latin typeface="Calibri"/>
                  </a:rPr>
                  <a:t>m</a:t>
                </a:r>
                <a14:m>
                  <m:oMath xmlns:m="http://schemas.openxmlformats.org/officeDocument/2006/math">
                    <m:r>
                      <a:rPr lang="cs-CZ" b="1" i="1" u="sng">
                        <a:latin typeface="Cambria Math"/>
                      </a:rPr>
                      <m:t>³</m:t>
                    </m:r>
                  </m:oMath>
                </a14:m>
                <a:endParaRPr lang="cs-CZ" u="sng" dirty="0"/>
              </a:p>
              <a:p>
                <a:pPr lvl="0"/>
                <a:r>
                  <a:rPr lang="cs-CZ" u="sng" dirty="0"/>
                  <a:t> </a:t>
                </a:r>
                <a:r>
                  <a:rPr lang="cs-CZ" u="sng" dirty="0" smtClean="0"/>
                  <a:t>                                                 1 </a:t>
                </a:r>
                <a:r>
                  <a:rPr lang="cs-CZ" b="1" u="sng" dirty="0">
                    <a:latin typeface="Calibri"/>
                  </a:rPr>
                  <a:t>m</a:t>
                </a:r>
                <a14:m>
                  <m:oMath xmlns:m="http://schemas.openxmlformats.org/officeDocument/2006/math">
                    <m:r>
                      <a:rPr lang="cs-CZ" b="1" i="1" u="sng">
                        <a:latin typeface="Cambria Math"/>
                      </a:rPr>
                      <m:t>³</m:t>
                    </m:r>
                  </m:oMath>
                </a14:m>
                <a:r>
                  <a:rPr lang="cs-CZ" u="sng" dirty="0" smtClean="0"/>
                  <a:t>= 1000 l</a:t>
                </a:r>
              </a:p>
              <a:p>
                <a:pPr lvl="0"/>
                <a:r>
                  <a:rPr lang="cs-CZ" u="sng" dirty="0"/>
                  <a:t> </a:t>
                </a:r>
                <a:r>
                  <a:rPr lang="cs-CZ" u="sng" dirty="0" smtClean="0"/>
                  <a:t>                                                 1 l = 1000 ml</a:t>
                </a:r>
                <a:endParaRPr lang="cs-CZ" u="sng" dirty="0"/>
              </a:p>
            </p:txBody>
          </p:sp>
        </mc:Choice>
        <mc:Fallback>
          <p:sp>
            <p:nvSpPr>
              <p:cNvPr id="3" name="Zástupný symbol pro obsah 2"/>
              <p:cNvSpPr txBox="1"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2" y="1604515"/>
                <a:ext cx="8712968" cy="4525923"/>
              </a:xfrm>
              <a:blipFill rotWithShape="1">
                <a:blip r:embed="rId3" cstate="print"/>
                <a:stretch>
                  <a:fillRect l="-2587" t="-2692"/>
                </a:stretch>
              </a:blipFill>
            </p:spPr>
            <p:txBody>
              <a:bodyPr/>
              <a:lstStyle/>
              <a:p>
                <a:r>
                  <a:rPr lang="cs-CZ" dirty="0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1143000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3200" dirty="0" smtClean="0">
                <a:solidFill>
                  <a:srgbClr val="2323DC"/>
                </a:solidFill>
                <a:latin typeface="Arial" pitchFamily="18"/>
              </a:rPr>
              <a:t>Objem </a:t>
            </a:r>
            <a:r>
              <a:rPr lang="cs-CZ" sz="3200" dirty="0">
                <a:solidFill>
                  <a:srgbClr val="2323DC"/>
                </a:solidFill>
                <a:latin typeface="Arial" pitchFamily="18"/>
              </a:rPr>
              <a:t>- pracovní list </a:t>
            </a:r>
            <a:endParaRPr lang="cs-CZ" sz="3200" dirty="0">
              <a:solidFill>
                <a:srgbClr val="FF0000"/>
              </a:solidFill>
              <a:latin typeface="Arial" pitchFamily="18"/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179999" y="1604515"/>
            <a:ext cx="8820000" cy="4525923"/>
          </a:xfrm>
        </p:spPr>
        <p:txBody>
          <a:bodyPr/>
          <a:lstStyle/>
          <a:p>
            <a:pPr lvl="0"/>
            <a:r>
              <a:rPr lang="cs-CZ" sz="2800" dirty="0"/>
              <a:t>Vyjádři v určených jednotkách :</a:t>
            </a:r>
          </a:p>
          <a:p>
            <a:pPr lvl="0"/>
            <a:r>
              <a:rPr lang="cs-CZ" sz="2800" dirty="0"/>
              <a:t>3 </a:t>
            </a:r>
            <a:r>
              <a:rPr lang="cs-CZ" sz="2800" dirty="0" smtClean="0"/>
              <a:t>m³ </a:t>
            </a:r>
            <a:r>
              <a:rPr lang="cs-CZ" sz="2800" dirty="0"/>
              <a:t>= </a:t>
            </a:r>
            <a:r>
              <a:rPr lang="cs-CZ" sz="2800" dirty="0" smtClean="0"/>
              <a:t>…………. </a:t>
            </a:r>
            <a:r>
              <a:rPr lang="cs-CZ" sz="2800" dirty="0"/>
              <a:t>l</a:t>
            </a:r>
            <a:r>
              <a:rPr lang="cs-CZ" sz="2800" dirty="0" smtClean="0"/>
              <a:t>                     1,5 m³ </a:t>
            </a:r>
            <a:r>
              <a:rPr lang="cs-CZ" sz="2800" dirty="0"/>
              <a:t>= </a:t>
            </a:r>
            <a:r>
              <a:rPr lang="cs-CZ" sz="2800" dirty="0" smtClean="0"/>
              <a:t>……………… cm³     </a:t>
            </a:r>
            <a:endParaRPr lang="cs-CZ" sz="2800" dirty="0"/>
          </a:p>
          <a:p>
            <a:pPr lvl="0"/>
            <a:r>
              <a:rPr lang="cs-CZ" sz="2800" dirty="0" smtClean="0"/>
              <a:t>1540 l </a:t>
            </a:r>
            <a:r>
              <a:rPr lang="cs-CZ" sz="2800" dirty="0"/>
              <a:t>= </a:t>
            </a:r>
            <a:r>
              <a:rPr lang="cs-CZ" sz="2800" dirty="0" smtClean="0"/>
              <a:t>………..m³                   51 cm³ </a:t>
            </a:r>
            <a:r>
              <a:rPr lang="cs-CZ" sz="2800" dirty="0"/>
              <a:t>= </a:t>
            </a:r>
            <a:r>
              <a:rPr lang="cs-CZ" sz="2800" dirty="0" smtClean="0"/>
              <a:t>………… ml     </a:t>
            </a:r>
            <a:endParaRPr lang="cs-CZ" sz="2800" dirty="0"/>
          </a:p>
          <a:p>
            <a:pPr lvl="0"/>
            <a:r>
              <a:rPr lang="cs-CZ" sz="2800" dirty="0" smtClean="0"/>
              <a:t>160 </a:t>
            </a:r>
            <a:r>
              <a:rPr lang="cs-CZ" sz="2800" dirty="0" smtClean="0"/>
              <a:t>dm³ </a:t>
            </a:r>
            <a:r>
              <a:rPr lang="cs-CZ" sz="2800" dirty="0"/>
              <a:t>= </a:t>
            </a:r>
            <a:r>
              <a:rPr lang="cs-CZ" sz="2800" dirty="0" smtClean="0"/>
              <a:t>……. l                   600 ml </a:t>
            </a:r>
            <a:r>
              <a:rPr lang="cs-CZ" sz="2800" dirty="0"/>
              <a:t>= </a:t>
            </a:r>
            <a:r>
              <a:rPr lang="cs-CZ" sz="2800" dirty="0" smtClean="0"/>
              <a:t>…………… l    </a:t>
            </a:r>
            <a:endParaRPr lang="cs-CZ" sz="2800" dirty="0"/>
          </a:p>
          <a:p>
            <a:pPr lvl="0"/>
            <a:r>
              <a:rPr lang="cs-CZ" sz="2800" dirty="0" smtClean="0"/>
              <a:t>5,2 l </a:t>
            </a:r>
            <a:r>
              <a:rPr lang="cs-CZ" sz="2800" dirty="0"/>
              <a:t>= </a:t>
            </a:r>
            <a:r>
              <a:rPr lang="cs-CZ" sz="2800" dirty="0" smtClean="0"/>
              <a:t>…………… ml                     350 ml </a:t>
            </a:r>
            <a:r>
              <a:rPr lang="cs-CZ" sz="2800" dirty="0"/>
              <a:t>= </a:t>
            </a:r>
            <a:r>
              <a:rPr lang="cs-CZ" sz="2800" dirty="0" smtClean="0"/>
              <a:t>……… cm³</a:t>
            </a:r>
            <a:endParaRPr lang="cs-CZ" sz="2800" dirty="0"/>
          </a:p>
          <a:p>
            <a:pPr lvl="0"/>
            <a:r>
              <a:rPr lang="cs-CZ" sz="2800" dirty="0" smtClean="0"/>
              <a:t>2000 cm³ =……. l                      23,25 hl = ………. l </a:t>
            </a:r>
            <a:endParaRPr lang="cs-CZ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1143000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3200" dirty="0" smtClean="0">
                <a:solidFill>
                  <a:srgbClr val="2323DC"/>
                </a:solidFill>
                <a:latin typeface="Arial" pitchFamily="18"/>
              </a:rPr>
              <a:t>Objem </a:t>
            </a:r>
            <a:r>
              <a:rPr lang="cs-CZ" sz="3200" dirty="0">
                <a:solidFill>
                  <a:srgbClr val="2323DC"/>
                </a:solidFill>
                <a:latin typeface="Arial" pitchFamily="18"/>
              </a:rPr>
              <a:t>- pracovní list </a:t>
            </a:r>
            <a:r>
              <a:rPr lang="cs-CZ" sz="3200" dirty="0" smtClean="0">
                <a:solidFill>
                  <a:srgbClr val="2323DC"/>
                </a:solidFill>
                <a:latin typeface="Arial" pitchFamily="18"/>
              </a:rPr>
              <a:t>- </a:t>
            </a:r>
            <a:r>
              <a:rPr lang="cs-CZ" sz="3200" dirty="0" smtClean="0">
                <a:solidFill>
                  <a:srgbClr val="FF0000"/>
                </a:solidFill>
                <a:latin typeface="Arial" pitchFamily="18"/>
              </a:rPr>
              <a:t>řešení</a:t>
            </a:r>
            <a:endParaRPr lang="cs-CZ" sz="3200" dirty="0">
              <a:solidFill>
                <a:srgbClr val="FF0000"/>
              </a:solidFill>
              <a:latin typeface="Arial" pitchFamily="18"/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179999" y="1604515"/>
            <a:ext cx="8820000" cy="4525923"/>
          </a:xfrm>
        </p:spPr>
        <p:txBody>
          <a:bodyPr/>
          <a:lstStyle/>
          <a:p>
            <a:pPr lvl="0"/>
            <a:r>
              <a:rPr lang="cs-CZ" sz="2800" dirty="0"/>
              <a:t>Vyjádři v určených jednotkách :</a:t>
            </a:r>
          </a:p>
          <a:p>
            <a:pPr lvl="0"/>
            <a:r>
              <a:rPr lang="cs-CZ" sz="2800" dirty="0"/>
              <a:t>3 </a:t>
            </a:r>
            <a:r>
              <a:rPr lang="cs-CZ" sz="2800" dirty="0" smtClean="0"/>
              <a:t>m³ </a:t>
            </a:r>
            <a:r>
              <a:rPr lang="cs-CZ" sz="2800" dirty="0"/>
              <a:t>= </a:t>
            </a:r>
            <a:r>
              <a:rPr lang="cs-CZ" sz="2800" dirty="0" smtClean="0">
                <a:solidFill>
                  <a:srgbClr val="FF0000"/>
                </a:solidFill>
              </a:rPr>
              <a:t>3000 </a:t>
            </a:r>
            <a:r>
              <a:rPr lang="cs-CZ" sz="2800" dirty="0">
                <a:solidFill>
                  <a:srgbClr val="FF0000"/>
                </a:solidFill>
              </a:rPr>
              <a:t>l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                    1,5 m³ </a:t>
            </a:r>
            <a:r>
              <a:rPr lang="cs-CZ" sz="2800" dirty="0"/>
              <a:t>= </a:t>
            </a:r>
            <a:r>
              <a:rPr lang="cs-CZ" sz="2800" dirty="0" smtClean="0">
                <a:solidFill>
                  <a:srgbClr val="FF0000"/>
                </a:solidFill>
              </a:rPr>
              <a:t>1500000 cm³ </a:t>
            </a:r>
            <a:r>
              <a:rPr lang="cs-CZ" sz="2800" dirty="0" smtClean="0"/>
              <a:t>    </a:t>
            </a:r>
            <a:endParaRPr lang="cs-CZ" sz="2800" dirty="0"/>
          </a:p>
          <a:p>
            <a:pPr lvl="0"/>
            <a:r>
              <a:rPr lang="cs-CZ" sz="2800" dirty="0" smtClean="0"/>
              <a:t>1540 l </a:t>
            </a:r>
            <a:r>
              <a:rPr lang="cs-CZ" sz="2800" dirty="0"/>
              <a:t>= </a:t>
            </a:r>
            <a:r>
              <a:rPr lang="cs-CZ" sz="2800" dirty="0" smtClean="0">
                <a:solidFill>
                  <a:srgbClr val="FF0000"/>
                </a:solidFill>
              </a:rPr>
              <a:t>1,54 m³                   </a:t>
            </a:r>
            <a:r>
              <a:rPr lang="cs-CZ" sz="2800" dirty="0" smtClean="0"/>
              <a:t>51 cm³ </a:t>
            </a:r>
            <a:r>
              <a:rPr lang="cs-CZ" sz="2800" dirty="0"/>
              <a:t>= </a:t>
            </a:r>
            <a:r>
              <a:rPr lang="cs-CZ" sz="2800" dirty="0" smtClean="0">
                <a:solidFill>
                  <a:srgbClr val="FF0000"/>
                </a:solidFill>
              </a:rPr>
              <a:t>51 ml     </a:t>
            </a:r>
            <a:endParaRPr lang="cs-CZ" sz="2800" dirty="0">
              <a:solidFill>
                <a:srgbClr val="FF0000"/>
              </a:solidFill>
            </a:endParaRPr>
          </a:p>
          <a:p>
            <a:pPr lvl="0"/>
            <a:r>
              <a:rPr lang="cs-CZ" sz="2800" dirty="0" smtClean="0"/>
              <a:t>160 </a:t>
            </a:r>
            <a:r>
              <a:rPr lang="cs-CZ" sz="2800" dirty="0" smtClean="0"/>
              <a:t>dm³ </a:t>
            </a:r>
            <a:r>
              <a:rPr lang="cs-CZ" sz="2800" dirty="0"/>
              <a:t>= </a:t>
            </a:r>
            <a:r>
              <a:rPr lang="cs-CZ" sz="2800" dirty="0" smtClean="0">
                <a:solidFill>
                  <a:srgbClr val="FF0000"/>
                </a:solidFill>
              </a:rPr>
              <a:t>160 l                   </a:t>
            </a:r>
            <a:r>
              <a:rPr lang="cs-CZ" sz="2800" dirty="0" smtClean="0"/>
              <a:t>600 ml </a:t>
            </a:r>
            <a:r>
              <a:rPr lang="cs-CZ" sz="2800" dirty="0"/>
              <a:t>= </a:t>
            </a:r>
            <a:r>
              <a:rPr lang="cs-CZ" sz="2800" dirty="0" smtClean="0">
                <a:solidFill>
                  <a:srgbClr val="FF0000"/>
                </a:solidFill>
              </a:rPr>
              <a:t>0,6 l</a:t>
            </a:r>
            <a:r>
              <a:rPr lang="cs-CZ" sz="2800" dirty="0" smtClean="0"/>
              <a:t>    </a:t>
            </a:r>
            <a:endParaRPr lang="cs-CZ" sz="2800" dirty="0"/>
          </a:p>
          <a:p>
            <a:pPr lvl="0"/>
            <a:r>
              <a:rPr lang="cs-CZ" sz="2800" dirty="0" smtClean="0"/>
              <a:t>5,2 l </a:t>
            </a:r>
            <a:r>
              <a:rPr lang="cs-CZ" sz="2800" dirty="0"/>
              <a:t>= </a:t>
            </a:r>
            <a:r>
              <a:rPr lang="cs-CZ" sz="2800" dirty="0" smtClean="0">
                <a:solidFill>
                  <a:srgbClr val="FF0000"/>
                </a:solidFill>
              </a:rPr>
              <a:t>5200 ml                     </a:t>
            </a:r>
            <a:r>
              <a:rPr lang="cs-CZ" sz="2800" dirty="0" smtClean="0"/>
              <a:t>350 ml </a:t>
            </a:r>
            <a:r>
              <a:rPr lang="cs-CZ" sz="2800" dirty="0"/>
              <a:t>= </a:t>
            </a:r>
            <a:r>
              <a:rPr lang="cs-CZ" sz="2800" dirty="0" smtClean="0">
                <a:solidFill>
                  <a:srgbClr val="FF0000"/>
                </a:solidFill>
              </a:rPr>
              <a:t>350 cm³</a:t>
            </a:r>
            <a:endParaRPr lang="cs-CZ" sz="2800" dirty="0">
              <a:solidFill>
                <a:srgbClr val="FF0000"/>
              </a:solidFill>
            </a:endParaRPr>
          </a:p>
          <a:p>
            <a:pPr lvl="0"/>
            <a:r>
              <a:rPr lang="cs-CZ" sz="2800" dirty="0" smtClean="0"/>
              <a:t>2000 cm³ </a:t>
            </a:r>
            <a:r>
              <a:rPr lang="cs-CZ" sz="2800" dirty="0"/>
              <a:t>= </a:t>
            </a:r>
            <a:r>
              <a:rPr lang="cs-CZ" sz="2800" dirty="0" smtClean="0">
                <a:solidFill>
                  <a:srgbClr val="FF0000"/>
                </a:solidFill>
              </a:rPr>
              <a:t>2 l</a:t>
            </a:r>
            <a:r>
              <a:rPr lang="cs-CZ" sz="2800" dirty="0" smtClean="0"/>
              <a:t>                      23,25 hl = </a:t>
            </a:r>
            <a:r>
              <a:rPr lang="cs-CZ" sz="2800" dirty="0" smtClean="0">
                <a:solidFill>
                  <a:srgbClr val="FF0000"/>
                </a:solidFill>
              </a:rPr>
              <a:t>2325 l 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18647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052513"/>
            <a:ext cx="8229600" cy="44640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                                    </a:t>
            </a:r>
            <a:r>
              <a:rPr lang="cs-CZ" b="1" dirty="0" smtClean="0"/>
              <a:t>Citace</a:t>
            </a:r>
            <a:endParaRPr lang="cs-CZ" dirty="0" smtClean="0"/>
          </a:p>
          <a:p>
            <a:pPr eaLnBrk="1" hangingPunct="1">
              <a:buFontTx/>
              <a:buNone/>
            </a:pPr>
            <a:r>
              <a:rPr lang="cs-CZ" sz="2400" dirty="0" smtClean="0"/>
              <a:t>http://cs.wikipedia.org/wiki/Odm%C4%9Brn%C3%BD_v%C3%A1lec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http://cs.wikipedia.org/wiki/Objem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http://matematika.havrlant.net/objemy-obsahy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http://www.jednotky.</a:t>
            </a:r>
            <a:r>
              <a:rPr lang="cs-CZ" sz="2400" dirty="0" err="1" smtClean="0"/>
              <a:t>cz</a:t>
            </a:r>
            <a:r>
              <a:rPr lang="cs-CZ" sz="2400" dirty="0" smtClean="0"/>
              <a:t>/objem</a:t>
            </a:r>
            <a:r>
              <a:rPr lang="cs-CZ" sz="2400" dirty="0" smtClean="0"/>
              <a:t>/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Ilustrace:office.</a:t>
            </a:r>
            <a:r>
              <a:rPr lang="cs-CZ" sz="2400" dirty="0" err="1" smtClean="0"/>
              <a:t>microsoft.com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Archiv autora</a:t>
            </a:r>
            <a:endParaRPr lang="cs-CZ" sz="2400" dirty="0"/>
          </a:p>
          <a:p>
            <a:pPr eaLnBrk="1" hangingPunct="1">
              <a:buFontTx/>
              <a:buNone/>
            </a:pPr>
            <a:endParaRPr lang="cs-CZ" sz="2400" dirty="0" smtClean="0"/>
          </a:p>
          <a:p>
            <a:pPr eaLnBrk="1" hangingPunct="1">
              <a:buFontTx/>
              <a:buNone/>
            </a:pPr>
            <a:endParaRPr lang="cs-CZ" sz="2400" dirty="0" smtClean="0"/>
          </a:p>
          <a:p>
            <a:pPr eaLnBrk="1" hangingPunct="1">
              <a:buFontTx/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747565555"/>
      </p:ext>
    </p:extLst>
  </p:cSld>
  <p:clrMapOvr>
    <a:masterClrMapping/>
  </p:clrMapOvr>
  <p:transition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546</TotalTime>
  <Words>329</Words>
  <Application>Microsoft Office PowerPoint</Application>
  <PresentationFormat>Předvádění na obrazovce (4:3)</PresentationFormat>
  <Paragraphs>55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OBJEM</vt:lpstr>
      <vt:lpstr>Snímek 4</vt:lpstr>
      <vt:lpstr>Další používané jednotky</vt:lpstr>
      <vt:lpstr>Jednotky objemu</vt:lpstr>
      <vt:lpstr>Objem - pracovní list </vt:lpstr>
      <vt:lpstr>Objem - pracovní list - řešení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Škola</cp:lastModifiedBy>
  <cp:revision>33</cp:revision>
  <dcterms:created xsi:type="dcterms:W3CDTF">2012-06-01T22:10:47Z</dcterms:created>
  <dcterms:modified xsi:type="dcterms:W3CDTF">2013-01-28T15:03:10Z</dcterms:modified>
</cp:coreProperties>
</file>