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1A9F-1947-44E4-9ED8-ECCEBC198A57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4C88-0B4C-4F3B-BD80-3FC464D507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6244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1A9F-1947-44E4-9ED8-ECCEBC198A57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4C88-0B4C-4F3B-BD80-3FC464D507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8416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1A9F-1947-44E4-9ED8-ECCEBC198A57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4C88-0B4C-4F3B-BD80-3FC464D507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48864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1A9F-1947-44E4-9ED8-ECCEBC198A57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4C88-0B4C-4F3B-BD80-3FC464D507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7404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1A9F-1947-44E4-9ED8-ECCEBC198A57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4C88-0B4C-4F3B-BD80-3FC464D507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99402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1A9F-1947-44E4-9ED8-ECCEBC198A57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4C88-0B4C-4F3B-BD80-3FC464D507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1913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1A9F-1947-44E4-9ED8-ECCEBC198A57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4C88-0B4C-4F3B-BD80-3FC464D507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077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1A9F-1947-44E4-9ED8-ECCEBC198A57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4C88-0B4C-4F3B-BD80-3FC464D507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50738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1A9F-1947-44E4-9ED8-ECCEBC198A57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4C88-0B4C-4F3B-BD80-3FC464D507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4290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1A9F-1947-44E4-9ED8-ECCEBC198A57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4C88-0B4C-4F3B-BD80-3FC464D507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69084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1A9F-1947-44E4-9ED8-ECCEBC198A57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4C88-0B4C-4F3B-BD80-3FC464D507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42171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7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931A9F-1947-44E4-9ED8-ECCEBC198A57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644C88-0B4C-4F3B-BD80-3FC464D507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0630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08720"/>
            <a:ext cx="7772400" cy="1872208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Písemné dělení jednociferným dělitelem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43608" y="5617840"/>
            <a:ext cx="6400800" cy="403448"/>
          </a:xfrm>
        </p:spPr>
        <p:txBody>
          <a:bodyPr>
            <a:noAutofit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                Mgr</a:t>
            </a:r>
            <a:r>
              <a:rPr lang="cs-CZ" b="1" dirty="0">
                <a:solidFill>
                  <a:srgbClr val="C00000"/>
                </a:solidFill>
              </a:rPr>
              <a:t>. Andrea </a:t>
            </a:r>
            <a:r>
              <a:rPr lang="cs-CZ" b="1" dirty="0" err="1">
                <a:solidFill>
                  <a:srgbClr val="C00000"/>
                </a:solidFill>
              </a:rPr>
              <a:t>Žylová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81286" y="2662808"/>
            <a:ext cx="2476872" cy="2476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36912"/>
            <a:ext cx="2476872" cy="2476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20688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VY_32_INOVACE_015_Dělení 1_Matematika </a:t>
            </a:r>
            <a:r>
              <a:rPr lang="cs-CZ" sz="2400" dirty="0"/>
              <a:t>a její </a:t>
            </a:r>
            <a:r>
              <a:rPr lang="cs-CZ" sz="2400" dirty="0" err="1"/>
              <a:t>aplikace_Žyl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250998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1124744"/>
            <a:ext cx="255550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1289</a:t>
            </a:r>
            <a:r>
              <a:rPr lang="cs-CZ" sz="4400" dirty="0" smtClean="0">
                <a:solidFill>
                  <a:srgbClr val="FF0000"/>
                </a:solidFill>
              </a:rPr>
              <a:t> </a:t>
            </a:r>
            <a:r>
              <a:rPr lang="cs-CZ" sz="4400" b="1" dirty="0" smtClean="0">
                <a:solidFill>
                  <a:srgbClr val="FF0000"/>
                </a:solidFill>
              </a:rPr>
              <a:t>: 8 = 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05460" y="1124744"/>
            <a:ext cx="38605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" name="Šipka ohnutá nahoru 5"/>
          <p:cNvSpPr/>
          <p:nvPr/>
        </p:nvSpPr>
        <p:spPr>
          <a:xfrm>
            <a:off x="1496168" y="1655940"/>
            <a:ext cx="218106" cy="193378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54388" y="1124744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6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89388" y="1124744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9" name="Šipka ohnutá nahoru 8"/>
          <p:cNvSpPr/>
          <p:nvPr/>
        </p:nvSpPr>
        <p:spPr>
          <a:xfrm>
            <a:off x="1772432" y="1652640"/>
            <a:ext cx="260913" cy="193377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0" name="Šipka ohnutá nahoru 9"/>
          <p:cNvSpPr/>
          <p:nvPr/>
        </p:nvSpPr>
        <p:spPr>
          <a:xfrm>
            <a:off x="2123728" y="1652640"/>
            <a:ext cx="197634" cy="193377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31640" y="1729259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4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15802" y="172925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8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05221" y="2212326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0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902888" y="2193923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9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888728" y="270782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28706" y="1170910"/>
            <a:ext cx="148751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  </a:t>
            </a:r>
            <a:r>
              <a:rPr lang="cs-CZ" sz="4400" b="1" dirty="0" smtClean="0">
                <a:solidFill>
                  <a:srgbClr val="FF0000"/>
                </a:solidFill>
              </a:rPr>
              <a:t>161</a:t>
            </a:r>
          </a:p>
          <a:p>
            <a:r>
              <a:rPr lang="cs-CZ" sz="4400" b="1" u="sng" dirty="0" smtClean="0">
                <a:solidFill>
                  <a:srgbClr val="FF0000"/>
                </a:solidFill>
              </a:rPr>
              <a:t>  ∙   8</a:t>
            </a:r>
            <a:endParaRPr lang="cs-CZ" sz="4400" b="1" u="sng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28706" y="2442881"/>
            <a:ext cx="97969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12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541811" y="2442882"/>
            <a:ext cx="4613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8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854799" y="2442882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8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930978" y="2981767"/>
            <a:ext cx="15841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rgbClr val="FF0000"/>
                </a:solidFill>
              </a:rPr>
              <a:t>       1</a:t>
            </a:r>
            <a:endParaRPr lang="cs-CZ" sz="4400" b="1" u="sng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917437" y="368189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9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619799" y="3678561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8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291353" y="3678560"/>
            <a:ext cx="39342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2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026633" y="3688113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06781" y="3751208"/>
            <a:ext cx="2630120" cy="2630120"/>
          </a:xfrm>
          <a:prstGeom prst="rect">
            <a:avLst/>
          </a:prstGeom>
          <a:noFill/>
          <a:ln w="0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85698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/>
      <p:bldP spid="8" grpId="0"/>
      <p:bldP spid="9" grpId="0" animBg="1"/>
      <p:bldP spid="10" grpId="0" animBg="1"/>
      <p:bldP spid="11" grpId="0"/>
      <p:bldP spid="12" grpId="0"/>
      <p:bldP spid="13" grpId="0"/>
      <p:bldP spid="14" grpId="0"/>
      <p:bldP spid="15" grpId="0"/>
      <p:bldP spid="16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043608" y="1124744"/>
            <a:ext cx="256031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2537</a:t>
            </a:r>
            <a:r>
              <a:rPr lang="cs-CZ" sz="4400" dirty="0" smtClean="0">
                <a:solidFill>
                  <a:srgbClr val="0070C0"/>
                </a:solidFill>
              </a:rPr>
              <a:t> </a:t>
            </a:r>
            <a:r>
              <a:rPr lang="cs-CZ" sz="4400" b="1" dirty="0" smtClean="0">
                <a:solidFill>
                  <a:srgbClr val="0070C0"/>
                </a:solidFill>
              </a:rPr>
              <a:t>: 5 = 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05460" y="1124744"/>
            <a:ext cx="38605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0070C0"/>
                </a:solidFill>
              </a:rPr>
              <a:t>5</a:t>
            </a:r>
          </a:p>
        </p:txBody>
      </p:sp>
      <p:sp>
        <p:nvSpPr>
          <p:cNvPr id="25" name="Šipka ohnutá nahoru 24"/>
          <p:cNvSpPr/>
          <p:nvPr/>
        </p:nvSpPr>
        <p:spPr>
          <a:xfrm>
            <a:off x="1496168" y="1655940"/>
            <a:ext cx="218106" cy="193378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654388" y="1124744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0070C0"/>
                </a:solidFill>
              </a:rPr>
              <a:t>0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3889388" y="1124744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0070C0"/>
                </a:solidFill>
              </a:rPr>
              <a:t>7</a:t>
            </a:r>
          </a:p>
        </p:txBody>
      </p:sp>
      <p:sp>
        <p:nvSpPr>
          <p:cNvPr id="28" name="Šipka ohnutá nahoru 27"/>
          <p:cNvSpPr/>
          <p:nvPr/>
        </p:nvSpPr>
        <p:spPr>
          <a:xfrm>
            <a:off x="1772432" y="1652640"/>
            <a:ext cx="260913" cy="193377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32" name="Šipka ohnutá nahoru 31"/>
          <p:cNvSpPr/>
          <p:nvPr/>
        </p:nvSpPr>
        <p:spPr>
          <a:xfrm>
            <a:off x="2123728" y="1652640"/>
            <a:ext cx="197634" cy="193377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331640" y="1729259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0070C0"/>
                </a:solidFill>
              </a:rPr>
              <a:t>0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1615802" y="172925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0070C0"/>
                </a:solidFill>
              </a:rPr>
              <a:t>3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1605221" y="2212326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0070C0"/>
                </a:solidFill>
              </a:rPr>
              <a:t>3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1902888" y="2193923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0070C0"/>
                </a:solidFill>
              </a:rPr>
              <a:t>7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1888728" y="270782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0070C0"/>
                </a:solidFill>
              </a:rPr>
              <a:t>2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5028706" y="1170910"/>
            <a:ext cx="148751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  </a:t>
            </a:r>
            <a:r>
              <a:rPr lang="cs-CZ" sz="4400" b="1" dirty="0" smtClean="0">
                <a:solidFill>
                  <a:srgbClr val="0070C0"/>
                </a:solidFill>
              </a:rPr>
              <a:t>507</a:t>
            </a:r>
          </a:p>
          <a:p>
            <a:r>
              <a:rPr lang="cs-CZ" sz="4400" b="1" u="sng" dirty="0" smtClean="0">
                <a:solidFill>
                  <a:srgbClr val="0070C0"/>
                </a:solidFill>
              </a:rPr>
              <a:t>  ∙   5</a:t>
            </a:r>
            <a:endParaRPr lang="cs-CZ" sz="4400" b="1" u="sng" dirty="0">
              <a:solidFill>
                <a:srgbClr val="0070C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026634" y="2442881"/>
            <a:ext cx="9817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25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541811" y="2442882"/>
            <a:ext cx="4613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0070C0"/>
                </a:solidFill>
              </a:rPr>
              <a:t>3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5854799" y="2442882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0070C0"/>
                </a:solidFill>
              </a:rPr>
              <a:t>5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4930978" y="2981767"/>
            <a:ext cx="15841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rgbClr val="0070C0"/>
                </a:solidFill>
              </a:rPr>
              <a:t>       2</a:t>
            </a:r>
            <a:endParaRPr lang="cs-CZ" sz="4400" b="1" u="sng" dirty="0">
              <a:solidFill>
                <a:srgbClr val="0070C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917437" y="368189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0070C0"/>
                </a:solidFill>
              </a:rPr>
              <a:t>7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5619799" y="3678561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0070C0"/>
                </a:solidFill>
              </a:rPr>
              <a:t>3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5291353" y="3678560"/>
            <a:ext cx="39342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0070C0"/>
                </a:solidFill>
              </a:rPr>
              <a:t>5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5026633" y="3688113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0070C0"/>
                </a:solidFill>
              </a:rPr>
              <a:t>2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5802" y="3854773"/>
            <a:ext cx="2508586" cy="25085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56317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5" grpId="0" animBg="1"/>
      <p:bldP spid="26" grpId="0"/>
      <p:bldP spid="27" grpId="0"/>
      <p:bldP spid="28" grpId="0" animBg="1"/>
      <p:bldP spid="32" grpId="0" animBg="1"/>
      <p:bldP spid="33" grpId="0"/>
      <p:bldP spid="34" grpId="0"/>
      <p:bldP spid="35" grpId="0"/>
      <p:bldP spid="36" grpId="0"/>
      <p:bldP spid="37" grpId="0"/>
      <p:bldP spid="38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24744"/>
            <a:ext cx="29923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33 614</a:t>
            </a:r>
            <a:r>
              <a:rPr lang="cs-CZ" sz="4400" dirty="0" smtClean="0">
                <a:solidFill>
                  <a:srgbClr val="00B050"/>
                </a:solidFill>
              </a:rPr>
              <a:t> </a:t>
            </a:r>
            <a:r>
              <a:rPr lang="cs-CZ" sz="4400" b="1" dirty="0" smtClean="0">
                <a:solidFill>
                  <a:srgbClr val="00B050"/>
                </a:solidFill>
              </a:rPr>
              <a:t>: 7 = 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14058" y="1124744"/>
            <a:ext cx="38605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00B050"/>
                </a:solidFill>
              </a:rPr>
              <a:t>4</a:t>
            </a:r>
          </a:p>
        </p:txBody>
      </p:sp>
      <p:sp>
        <p:nvSpPr>
          <p:cNvPr id="4" name="Šipka ohnutá nahoru 3"/>
          <p:cNvSpPr/>
          <p:nvPr/>
        </p:nvSpPr>
        <p:spPr>
          <a:xfrm>
            <a:off x="1496168" y="1655940"/>
            <a:ext cx="218106" cy="193378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54388" y="1124744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00B050"/>
                </a:solidFill>
              </a:rPr>
              <a:t>8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26685" y="112457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00B050"/>
                </a:solidFill>
              </a:rPr>
              <a:t>0</a:t>
            </a:r>
          </a:p>
        </p:txBody>
      </p:sp>
      <p:sp>
        <p:nvSpPr>
          <p:cNvPr id="7" name="Šipka ohnutá nahoru 6"/>
          <p:cNvSpPr/>
          <p:nvPr/>
        </p:nvSpPr>
        <p:spPr>
          <a:xfrm>
            <a:off x="1772432" y="1652640"/>
            <a:ext cx="260913" cy="193377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B050"/>
              </a:solidFill>
            </a:endParaRPr>
          </a:p>
        </p:txBody>
      </p:sp>
      <p:sp>
        <p:nvSpPr>
          <p:cNvPr id="8" name="Šipka ohnutá nahoru 7"/>
          <p:cNvSpPr/>
          <p:nvPr/>
        </p:nvSpPr>
        <p:spPr>
          <a:xfrm>
            <a:off x="2123728" y="1652640"/>
            <a:ext cx="197634" cy="193377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2735" y="1729259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00B050"/>
                </a:solidFill>
              </a:rPr>
              <a:t>5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282796" y="172925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00B050"/>
                </a:solidFill>
              </a:rPr>
              <a:t>6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302432" y="2193922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00B050"/>
                </a:solidFill>
              </a:rPr>
              <a:t>0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605221" y="2193922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00B050"/>
                </a:solidFill>
              </a:rPr>
              <a:t>1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637742" y="273366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28706" y="1170910"/>
            <a:ext cx="177554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  </a:t>
            </a:r>
            <a:r>
              <a:rPr lang="cs-CZ" sz="4400" b="1" dirty="0" smtClean="0">
                <a:solidFill>
                  <a:srgbClr val="00B050"/>
                </a:solidFill>
              </a:rPr>
              <a:t>4 802</a:t>
            </a:r>
          </a:p>
          <a:p>
            <a:r>
              <a:rPr lang="cs-CZ" sz="4400" b="1" u="sng" dirty="0" smtClean="0">
                <a:solidFill>
                  <a:srgbClr val="00B050"/>
                </a:solidFill>
              </a:rPr>
              <a:t>     ∙   7</a:t>
            </a:r>
            <a:endParaRPr lang="cs-CZ" sz="4400" b="1" u="sng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28706" y="2427917"/>
            <a:ext cx="94548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33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18472" y="242791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00B050"/>
                </a:solidFill>
              </a:rPr>
              <a:t>6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916477" y="2409230"/>
            <a:ext cx="4613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00B050"/>
                </a:solidFill>
              </a:rPr>
              <a:t>1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206929" y="2409229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00B050"/>
                </a:solidFill>
              </a:rPr>
              <a:t>4</a:t>
            </a:r>
          </a:p>
        </p:txBody>
      </p:sp>
      <p:sp>
        <p:nvSpPr>
          <p:cNvPr id="24" name="Šipka ohnutá nahoru 23"/>
          <p:cNvSpPr/>
          <p:nvPr/>
        </p:nvSpPr>
        <p:spPr>
          <a:xfrm>
            <a:off x="1002695" y="1672709"/>
            <a:ext cx="360040" cy="173307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888728" y="273366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4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902888" y="321039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0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194188" y="1122089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2</a:t>
            </a:r>
            <a:endParaRPr lang="cs-CZ" sz="4400" b="1" dirty="0">
              <a:solidFill>
                <a:srgbClr val="00B05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0284" y="4077072"/>
            <a:ext cx="2856645" cy="2095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00836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/>
      <p:bldP spid="6" grpId="0"/>
      <p:bldP spid="7" grpId="0" animBg="1"/>
      <p:bldP spid="8" grpId="0" animBg="1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24" grpId="0" animBg="1"/>
      <p:bldP spid="26" grpId="0"/>
      <p:bldP spid="27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09699"/>
            <a:ext cx="1518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547 : 4 = 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1109699"/>
            <a:ext cx="1701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1 550 : 5 =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40152" y="1109699"/>
            <a:ext cx="1701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4 265 : 7 =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23728" y="1109699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1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1996" y="112301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6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70398" y="1109699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3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54102" y="111861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6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76153" y="1120007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3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74082" y="112000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1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57786" y="1109699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0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735700" y="1109699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0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919404" y="109819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9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789902" y="1550895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1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986238" y="1557659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4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986238" y="1968009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2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169942" y="197070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1170258" y="230916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31" name="Šipka ohnutá nahoru 30"/>
          <p:cNvSpPr/>
          <p:nvPr/>
        </p:nvSpPr>
        <p:spPr>
          <a:xfrm>
            <a:off x="827584" y="1484784"/>
            <a:ext cx="288032" cy="136628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rgbClr val="C00000"/>
              </a:solidFill>
            </a:endParaRPr>
          </a:p>
        </p:txBody>
      </p:sp>
      <p:sp>
        <p:nvSpPr>
          <p:cNvPr id="38" name="Šipka ohnutá nahoru 37"/>
          <p:cNvSpPr/>
          <p:nvPr/>
        </p:nvSpPr>
        <p:spPr>
          <a:xfrm>
            <a:off x="3506892" y="1501168"/>
            <a:ext cx="360040" cy="103860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rgbClr val="C00000"/>
              </a:solidFill>
            </a:endParaRPr>
          </a:p>
        </p:txBody>
      </p:sp>
      <p:sp>
        <p:nvSpPr>
          <p:cNvPr id="40" name="Šipka ohnutá nahoru 39"/>
          <p:cNvSpPr/>
          <p:nvPr/>
        </p:nvSpPr>
        <p:spPr>
          <a:xfrm>
            <a:off x="6084168" y="1501168"/>
            <a:ext cx="412166" cy="103860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rgbClr val="C0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619804" y="154086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0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803508" y="1540866"/>
            <a:ext cx="394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5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987212" y="1967768"/>
            <a:ext cx="4353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0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803508" y="196776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0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984107" y="230916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0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226596" y="1541289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0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410300" y="154086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6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410300" y="197725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6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607001" y="197725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5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6607001" y="230916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2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1349957" y="3212976"/>
            <a:ext cx="73289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136</a:t>
            </a:r>
          </a:p>
          <a:p>
            <a:r>
              <a:rPr lang="cs-CZ" sz="2800" b="1" u="sng" dirty="0" smtClean="0">
                <a:solidFill>
                  <a:srgbClr val="C00000"/>
                </a:solidFill>
              </a:rPr>
              <a:t> ∙  4</a:t>
            </a:r>
            <a:endParaRPr lang="cs-CZ" sz="2800" b="1" u="sng" dirty="0">
              <a:solidFill>
                <a:srgbClr val="C0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3984107" y="3212976"/>
            <a:ext cx="73289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310</a:t>
            </a:r>
          </a:p>
          <a:p>
            <a:r>
              <a:rPr lang="cs-CZ" sz="2800" b="1" u="sng" dirty="0" smtClean="0">
                <a:solidFill>
                  <a:srgbClr val="C00000"/>
                </a:solidFill>
              </a:rPr>
              <a:t> ∙  5</a:t>
            </a:r>
            <a:endParaRPr lang="cs-CZ" sz="2800" b="1" u="sng" dirty="0">
              <a:solidFill>
                <a:srgbClr val="C0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510476" y="3212976"/>
            <a:ext cx="73289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609</a:t>
            </a:r>
          </a:p>
          <a:p>
            <a:r>
              <a:rPr lang="cs-CZ" sz="2800" b="1" u="sng" dirty="0" smtClean="0">
                <a:solidFill>
                  <a:srgbClr val="C00000"/>
                </a:solidFill>
              </a:rPr>
              <a:t> ∙  7</a:t>
            </a:r>
            <a:endParaRPr lang="cs-CZ" sz="2800" b="1" u="sng" dirty="0">
              <a:solidFill>
                <a:srgbClr val="C0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1691715" y="410853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4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1481905" y="410853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4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298201" y="410853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5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1298202" y="4461566"/>
            <a:ext cx="8255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C00000"/>
                </a:solidFill>
              </a:rPr>
              <a:t>     3</a:t>
            </a:r>
            <a:endParaRPr lang="cs-CZ" sz="2800" b="1" u="sng" dirty="0">
              <a:solidFill>
                <a:srgbClr val="C0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681201" y="491043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7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1458846" y="491043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4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1270650" y="489336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5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4354428" y="410853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0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4156499" y="4108530"/>
            <a:ext cx="3816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5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3722524" y="4108530"/>
            <a:ext cx="6319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1 5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6875961" y="410853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3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6692257" y="410853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6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6278052" y="4105395"/>
            <a:ext cx="6319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4 2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6290252" y="4461566"/>
            <a:ext cx="9531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C00000"/>
                </a:solidFill>
              </a:rPr>
              <a:t>       2</a:t>
            </a:r>
            <a:endParaRPr lang="cs-CZ" sz="2800" b="1" u="sng" dirty="0">
              <a:solidFill>
                <a:srgbClr val="C0000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6909956" y="489336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5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6692257" y="489336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6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6410300" y="4893360"/>
            <a:ext cx="4491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 2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41304" y="4893360"/>
            <a:ext cx="2328030" cy="17212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12630" y="489336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4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5471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4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3" fill="hold">
                      <p:stCondLst>
                        <p:cond delay="indefinite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0" fill="hold">
                      <p:stCondLst>
                        <p:cond delay="indefinite"/>
                      </p:stCondLst>
                      <p:childTnLst>
                        <p:par>
                          <p:cTn id="261" fill="hold">
                            <p:stCondLst>
                              <p:cond delay="0"/>
                            </p:stCondLst>
                            <p:childTnLst>
                              <p:par>
                                <p:cTn id="2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4" fill="hold">
                      <p:stCondLst>
                        <p:cond delay="indefinite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1" fill="hold">
                      <p:stCondLst>
                        <p:cond delay="indefinite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8" fill="hold">
                      <p:stCondLst>
                        <p:cond delay="indefinite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5" fill="hold">
                      <p:stCondLst>
                        <p:cond delay="indefinite"/>
                      </p:stCondLst>
                      <p:childTnLst>
                        <p:par>
                          <p:cTn id="296" fill="hold">
                            <p:stCondLst>
                              <p:cond delay="0"/>
                            </p:stCondLst>
                            <p:childTnLst>
                              <p:par>
                                <p:cTn id="29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2" fill="hold">
                      <p:stCondLst>
                        <p:cond delay="indefinite"/>
                      </p:stCondLst>
                      <p:childTnLst>
                        <p:par>
                          <p:cTn id="303" fill="hold">
                            <p:stCondLst>
                              <p:cond delay="0"/>
                            </p:stCondLst>
                            <p:childTnLst>
                              <p:par>
                                <p:cTn id="30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9" fill="hold">
                      <p:stCondLst>
                        <p:cond delay="indefinite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6" fill="hold">
                      <p:stCondLst>
                        <p:cond delay="indefinite"/>
                      </p:stCondLst>
                      <p:childTnLst>
                        <p:par>
                          <p:cTn id="317" fill="hold">
                            <p:stCondLst>
                              <p:cond delay="0"/>
                            </p:stCondLst>
                            <p:childTnLst>
                              <p:par>
                                <p:cTn id="3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3" fill="hold">
                      <p:stCondLst>
                        <p:cond delay="indefinite"/>
                      </p:stCondLst>
                      <p:childTnLst>
                        <p:par>
                          <p:cTn id="324" fill="hold">
                            <p:stCondLst>
                              <p:cond delay="0"/>
                            </p:stCondLst>
                            <p:childTnLst>
                              <p:par>
                                <p:cTn id="3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0" fill="hold">
                      <p:stCondLst>
                        <p:cond delay="indefinite"/>
                      </p:stCondLst>
                      <p:childTnLst>
                        <p:par>
                          <p:cTn id="331" fill="hold">
                            <p:stCondLst>
                              <p:cond delay="0"/>
                            </p:stCondLst>
                            <p:childTnLst>
                              <p:par>
                                <p:cTn id="3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6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7" fill="hold">
                      <p:stCondLst>
                        <p:cond delay="indefinite"/>
                      </p:stCondLst>
                      <p:childTnLst>
                        <p:par>
                          <p:cTn id="338" fill="hold">
                            <p:stCondLst>
                              <p:cond delay="0"/>
                            </p:stCondLst>
                            <p:childTnLst>
                              <p:par>
                                <p:cTn id="3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4" fill="hold">
                      <p:stCondLst>
                        <p:cond delay="indefinite"/>
                      </p:stCondLst>
                      <p:childTnLst>
                        <p:par>
                          <p:cTn id="345" fill="hold">
                            <p:stCondLst>
                              <p:cond delay="0"/>
                            </p:stCondLst>
                            <p:childTnLst>
                              <p:par>
                                <p:cTn id="3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0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1" fill="hold">
                      <p:stCondLst>
                        <p:cond delay="indefinite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5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7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8" fill="hold">
                      <p:stCondLst>
                        <p:cond delay="indefinite"/>
                      </p:stCondLst>
                      <p:childTnLst>
                        <p:par>
                          <p:cTn id="359" fill="hold">
                            <p:stCondLst>
                              <p:cond delay="0"/>
                            </p:stCondLst>
                            <p:childTnLst>
                              <p:par>
                                <p:cTn id="3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2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5" fill="hold">
                      <p:stCondLst>
                        <p:cond delay="indefinite"/>
                      </p:stCondLst>
                      <p:childTnLst>
                        <p:par>
                          <p:cTn id="366" fill="hold">
                            <p:stCondLst>
                              <p:cond delay="0"/>
                            </p:stCondLst>
                            <p:childTnLst>
                              <p:par>
                                <p:cTn id="3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  <p:bldP spid="13" grpId="0"/>
      <p:bldP spid="14" grpId="0"/>
      <p:bldP spid="15" grpId="0"/>
      <p:bldP spid="16" grpId="0"/>
      <p:bldP spid="18" grpId="0"/>
      <p:bldP spid="19" grpId="0"/>
      <p:bldP spid="21" grpId="0"/>
      <p:bldP spid="22" grpId="0"/>
      <p:bldP spid="23" grpId="0"/>
      <p:bldP spid="24" grpId="0"/>
      <p:bldP spid="25" grpId="0"/>
      <p:bldP spid="31" grpId="0" animBg="1"/>
      <p:bldP spid="38" grpId="0" animBg="1"/>
      <p:bldP spid="40" grpId="0" animBg="1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5" grpId="0"/>
      <p:bldP spid="66" grpId="0"/>
      <p:bldP spid="67" grpId="0"/>
      <p:bldP spid="68" grpId="0"/>
      <p:bldP spid="69" grpId="0"/>
      <p:bldP spid="70" grpId="0"/>
      <p:bldP spid="71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4572" y="1123018"/>
            <a:ext cx="17828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8 240 : </a:t>
            </a:r>
            <a:r>
              <a:rPr lang="cs-CZ" sz="2800" b="1" dirty="0">
                <a:solidFill>
                  <a:srgbClr val="C00000"/>
                </a:solidFill>
              </a:rPr>
              <a:t>8</a:t>
            </a:r>
            <a:r>
              <a:rPr lang="cs-CZ" sz="2800" b="1" dirty="0" smtClean="0">
                <a:solidFill>
                  <a:srgbClr val="C00000"/>
                </a:solidFill>
              </a:rPr>
              <a:t> = 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90233" y="1097378"/>
            <a:ext cx="18838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15 550 : 6 =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68031" y="1109699"/>
            <a:ext cx="18838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23 528 : </a:t>
            </a:r>
            <a:r>
              <a:rPr lang="cs-CZ" sz="2800" b="1" dirty="0">
                <a:solidFill>
                  <a:srgbClr val="C00000"/>
                </a:solidFill>
              </a:rPr>
              <a:t>3</a:t>
            </a:r>
            <a:r>
              <a:rPr lang="cs-CZ" sz="2800" b="1" dirty="0" smtClean="0">
                <a:solidFill>
                  <a:srgbClr val="C00000"/>
                </a:solidFill>
              </a:rPr>
              <a:t> =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23728" y="1109699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1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704489" y="111204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7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907607" y="1120007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140008" y="1136873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5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323712" y="112301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9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908294" y="112301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8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8110391" y="111204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4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7512" y="1550895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0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750904" y="1541289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750904" y="1968009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2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918661" y="196776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4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934608" y="230916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0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9" name="Šipka ohnutá nahoru 18"/>
          <p:cNvSpPr/>
          <p:nvPr/>
        </p:nvSpPr>
        <p:spPr>
          <a:xfrm>
            <a:off x="567200" y="1484784"/>
            <a:ext cx="288032" cy="136628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rgbClr val="C00000"/>
              </a:solidFill>
            </a:endParaRPr>
          </a:p>
        </p:txBody>
      </p:sp>
      <p:sp>
        <p:nvSpPr>
          <p:cNvPr id="20" name="Šipka ohnutá nahoru 19"/>
          <p:cNvSpPr/>
          <p:nvPr/>
        </p:nvSpPr>
        <p:spPr>
          <a:xfrm>
            <a:off x="3358800" y="1488936"/>
            <a:ext cx="360040" cy="103860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rgbClr val="C00000"/>
              </a:solidFill>
            </a:endParaRPr>
          </a:p>
        </p:txBody>
      </p:sp>
      <p:sp>
        <p:nvSpPr>
          <p:cNvPr id="21" name="Šipka ohnutá nahoru 20"/>
          <p:cNvSpPr/>
          <p:nvPr/>
        </p:nvSpPr>
        <p:spPr>
          <a:xfrm>
            <a:off x="6071969" y="1475807"/>
            <a:ext cx="412166" cy="103860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358800" y="154086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3606053" y="1553098"/>
            <a:ext cx="394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5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820825" y="1959888"/>
            <a:ext cx="4353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5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3602458" y="196776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5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3817258" y="2293915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6143068" y="150909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6383734" y="152117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5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6383734" y="1901643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583107" y="1895703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2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556118" y="2309167"/>
            <a:ext cx="3804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0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1051220" y="3212976"/>
            <a:ext cx="99738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1 030</a:t>
            </a:r>
          </a:p>
          <a:p>
            <a:r>
              <a:rPr lang="cs-CZ" sz="2800" b="1" u="sng" dirty="0" smtClean="0">
                <a:solidFill>
                  <a:srgbClr val="C00000"/>
                </a:solidFill>
              </a:rPr>
              <a:t> ∙     8</a:t>
            </a:r>
            <a:endParaRPr lang="cs-CZ" sz="2800" b="1" u="sng" dirty="0">
              <a:solidFill>
                <a:srgbClr val="C0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611875" y="3212976"/>
            <a:ext cx="99738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2 591</a:t>
            </a:r>
          </a:p>
          <a:p>
            <a:r>
              <a:rPr lang="cs-CZ" sz="2800" b="1" u="sng" dirty="0" smtClean="0">
                <a:solidFill>
                  <a:srgbClr val="C00000"/>
                </a:solidFill>
              </a:rPr>
              <a:t>  ∙    6</a:t>
            </a:r>
            <a:endParaRPr lang="cs-CZ" sz="2800" b="1" u="sng" dirty="0">
              <a:solidFill>
                <a:srgbClr val="C0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510476" y="3212976"/>
            <a:ext cx="99738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7 842</a:t>
            </a:r>
          </a:p>
          <a:p>
            <a:r>
              <a:rPr lang="cs-CZ" sz="2800" b="1" u="sng" dirty="0" smtClean="0">
                <a:solidFill>
                  <a:srgbClr val="C00000"/>
                </a:solidFill>
              </a:rPr>
              <a:t>  ∙    </a:t>
            </a:r>
            <a:r>
              <a:rPr lang="cs-CZ" sz="2800" b="1" u="sng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1691715" y="410853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0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1481905" y="410853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4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1298201" y="410853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4256126" y="4105395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6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4075808" y="4105395"/>
            <a:ext cx="344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4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151614" y="408435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6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950515" y="409154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2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401261" y="109819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0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584965" y="109737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3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768669" y="1109699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0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1124541" y="230916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0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124541" y="260454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0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1038936" y="4105395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8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5507416" y="1136873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1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4000962" y="2293915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0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4000962" y="265077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4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3880460" y="411274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5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3451132" y="4105395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15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3451132" y="4461566"/>
            <a:ext cx="1336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C00000"/>
                </a:solidFill>
              </a:rPr>
              <a:t>          4 </a:t>
            </a:r>
            <a:endParaRPr lang="cs-CZ" sz="2800" b="1" u="sng" dirty="0">
              <a:solidFill>
                <a:srgbClr val="C0000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4281153" y="489336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0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4089981" y="4893360"/>
            <a:ext cx="3635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5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3913745" y="489336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5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3718840" y="4893360"/>
            <a:ext cx="1264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5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8294095" y="111204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70" name="TextovéPole 69"/>
          <p:cNvSpPr txBox="1"/>
          <p:nvPr/>
        </p:nvSpPr>
        <p:spPr>
          <a:xfrm>
            <a:off x="6784206" y="230916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8</a:t>
            </a:r>
          </a:p>
        </p:txBody>
      </p:sp>
      <p:sp>
        <p:nvSpPr>
          <p:cNvPr id="71" name="TextovéPole 70"/>
          <p:cNvSpPr txBox="1"/>
          <p:nvPr/>
        </p:nvSpPr>
        <p:spPr>
          <a:xfrm>
            <a:off x="6752819" y="2678481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76" name="TextovéPole 75"/>
          <p:cNvSpPr txBox="1"/>
          <p:nvPr/>
        </p:nvSpPr>
        <p:spPr>
          <a:xfrm>
            <a:off x="6766811" y="4097313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5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6292362" y="4114303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23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6278051" y="4409255"/>
            <a:ext cx="1426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C00000"/>
                </a:solidFill>
              </a:rPr>
              <a:t>           2</a:t>
            </a:r>
            <a:endParaRPr lang="cs-CZ" sz="2800" b="1" u="sng" dirty="0">
              <a:solidFill>
                <a:srgbClr val="C0000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7151614" y="485546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8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6967910" y="484268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2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6784206" y="4857763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5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6510476" y="484682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3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6326772" y="485546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2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216" y="4893360"/>
            <a:ext cx="2057453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497673" y="489336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1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18115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2" fill="hold">
                      <p:stCondLst>
                        <p:cond delay="indefinite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>
                      <p:stCondLst>
                        <p:cond delay="indefinite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0" fill="hold">
                      <p:stCondLst>
                        <p:cond delay="indefinite"/>
                      </p:stCondLst>
                      <p:childTnLst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7" fill="hold">
                      <p:stCondLst>
                        <p:cond delay="indefinite"/>
                      </p:stCondLst>
                      <p:childTnLst>
                        <p:par>
                          <p:cTn id="278" fill="hold">
                            <p:stCondLst>
                              <p:cond delay="0"/>
                            </p:stCondLst>
                            <p:childTnLst>
                              <p:par>
                                <p:cTn id="2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4" fill="hold">
                      <p:stCondLst>
                        <p:cond delay="indefinite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1" fill="hold">
                      <p:stCondLst>
                        <p:cond delay="indefinite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8" fill="hold">
                      <p:stCondLst>
                        <p:cond delay="indefinite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5" fill="hold">
                      <p:stCondLst>
                        <p:cond delay="indefinite"/>
                      </p:stCondLst>
                      <p:childTnLst>
                        <p:par>
                          <p:cTn id="306" fill="hold">
                            <p:stCondLst>
                              <p:cond delay="0"/>
                            </p:stCondLst>
                            <p:childTnLst>
                              <p:par>
                                <p:cTn id="3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3" fill="hold">
                      <p:stCondLst>
                        <p:cond delay="indefinite"/>
                      </p:stCondLst>
                      <p:childTnLst>
                        <p:par>
                          <p:cTn id="324" fill="hold">
                            <p:stCondLst>
                              <p:cond delay="0"/>
                            </p:stCondLst>
                            <p:childTnLst>
                              <p:par>
                                <p:cTn id="3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0" fill="hold">
                      <p:stCondLst>
                        <p:cond delay="indefinite"/>
                      </p:stCondLst>
                      <p:childTnLst>
                        <p:par>
                          <p:cTn id="331" fill="hold">
                            <p:stCondLst>
                              <p:cond delay="0"/>
                            </p:stCondLst>
                            <p:childTnLst>
                              <p:par>
                                <p:cTn id="3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7" fill="hold">
                      <p:stCondLst>
                        <p:cond delay="indefinite"/>
                      </p:stCondLst>
                      <p:childTnLst>
                        <p:par>
                          <p:cTn id="338" fill="hold">
                            <p:stCondLst>
                              <p:cond delay="0"/>
                            </p:stCondLst>
                            <p:childTnLst>
                              <p:par>
                                <p:cTn id="3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4" fill="hold">
                      <p:stCondLst>
                        <p:cond delay="indefinite"/>
                      </p:stCondLst>
                      <p:childTnLst>
                        <p:par>
                          <p:cTn id="345" fill="hold">
                            <p:stCondLst>
                              <p:cond delay="0"/>
                            </p:stCondLst>
                            <p:childTnLst>
                              <p:par>
                                <p:cTn id="3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1" fill="hold">
                      <p:stCondLst>
                        <p:cond delay="indefinite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8" fill="hold">
                      <p:stCondLst>
                        <p:cond delay="indefinite"/>
                      </p:stCondLst>
                      <p:childTnLst>
                        <p:par>
                          <p:cTn id="359" fill="hold">
                            <p:stCondLst>
                              <p:cond delay="0"/>
                            </p:stCondLst>
                            <p:childTnLst>
                              <p:par>
                                <p:cTn id="3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5" fill="hold">
                      <p:stCondLst>
                        <p:cond delay="indefinite"/>
                      </p:stCondLst>
                      <p:childTnLst>
                        <p:par>
                          <p:cTn id="366" fill="hold">
                            <p:stCondLst>
                              <p:cond delay="0"/>
                            </p:stCondLst>
                            <p:childTnLst>
                              <p:par>
                                <p:cTn id="3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2" fill="hold">
                      <p:stCondLst>
                        <p:cond delay="indefinite"/>
                      </p:stCondLst>
                      <p:childTnLst>
                        <p:par>
                          <p:cTn id="373" fill="hold">
                            <p:stCondLst>
                              <p:cond delay="0"/>
                            </p:stCondLst>
                            <p:childTnLst>
                              <p:par>
                                <p:cTn id="3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9" fill="hold">
                      <p:stCondLst>
                        <p:cond delay="indefinite"/>
                      </p:stCondLst>
                      <p:childTnLst>
                        <p:par>
                          <p:cTn id="380" fill="hold">
                            <p:stCondLst>
                              <p:cond delay="0"/>
                            </p:stCondLst>
                            <p:childTnLst>
                              <p:par>
                                <p:cTn id="38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3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4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5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6" fill="hold">
                      <p:stCondLst>
                        <p:cond delay="indefinite"/>
                      </p:stCondLst>
                      <p:childTnLst>
                        <p:par>
                          <p:cTn id="387" fill="hold">
                            <p:stCondLst>
                              <p:cond delay="0"/>
                            </p:stCondLst>
                            <p:childTnLst>
                              <p:par>
                                <p:cTn id="38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3" fill="hold">
                      <p:stCondLst>
                        <p:cond delay="indefinite"/>
                      </p:stCondLst>
                      <p:childTnLst>
                        <p:par>
                          <p:cTn id="394" fill="hold">
                            <p:stCondLst>
                              <p:cond delay="0"/>
                            </p:stCondLst>
                            <p:childTnLst>
                              <p:par>
                                <p:cTn id="3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8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9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0" fill="hold">
                      <p:stCondLst>
                        <p:cond delay="indefinite"/>
                      </p:stCondLst>
                      <p:childTnLst>
                        <p:par>
                          <p:cTn id="401" fill="hold">
                            <p:stCondLst>
                              <p:cond delay="0"/>
                            </p:stCondLst>
                            <p:childTnLst>
                              <p:par>
                                <p:cTn id="40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7" fill="hold">
                      <p:stCondLst>
                        <p:cond delay="indefinite"/>
                      </p:stCondLst>
                      <p:childTnLst>
                        <p:par>
                          <p:cTn id="408" fill="hold">
                            <p:stCondLst>
                              <p:cond delay="0"/>
                            </p:stCondLst>
                            <p:childTnLst>
                              <p:par>
                                <p:cTn id="40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4" fill="hold">
                      <p:stCondLst>
                        <p:cond delay="indefinite"/>
                      </p:stCondLst>
                      <p:childTnLst>
                        <p:par>
                          <p:cTn id="415" fill="hold">
                            <p:stCondLst>
                              <p:cond delay="0"/>
                            </p:stCondLst>
                            <p:childTnLst>
                              <p:par>
                                <p:cTn id="4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1" fill="hold">
                      <p:stCondLst>
                        <p:cond delay="indefinite"/>
                      </p:stCondLst>
                      <p:childTnLst>
                        <p:par>
                          <p:cTn id="422" fill="hold">
                            <p:stCondLst>
                              <p:cond delay="0"/>
                            </p:stCondLst>
                            <p:childTnLst>
                              <p:par>
                                <p:cTn id="4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5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6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8" fill="hold">
                      <p:stCondLst>
                        <p:cond delay="indefinite"/>
                      </p:stCondLst>
                      <p:childTnLst>
                        <p:par>
                          <p:cTn id="429" fill="hold">
                            <p:stCondLst>
                              <p:cond delay="0"/>
                            </p:stCondLst>
                            <p:childTnLst>
                              <p:par>
                                <p:cTn id="4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4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5" fill="hold">
                      <p:stCondLst>
                        <p:cond delay="indefinite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1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2" fill="hold">
                      <p:stCondLst>
                        <p:cond delay="indefinite"/>
                      </p:stCondLst>
                      <p:childTnLst>
                        <p:par>
                          <p:cTn id="443" fill="hold">
                            <p:stCondLst>
                              <p:cond delay="0"/>
                            </p:stCondLst>
                            <p:childTnLst>
                              <p:par>
                                <p:cTn id="4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6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7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8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9" fill="hold">
                      <p:stCondLst>
                        <p:cond delay="indefinite"/>
                      </p:stCondLst>
                      <p:childTnLst>
                        <p:par>
                          <p:cTn id="450" fill="hold">
                            <p:stCondLst>
                              <p:cond delay="0"/>
                            </p:stCondLst>
                            <p:childTnLst>
                              <p:par>
                                <p:cTn id="4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3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4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5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6" fill="hold">
                      <p:stCondLst>
                        <p:cond delay="indefinite"/>
                      </p:stCondLst>
                      <p:childTnLst>
                        <p:par>
                          <p:cTn id="457" fill="hold">
                            <p:stCondLst>
                              <p:cond delay="0"/>
                            </p:stCondLst>
                            <p:childTnLst>
                              <p:par>
                                <p:cTn id="4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0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1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3" fill="hold">
                      <p:stCondLst>
                        <p:cond delay="indefinite"/>
                      </p:stCondLst>
                      <p:childTnLst>
                        <p:par>
                          <p:cTn id="464" fill="hold">
                            <p:stCondLst>
                              <p:cond delay="0"/>
                            </p:stCondLst>
                            <p:childTnLst>
                              <p:par>
                                <p:cTn id="4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7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0" fill="hold">
                      <p:stCondLst>
                        <p:cond delay="indefinite"/>
                      </p:stCondLst>
                      <p:childTnLst>
                        <p:par>
                          <p:cTn id="471" fill="hold">
                            <p:stCondLst>
                              <p:cond delay="0"/>
                            </p:stCondLst>
                            <p:childTnLst>
                              <p:par>
                                <p:cTn id="4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4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5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6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 animBg="1"/>
      <p:bldP spid="20" grpId="0" animBg="1"/>
      <p:bldP spid="21" grpId="0" animBg="1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42" grpId="0"/>
      <p:bldP spid="43" grpId="0"/>
      <p:bldP spid="45" grpId="0"/>
      <p:bldP spid="50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70" grpId="0"/>
      <p:bldP spid="71" grpId="0"/>
      <p:bldP spid="76" grpId="0"/>
      <p:bldP spid="77" grpId="0"/>
      <p:bldP spid="78" grpId="0"/>
      <p:bldP spid="79" grpId="0"/>
      <p:bldP spid="80" grpId="0"/>
      <p:bldP spid="81" grpId="0"/>
      <p:bldP spid="82" grpId="0"/>
      <p:bldP spid="83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6715" y="1052736"/>
            <a:ext cx="14366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344 : 4 =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19872" y="1027553"/>
            <a:ext cx="14366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758 : 7 =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84168" y="1052736"/>
            <a:ext cx="1701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5 199 : 6 =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6715" y="3470029"/>
            <a:ext cx="17828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2 540 : 5 = 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63347" y="3470029"/>
            <a:ext cx="18838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33 614 : 8 =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84168" y="3470029"/>
            <a:ext cx="18838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16 895 : 3 =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35696" y="1052736"/>
            <a:ext cx="107052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   86</a:t>
            </a:r>
          </a:p>
          <a:p>
            <a:r>
              <a:rPr lang="cs-CZ" sz="2800" b="1" u="sng" dirty="0" smtClean="0">
                <a:solidFill>
                  <a:srgbClr val="7030A0"/>
                </a:solidFill>
              </a:rPr>
              <a:t>  ∙  4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 344 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80750" y="1027553"/>
            <a:ext cx="732893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108</a:t>
            </a:r>
          </a:p>
          <a:p>
            <a:r>
              <a:rPr lang="cs-CZ" sz="2800" b="1" u="sng" dirty="0" smtClean="0">
                <a:solidFill>
                  <a:srgbClr val="7030A0"/>
                </a:solidFill>
              </a:rPr>
              <a:t>∙   7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756</a:t>
            </a:r>
          </a:p>
          <a:p>
            <a:r>
              <a:rPr lang="cs-CZ" sz="2800" b="1" u="sng" dirty="0">
                <a:solidFill>
                  <a:srgbClr val="7030A0"/>
                </a:solidFill>
              </a:rPr>
              <a:t> </a:t>
            </a:r>
            <a:r>
              <a:rPr lang="cs-CZ" sz="2800" b="1" u="sng" dirty="0" smtClean="0">
                <a:solidFill>
                  <a:srgbClr val="7030A0"/>
                </a:solidFill>
              </a:rPr>
              <a:t>   2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758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452320" y="1052736"/>
            <a:ext cx="125084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   866</a:t>
            </a:r>
          </a:p>
          <a:p>
            <a:r>
              <a:rPr lang="cs-CZ" sz="2800" b="1" u="sng" dirty="0" smtClean="0">
                <a:solidFill>
                  <a:srgbClr val="7030A0"/>
                </a:solidFill>
              </a:rPr>
              <a:t>   ∙   6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5 196</a:t>
            </a:r>
          </a:p>
          <a:p>
            <a:r>
              <a:rPr lang="cs-CZ" sz="2800" b="1" u="sng" dirty="0">
                <a:solidFill>
                  <a:srgbClr val="7030A0"/>
                </a:solidFill>
              </a:rPr>
              <a:t> </a:t>
            </a:r>
            <a:r>
              <a:rPr lang="cs-CZ" sz="2800" b="1" u="sng" dirty="0" smtClean="0">
                <a:solidFill>
                  <a:srgbClr val="7030A0"/>
                </a:solidFill>
              </a:rPr>
              <a:t>       3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5 199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51721" y="3470029"/>
            <a:ext cx="13027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   508</a:t>
            </a:r>
          </a:p>
          <a:p>
            <a:r>
              <a:rPr lang="cs-CZ" sz="2800" b="1" u="sng" dirty="0" smtClean="0">
                <a:solidFill>
                  <a:srgbClr val="7030A0"/>
                </a:solidFill>
              </a:rPr>
              <a:t>   ∙   5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2 540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80750" y="3470029"/>
            <a:ext cx="147060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   4 201</a:t>
            </a:r>
          </a:p>
          <a:p>
            <a:r>
              <a:rPr lang="cs-CZ" sz="2800" b="1" u="sng" dirty="0" smtClean="0">
                <a:solidFill>
                  <a:srgbClr val="7030A0"/>
                </a:solidFill>
              </a:rPr>
              <a:t>   ∙      8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33 608</a:t>
            </a:r>
          </a:p>
          <a:p>
            <a:r>
              <a:rPr lang="cs-CZ" sz="2800" b="1" u="sng" dirty="0">
                <a:solidFill>
                  <a:srgbClr val="7030A0"/>
                </a:solidFill>
              </a:rPr>
              <a:t> </a:t>
            </a:r>
            <a:r>
              <a:rPr lang="cs-CZ" sz="2800" b="1" u="sng" dirty="0" smtClean="0">
                <a:solidFill>
                  <a:srgbClr val="7030A0"/>
                </a:solidFill>
              </a:rPr>
              <a:t>         6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33 614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668345" y="3470029"/>
            <a:ext cx="133898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  5 631</a:t>
            </a:r>
          </a:p>
          <a:p>
            <a:r>
              <a:rPr lang="cs-CZ" sz="2800" b="1" u="sng" dirty="0" smtClean="0">
                <a:solidFill>
                  <a:srgbClr val="7030A0"/>
                </a:solidFill>
              </a:rPr>
              <a:t> ∙       3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16 893</a:t>
            </a:r>
          </a:p>
          <a:p>
            <a:r>
              <a:rPr lang="cs-CZ" sz="2800" b="1" u="sng" dirty="0">
                <a:solidFill>
                  <a:srgbClr val="7030A0"/>
                </a:solidFill>
              </a:rPr>
              <a:t> </a:t>
            </a:r>
            <a:r>
              <a:rPr lang="cs-CZ" sz="2800" b="1" u="sng" dirty="0" smtClean="0">
                <a:solidFill>
                  <a:srgbClr val="7030A0"/>
                </a:solidFill>
              </a:rPr>
              <a:t>         2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16 895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904870" y="1412776"/>
            <a:ext cx="55015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24</a:t>
            </a:r>
          </a:p>
          <a:p>
            <a:r>
              <a:rPr lang="cs-CZ" sz="2800" b="1" dirty="0">
                <a:solidFill>
                  <a:srgbClr val="7030A0"/>
                </a:solidFill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</a:rPr>
              <a:t> 0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436464" y="1494967"/>
            <a:ext cx="71365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05</a:t>
            </a:r>
          </a:p>
          <a:p>
            <a:r>
              <a:rPr lang="cs-CZ" sz="2800" b="1" dirty="0">
                <a:solidFill>
                  <a:srgbClr val="7030A0"/>
                </a:solidFill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</a:rPr>
              <a:t> 58</a:t>
            </a:r>
          </a:p>
          <a:p>
            <a:r>
              <a:rPr lang="cs-CZ" sz="2800" b="1" dirty="0">
                <a:solidFill>
                  <a:srgbClr val="7030A0"/>
                </a:solidFill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</a:rPr>
              <a:t>   2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7" name="Šipka ohnutá nahoru 16"/>
          <p:cNvSpPr/>
          <p:nvPr/>
        </p:nvSpPr>
        <p:spPr>
          <a:xfrm>
            <a:off x="736715" y="1412776"/>
            <a:ext cx="443230" cy="82191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rgbClr val="7030A0"/>
              </a:solidFill>
            </a:endParaRPr>
          </a:p>
        </p:txBody>
      </p:sp>
      <p:sp>
        <p:nvSpPr>
          <p:cNvPr id="21" name="Šipka ohnutá nahoru 20"/>
          <p:cNvSpPr/>
          <p:nvPr/>
        </p:nvSpPr>
        <p:spPr>
          <a:xfrm>
            <a:off x="3439735" y="1412775"/>
            <a:ext cx="199432" cy="122085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rgbClr val="7030A0"/>
              </a:solidFill>
            </a:endParaRPr>
          </a:p>
        </p:txBody>
      </p:sp>
      <p:sp>
        <p:nvSpPr>
          <p:cNvPr id="23" name="Šipka ohnutá nahoru 22"/>
          <p:cNvSpPr/>
          <p:nvPr/>
        </p:nvSpPr>
        <p:spPr>
          <a:xfrm>
            <a:off x="6068617" y="1354239"/>
            <a:ext cx="576064" cy="180621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rgbClr val="7030A0"/>
              </a:solidFill>
            </a:endParaRPr>
          </a:p>
        </p:txBody>
      </p:sp>
      <p:sp>
        <p:nvSpPr>
          <p:cNvPr id="24" name="Šipka ohnutá nahoru 23"/>
          <p:cNvSpPr/>
          <p:nvPr/>
        </p:nvSpPr>
        <p:spPr>
          <a:xfrm>
            <a:off x="736715" y="3861048"/>
            <a:ext cx="522917" cy="132201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rgbClr val="7030A0"/>
              </a:solidFill>
            </a:endParaRPr>
          </a:p>
        </p:txBody>
      </p:sp>
      <p:sp>
        <p:nvSpPr>
          <p:cNvPr id="28" name="Šipka ohnutá nahoru 27"/>
          <p:cNvSpPr/>
          <p:nvPr/>
        </p:nvSpPr>
        <p:spPr>
          <a:xfrm>
            <a:off x="3373730" y="3843325"/>
            <a:ext cx="373420" cy="149924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rgbClr val="7030A0"/>
              </a:solidFill>
            </a:endParaRPr>
          </a:p>
        </p:txBody>
      </p:sp>
      <p:sp>
        <p:nvSpPr>
          <p:cNvPr id="29" name="Šipka ohnutá nahoru 28"/>
          <p:cNvSpPr/>
          <p:nvPr/>
        </p:nvSpPr>
        <p:spPr>
          <a:xfrm>
            <a:off x="6084168" y="3843325"/>
            <a:ext cx="560513" cy="149924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rgbClr val="7030A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364424" y="1550773"/>
            <a:ext cx="71365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39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  39</a:t>
            </a:r>
          </a:p>
          <a:p>
            <a:r>
              <a:rPr lang="cs-CZ" sz="2800" b="1" dirty="0">
                <a:solidFill>
                  <a:srgbClr val="7030A0"/>
                </a:solidFill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</a:rPr>
              <a:t>   3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998173" y="3993249"/>
            <a:ext cx="71365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04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  40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    0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439735" y="3993249"/>
            <a:ext cx="95891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1 6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   01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     14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       6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241793" y="3996728"/>
            <a:ext cx="95891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1 8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   09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     05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       2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7442" y="5378244"/>
            <a:ext cx="1582998" cy="138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71118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 animBg="1"/>
      <p:bldP spid="21" grpId="0" animBg="1"/>
      <p:bldP spid="23" grpId="0" animBg="1"/>
      <p:bldP spid="24" grpId="0" animBg="1"/>
      <p:bldP spid="28" grpId="0" animBg="1"/>
      <p:bldP spid="29" grpId="0" animBg="1"/>
      <p:bldP spid="30" grpId="0"/>
      <p:bldP spid="31" grpId="0"/>
      <p:bldP spid="32" grpId="0"/>
      <p:bldP spid="3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15680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79712" y="764704"/>
            <a:ext cx="30351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&lt;http://office.</a:t>
            </a:r>
            <a:r>
              <a:rPr lang="cs-CZ" dirty="0" err="1" smtClean="0"/>
              <a:t>microsoft.com</a:t>
            </a:r>
            <a:r>
              <a:rPr lang="cs-CZ" dirty="0" smtClean="0"/>
              <a:t>&gt;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586</TotalTime>
  <Words>380</Words>
  <Application>Microsoft Office PowerPoint</Application>
  <PresentationFormat>Předvádění na obrazovce (4:3)</PresentationFormat>
  <Paragraphs>229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Písemné dělení jednociferným dělitelem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Písemné dělení jednociferným dělitelem</dc:title>
  <dc:creator>pc</dc:creator>
  <cp:lastModifiedBy>andrejka</cp:lastModifiedBy>
  <cp:revision>43</cp:revision>
  <dcterms:created xsi:type="dcterms:W3CDTF">2012-11-22T19:23:39Z</dcterms:created>
  <dcterms:modified xsi:type="dcterms:W3CDTF">2013-01-28T18:03:52Z</dcterms:modified>
</cp:coreProperties>
</file>